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8" r:id="rId5"/>
    <p:sldMasterId id="2147484788" r:id="rId6"/>
    <p:sldMasterId id="2147484759" r:id="rId7"/>
  </p:sldMasterIdLst>
  <p:notesMasterIdLst>
    <p:notesMasterId r:id="rId29"/>
  </p:notesMasterIdLst>
  <p:handoutMasterIdLst>
    <p:handoutMasterId r:id="rId30"/>
  </p:handoutMasterIdLst>
  <p:sldIdLst>
    <p:sldId id="277" r:id="rId8"/>
    <p:sldId id="257" r:id="rId9"/>
    <p:sldId id="2076137688" r:id="rId10"/>
    <p:sldId id="11669" r:id="rId11"/>
    <p:sldId id="2076137501" r:id="rId12"/>
    <p:sldId id="2076137655" r:id="rId13"/>
    <p:sldId id="2076137651" r:id="rId14"/>
    <p:sldId id="2076137650" r:id="rId15"/>
    <p:sldId id="2076137681" r:id="rId16"/>
    <p:sldId id="2076137680" r:id="rId17"/>
    <p:sldId id="2076137682" r:id="rId18"/>
    <p:sldId id="2076137600" r:id="rId19"/>
    <p:sldId id="2076137648" r:id="rId20"/>
    <p:sldId id="2076137673" r:id="rId21"/>
    <p:sldId id="2076137631" r:id="rId22"/>
    <p:sldId id="258" r:id="rId23"/>
    <p:sldId id="2076137668" r:id="rId24"/>
    <p:sldId id="2076137643" r:id="rId25"/>
    <p:sldId id="2076137689" r:id="rId26"/>
    <p:sldId id="2076137674" r:id="rId27"/>
    <p:sldId id="263"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id="{8809C231-A67A-D841-B70B-3E55AE47CA14}">
          <p14:sldIdLst>
            <p14:sldId id="277"/>
            <p14:sldId id="257"/>
            <p14:sldId id="2076137688"/>
            <p14:sldId id="11669"/>
            <p14:sldId id="2076137501"/>
          </p14:sldIdLst>
        </p14:section>
        <p14:section name="organizational devs" id="{91C42E20-3867-436B-B7C2-722DA7ADF840}">
          <p14:sldIdLst>
            <p14:sldId id="2076137655"/>
            <p14:sldId id="2076137651"/>
            <p14:sldId id="2076137650"/>
          </p14:sldIdLst>
        </p14:section>
        <p14:section name="building" id="{3012532A-53D4-4549-83F1-7AD3106E5DB5}">
          <p14:sldIdLst>
            <p14:sldId id="2076137681"/>
            <p14:sldId id="2076137680"/>
            <p14:sldId id="2076137682"/>
            <p14:sldId id="2076137600"/>
            <p14:sldId id="2076137648"/>
          </p14:sldIdLst>
        </p14:section>
        <p14:section name="graph" id="{E69F02AC-955A-427D-89D0-690EFD8363A2}">
          <p14:sldIdLst>
            <p14:sldId id="2076137673"/>
            <p14:sldId id="2076137631"/>
            <p14:sldId id="258"/>
          </p14:sldIdLst>
        </p14:section>
        <p14:section name="consumer" id="{D078A533-4CF8-4A9B-A560-FFC06A33BE00}">
          <p14:sldIdLst>
            <p14:sldId id="2076137668"/>
            <p14:sldId id="2076137643"/>
            <p14:sldId id="2076137689"/>
            <p14:sldId id="2076137674"/>
            <p14:sldId id="2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Mistelle Taylor" initials="MT" lastIdx="113" clrIdx="4">
    <p:extLst>
      <p:ext uri="{19B8F6BF-5375-455C-9EA6-DF929625EA0E}">
        <p15:presenceInfo xmlns:p15="http://schemas.microsoft.com/office/powerpoint/2012/main" userId="S::mistt@microsoft.com::17633ad2-4e1e-413f-b15f-aaf6a6450629" providerId="AD"/>
      </p:ext>
    </p:extLst>
  </p:cmAuthor>
  <p:cmAuthor id="5" name="Caitlin McCormick" initials="CM" lastIdx="2" clrIdx="5">
    <p:extLst>
      <p:ext uri="{19B8F6BF-5375-455C-9EA6-DF929625EA0E}">
        <p15:presenceInfo xmlns:p15="http://schemas.microsoft.com/office/powerpoint/2012/main" userId="S::caitlih@microsoft.com::09843237-d5f4-4d69-b744-adb9bfd6e1a3" providerId="AD"/>
      </p:ext>
    </p:extLst>
  </p:cmAuthor>
  <p:cmAuthor id="6" name="Bo Smith" initials="BS" lastIdx="18" clrIdx="6">
    <p:extLst>
      <p:ext uri="{19B8F6BF-5375-455C-9EA6-DF929625EA0E}">
        <p15:presenceInfo xmlns:p15="http://schemas.microsoft.com/office/powerpoint/2012/main" userId="S::bosmith@microsoft.com::b7969e5c-88dc-4c63-b6c8-24522565aa28" providerId="AD"/>
      </p:ext>
    </p:extLst>
  </p:cmAuthor>
  <p:cmAuthor id="7" name="Adam Kinsman (Motiv Inc)" initials="AK(I" lastIdx="61" clrIdx="7">
    <p:extLst>
      <p:ext uri="{19B8F6BF-5375-455C-9EA6-DF929625EA0E}">
        <p15:presenceInfo xmlns:p15="http://schemas.microsoft.com/office/powerpoint/2012/main" userId="S::v-adki@microsoft.com::5d495ea2-78d5-4d76-83ee-bb32908f40bb" providerId="AD"/>
      </p:ext>
    </p:extLst>
  </p:cmAuthor>
  <p:cmAuthor id="8" name="JP LeRoux" initials="JL" lastIdx="49" clrIdx="8">
    <p:extLst>
      <p:ext uri="{19B8F6BF-5375-455C-9EA6-DF929625EA0E}">
        <p15:presenceInfo xmlns:p15="http://schemas.microsoft.com/office/powerpoint/2012/main" userId="S::joleroux@microsoft.com::a90f9c7f-65a6-4720-8179-f6bb60542046" providerId="AD"/>
      </p:ext>
    </p:extLst>
  </p:cmAuthor>
  <p:cmAuthor id="9" name="Andres Pacheco Erazo" initials="APE" lastIdx="1" clrIdx="9">
    <p:extLst>
      <p:ext uri="{19B8F6BF-5375-455C-9EA6-DF929625EA0E}">
        <p15:presenceInfo xmlns:p15="http://schemas.microsoft.com/office/powerpoint/2012/main" userId="S::andrespa@microsoft.com::8405d534-0fb7-40f7-8ee0-e5808e275e19" providerId="AD"/>
      </p:ext>
    </p:extLst>
  </p:cmAuthor>
  <p:cmAuthor id="10" name="Nicole Groessel" initials="NG" lastIdx="57" clrIdx="10">
    <p:extLst>
      <p:ext uri="{19B8F6BF-5375-455C-9EA6-DF929625EA0E}">
        <p15:presenceInfo xmlns:p15="http://schemas.microsoft.com/office/powerpoint/2012/main" userId="S::nicole_teamreddog.com#ext#@microsoft.onmicrosoft.com::0457a4dc-8371-43de-a3eb-f8b35f88d37b" providerId="AD"/>
      </p:ext>
    </p:extLst>
  </p:cmAuthor>
  <p:cmAuthor id="11" name="Tina Romeo" initials="TR" lastIdx="10" clrIdx="11">
    <p:extLst>
      <p:ext uri="{19B8F6BF-5375-455C-9EA6-DF929625EA0E}">
        <p15:presenceInfo xmlns:p15="http://schemas.microsoft.com/office/powerpoint/2012/main" userId="S::tinars@microsoft.com::68bc71e2-9f60-498c-95b1-2d9ca52aa222" providerId="AD"/>
      </p:ext>
    </p:extLst>
  </p:cmAuthor>
  <p:cmAuthor id="12" name="Tina Romeo" initials="TR [2]" lastIdx="18" clrIdx="12">
    <p:extLst>
      <p:ext uri="{19B8F6BF-5375-455C-9EA6-DF929625EA0E}">
        <p15:presenceInfo xmlns:p15="http://schemas.microsoft.com/office/powerpoint/2012/main" userId="S-1-5-21-124525095-708259637-1543119021-610633" providerId="AD"/>
      </p:ext>
    </p:extLst>
  </p:cmAuthor>
  <p:cmAuthor id="13" name="Ryan McGee" initials="RM" lastIdx="3" clrIdx="13">
    <p:extLst>
      <p:ext uri="{19B8F6BF-5375-455C-9EA6-DF929625EA0E}">
        <p15:presenceInfo xmlns:p15="http://schemas.microsoft.com/office/powerpoint/2012/main" userId="S::rmcgee@microsoft.com::76efa8fb-c74a-417a-a3b1-794eb28409e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91919"/>
    <a:srgbClr val="2E2D2E"/>
    <a:srgbClr val="2E2E2E"/>
    <a:srgbClr val="505050"/>
    <a:srgbClr val="727473"/>
    <a:srgbClr val="E5E5E6"/>
    <a:srgbClr val="D1D2D1"/>
    <a:srgbClr val="737373"/>
    <a:srgbClr val="51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8EB6D0-2815-4E4A-A659-81FD14CCC7B0}" v="1837" dt="2020-09-21T20:48:39.634"/>
    <p1510:client id="{B092432C-6C8B-4B5B-8BBE-BCD3ECDEA88E}" v="268" dt="2020-09-22T01:25:39.183"/>
    <p1510:client id="{BED76BCF-3382-D608-C59F-4CAC14DAB7BA}" v="452" dt="2020-09-21T20:41:15.9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81"/>
    <p:restoredTop sz="67096" autoAdjust="0"/>
  </p:normalViewPr>
  <p:slideViewPr>
    <p:cSldViewPr snapToGrid="0">
      <p:cViewPr varScale="1">
        <p:scale>
          <a:sx n="77" d="100"/>
          <a:sy n="77" d="100"/>
        </p:scale>
        <p:origin x="2250"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2/25/2021 9:52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2/25/2021 9:39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ctive-directory/manage-apps/what-is-single-sign-o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n-us/azure/active-directory/develop/howto-add-branding-in-azure-ad-app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362453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400" kern="1200">
                <a:solidFill>
                  <a:schemeClr val="tx1"/>
                </a:solidFill>
                <a:effectLst/>
                <a:latin typeface="Segoe UI" panose="020B0502040204020203" pitchFamily="34" charset="0"/>
                <a:cs typeface="Segoe UI" panose="020B0502040204020203" pitchFamily="34" charset="0"/>
              </a:rPr>
              <a:t>With our Microsoft Authentication libraries – often referred to as MSAL – we’ve made adding authentication into your apps easy. </a:t>
            </a:r>
            <a:r>
              <a:rPr lang="en-US" sz="1400">
                <a:effectLst/>
                <a:latin typeface="Segoe UI" panose="020B0502040204020203" pitchFamily="34" charset="0"/>
                <a:ea typeface="Calibri" panose="020F0502020204030204" pitchFamily="34" charset="0"/>
                <a:cs typeface="Segoe UI" panose="020B0502040204020203" pitchFamily="34" charset="0"/>
              </a:rPr>
              <a:t>With our MSAL libraries you can sign-in users and acquire security tokens to call protected APIs. </a:t>
            </a:r>
            <a:endParaRPr lang="fr-FR" sz="1400">
              <a:effectLst/>
              <a:latin typeface="Segoe UI" panose="020B0502040204020203" pitchFamily="34" charset="0"/>
              <a:ea typeface="Calibri" panose="020F0502020204030204" pitchFamily="34" charset="0"/>
              <a:cs typeface="Segoe UI" panose="020B0502040204020203" pitchFamily="34" charset="0"/>
            </a:endParaRPr>
          </a:p>
          <a:p>
            <a:endParaRPr lang="en-US" sz="1400" b="0" i="0" kern="1200">
              <a:solidFill>
                <a:schemeClr val="tx1"/>
              </a:solidFill>
              <a:effectLst/>
              <a:latin typeface="Segoe UI" panose="020B0502040204020203" pitchFamily="34" charset="0"/>
              <a:cs typeface="Segoe UI" panose="020B0502040204020203" pitchFamily="34" charset="0"/>
            </a:endParaRPr>
          </a:p>
          <a:p>
            <a:r>
              <a:rPr lang="en-US" sz="1400" b="0" i="0" kern="1200">
                <a:solidFill>
                  <a:schemeClr val="tx1"/>
                </a:solidFill>
                <a:effectLst/>
                <a:latin typeface="Segoe UI" panose="020B0502040204020203" pitchFamily="34" charset="0"/>
                <a:cs typeface="Segoe UI" panose="020B0502040204020203" pitchFamily="34" charset="0"/>
              </a:rPr>
              <a:t>The Microsoft Authentication Libraries represent our best developer experience for easily integrating authentication into a diverse set of applications. For building modern applications that authenticate Microsoft identities, your app should be using our most advanced and up-to-date libraries and protocols.  Our MSAL libraries support a variety of platforms and languages - .NET, </a:t>
            </a:r>
            <a:r>
              <a:rPr lang="en-US" sz="1400" b="0" i="0" kern="1200" err="1">
                <a:solidFill>
                  <a:schemeClr val="tx1"/>
                </a:solidFill>
                <a:effectLst/>
                <a:latin typeface="Segoe UI" panose="020B0502040204020203" pitchFamily="34" charset="0"/>
                <a:cs typeface="Segoe UI" panose="020B0502040204020203" pitchFamily="34" charset="0"/>
              </a:rPr>
              <a:t>Javascript</a:t>
            </a:r>
            <a:r>
              <a:rPr lang="en-US" sz="1400" b="0" i="0" kern="1200">
                <a:solidFill>
                  <a:schemeClr val="tx1"/>
                </a:solidFill>
                <a:effectLst/>
                <a:latin typeface="Segoe UI" panose="020B0502040204020203" pitchFamily="34" charset="0"/>
                <a:cs typeface="Segoe UI" panose="020B0502040204020203" pitchFamily="34" charset="0"/>
              </a:rPr>
              <a:t>, Java, Python, Angular, iOS, Android and we also recently released </a:t>
            </a:r>
            <a:r>
              <a:rPr lang="en-US" sz="1400" b="0" i="0" kern="1200" err="1">
                <a:solidFill>
                  <a:schemeClr val="tx1"/>
                </a:solidFill>
                <a:effectLst/>
                <a:latin typeface="Segoe UI" panose="020B0502040204020203" pitchFamily="34" charset="0"/>
                <a:cs typeface="Segoe UI" panose="020B0502040204020203" pitchFamily="34" charset="0"/>
              </a:rPr>
              <a:t>Microsoft.identity.web</a:t>
            </a:r>
            <a:r>
              <a:rPr lang="en-US" sz="1400" b="0" i="0" kern="1200">
                <a:solidFill>
                  <a:schemeClr val="tx1"/>
                </a:solidFill>
                <a:effectLst/>
                <a:latin typeface="Segoe UI" panose="020B0502040204020203" pitchFamily="34" charset="0"/>
                <a:cs typeface="Segoe UI" panose="020B0502040204020203" pitchFamily="34" charset="0"/>
              </a:rPr>
              <a:t> </a:t>
            </a:r>
            <a:r>
              <a:rPr lang="en-US" sz="1400">
                <a:effectLst/>
                <a:latin typeface="Segoe UI" panose="020B0502040204020203" pitchFamily="34" charset="0"/>
                <a:ea typeface="Times New Roman" panose="02020603050405020304" pitchFamily="18" charset="0"/>
                <a:cs typeface="Segoe UI" panose="020B0502040204020203" pitchFamily="34" charset="0"/>
              </a:rPr>
              <a:t>which is the glue between ASP.NET Core and MSAL.NET.</a:t>
            </a:r>
          </a:p>
          <a:p>
            <a:endParaRPr lang="en-US" sz="1400">
              <a:effectLst/>
              <a:latin typeface="Segoe UI" panose="020B0502040204020203" pitchFamily="34" charset="0"/>
              <a:ea typeface="Times New Roman" panose="02020603050405020304" pitchFamily="18" charset="0"/>
              <a:cs typeface="Segoe UI" panose="020B0502040204020203" pitchFamily="34" charset="0"/>
            </a:endParaRPr>
          </a:p>
          <a:p>
            <a:r>
              <a:rPr lang="en-US" sz="1400">
                <a:effectLst/>
                <a:latin typeface="Segoe UI" panose="020B0502040204020203" pitchFamily="34" charset="0"/>
                <a:ea typeface="Times New Roman" panose="02020603050405020304" pitchFamily="18" charset="0"/>
                <a:cs typeface="Segoe UI" panose="020B0502040204020203" pitchFamily="34" charset="0"/>
              </a:rPr>
              <a:t>When you use our MSAL libraries you applications are secure by default. </a:t>
            </a:r>
            <a:r>
              <a:rPr lang="en-US" sz="1400">
                <a:effectLst/>
                <a:latin typeface="Segoe UI" panose="020B0502040204020203" pitchFamily="34" charset="0"/>
                <a:ea typeface="Calibri" panose="020F0502020204030204" pitchFamily="34" charset="0"/>
                <a:cs typeface="Segoe UI" panose="020B0502040204020203" pitchFamily="34" charset="0"/>
              </a:rPr>
              <a:t>MSAL makes it easy to implement the right authentication protocols and allows developers to get the latest identity innovations such as passwordless, Conditional Access and additional security features into applications with just a few lines of code.</a:t>
            </a:r>
          </a:p>
          <a:p>
            <a:endParaRPr lang="en-US" sz="1400">
              <a:effectLst/>
              <a:latin typeface="Segoe UI" panose="020B0502040204020203" pitchFamily="34" charset="0"/>
              <a:ea typeface="Times New Roman" panose="02020603050405020304" pitchFamily="18" charset="0"/>
              <a:cs typeface="Segoe UI" panose="020B0502040204020203" pitchFamily="34" charset="0"/>
            </a:endParaRPr>
          </a:p>
          <a:p>
            <a:r>
              <a:rPr lang="en-US" sz="1400">
                <a:effectLst/>
                <a:latin typeface="Segoe UI" panose="020B0502040204020203" pitchFamily="34" charset="0"/>
                <a:ea typeface="Times New Roman" panose="02020603050405020304" pitchFamily="18" charset="0"/>
                <a:cs typeface="Segoe UI" panose="020B0502040204020203" pitchFamily="34" charset="0"/>
              </a:rPr>
              <a:t>On top of that you can securely access to users and data in the Microsoft Cloud such as data in Microsoft Graph or Azure.  You can also call your own protected API.</a:t>
            </a:r>
          </a:p>
          <a:p>
            <a:endParaRPr lang="en-US" sz="1400">
              <a:effectLst/>
              <a:latin typeface="Segoe UI" panose="020B0502040204020203" pitchFamily="34" charset="0"/>
              <a:ea typeface="Times New Roman" panose="02020603050405020304" pitchFamily="18" charset="0"/>
              <a:cs typeface="Segoe UI" panose="020B0502040204020203" pitchFamily="34" charset="0"/>
            </a:endParaRPr>
          </a:p>
          <a:p>
            <a:r>
              <a:rPr lang="en-US" sz="1400">
                <a:effectLst/>
                <a:latin typeface="Segoe UI" panose="020B0502040204020203" pitchFamily="34" charset="0"/>
                <a:ea typeface="Times New Roman" panose="02020603050405020304" pitchFamily="18" charset="0"/>
                <a:cs typeface="Segoe UI" panose="020B0502040204020203" pitchFamily="34" charset="0"/>
              </a:rPr>
              <a:t>So let’s take a look how easy it is to get started.</a:t>
            </a:r>
          </a:p>
          <a:p>
            <a:endParaRPr lang="en-US" sz="1400" b="0" i="0" kern="1200">
              <a:solidFill>
                <a:schemeClr val="tx1"/>
              </a:solidFill>
              <a:effectLst/>
              <a:latin typeface="Segoe UI" panose="020B0502040204020203" pitchFamily="34" charset="0"/>
              <a:cs typeface="Segoe UI" panose="020B0502040204020203" pitchFamily="34" charset="0"/>
            </a:endParaRPr>
          </a:p>
          <a:p>
            <a:endParaRPr lang="en-US" sz="1400" b="0" i="0" kern="1200">
              <a:solidFill>
                <a:schemeClr val="tx1"/>
              </a:solidFill>
              <a:effectLst/>
              <a:latin typeface="Segoe UI" panose="020B0502040204020203" pitchFamily="34" charset="0"/>
              <a:cs typeface="Segoe UI" panose="020B0502040204020203" pitchFamily="34" charset="0"/>
            </a:endParaRPr>
          </a:p>
          <a:p>
            <a:r>
              <a:rPr lang="en-US" sz="2000" b="1" i="0">
                <a:solidFill>
                  <a:srgbClr val="171717"/>
                </a:solidFill>
                <a:effectLst/>
                <a:latin typeface="Segoe UI" panose="020B0502040204020203" pitchFamily="34" charset="0"/>
              </a:rPr>
              <a:t>Use Microsoft Graph to build experiences around the user's unique context to help them be more productive. Imagine an app that...</a:t>
            </a:r>
            <a:endParaRPr lang="en-US" sz="1400" b="1" i="0" kern="1200">
              <a:solidFill>
                <a:schemeClr val="tx1"/>
              </a:solidFill>
              <a:effectLst/>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2/25/2021 9:39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8628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As you may have noticed throughout the discussion and the others today, we are very focused on identity and it’s at the center of focus.  And identity allows you to build new experiences by connecting to Microsoft Graph comes.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Microsoft Graph is the Microsoft 365 data that describes patterns of productivity, identity, and security in an organization, accessed through a unified API endpoint. </a:t>
            </a:r>
            <a:r>
              <a:rPr lang="en-US" sz="800" b="0" i="0" kern="1200">
                <a:solidFill>
                  <a:schemeClr val="tx1"/>
                </a:solidFill>
                <a:effectLst/>
                <a:latin typeface="Segoe UI" panose="020B0502040204020203" pitchFamily="34" charset="0"/>
                <a:ea typeface="+mn-ea"/>
                <a:cs typeface="+mn-cs"/>
              </a:rPr>
              <a:t>It connects apps and devices with powerful cloud services – and puts them all to work for you.</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With the Graph API, you can build custom solutions which both leverage a customers organization’s data, directly from the source, as well as create a personalized experience directly in the flow of your users’ work.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2/25/2021 9:39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195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a:latin typeface="Segoe UI" panose="020B0502040204020203" pitchFamily="34" charset="0"/>
                <a:cs typeface="Segoe UI" panose="020B0502040204020203" pitchFamily="34" charset="0"/>
              </a:rPr>
              <a:t>Once you signed-in a user and authenticated you can start to access data in Microsoft Graph.</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a:latin typeface="Segoe UI" panose="020B0502040204020203" pitchFamily="34" charset="0"/>
                <a:cs typeface="Segoe UI" panose="020B0502040204020203" pitchFamily="34" charset="0"/>
              </a:rPr>
              <a:t>It's best to think of Microsoft Graph as an API gateway that unifies the many REST API offerings we have as a company. Today, Microsoft Graph brings together more than 25 incredibly important APIs including Azure Active Directory, productivity APIs like Exchange and OneDrive, security and management APIs like Intune and Security Graph, Windows APIs like Rome and Cloud Print, and much, much more.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0" kern="1200">
                <a:solidFill>
                  <a:schemeClr val="tx1"/>
                </a:solidFill>
                <a:effectLst/>
                <a:latin typeface="Segoe UI" panose="020B0502040204020203" pitchFamily="34" charset="0"/>
                <a:cs typeface="Segoe UI" panose="020B0502040204020203" pitchFamily="34" charset="0"/>
              </a:rPr>
              <a:t>By leveraging the Microsoft Graph you can build better apps with:</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kern="1200">
              <a:solidFill>
                <a:schemeClr val="tx1"/>
              </a:solidFill>
              <a:effectLst/>
              <a:latin typeface="Segoe UI" panose="020B0502040204020203" pitchFamily="34" charset="0"/>
              <a:cs typeface="Segoe UI" panose="020B0502040204020203" pitchFamily="34" charset="0"/>
            </a:endParaRPr>
          </a:p>
          <a:p>
            <a:r>
              <a:rPr lang="en-US" sz="1400" b="1" i="0" kern="1200">
                <a:solidFill>
                  <a:schemeClr val="tx1"/>
                </a:solidFill>
                <a:effectLst/>
                <a:latin typeface="Segoe UI" panose="020B0502040204020203" pitchFamily="34" charset="0"/>
                <a:cs typeface="Segoe UI" panose="020B0502040204020203" pitchFamily="34" charset="0"/>
              </a:rPr>
              <a:t>Rich context. </a:t>
            </a:r>
            <a:r>
              <a:rPr lang="en-US" sz="1400" b="0" i="0" kern="1200">
                <a:solidFill>
                  <a:schemeClr val="tx1"/>
                </a:solidFill>
                <a:effectLst/>
                <a:latin typeface="Segoe UI" panose="020B0502040204020203" pitchFamily="34" charset="0"/>
                <a:cs typeface="Segoe UI" panose="020B0502040204020203" pitchFamily="34" charset="0"/>
              </a:rPr>
              <a:t>Get rich context for your applications, such as who someone's manager is, whether they are out of office, or what documents they've been working on.</a:t>
            </a:r>
          </a:p>
          <a:p>
            <a:r>
              <a:rPr lang="en-US" sz="1400" b="1" i="0" kern="1200">
                <a:solidFill>
                  <a:schemeClr val="tx1"/>
                </a:solidFill>
                <a:effectLst/>
                <a:latin typeface="Segoe UI" panose="020B0502040204020203" pitchFamily="34" charset="0"/>
                <a:cs typeface="Segoe UI" panose="020B0502040204020203" pitchFamily="34" charset="0"/>
              </a:rPr>
              <a:t>Deep insights. </a:t>
            </a:r>
            <a:r>
              <a:rPr lang="en-US" sz="1400" b="0" i="0" kern="1200">
                <a:solidFill>
                  <a:schemeClr val="tx1"/>
                </a:solidFill>
                <a:effectLst/>
                <a:latin typeface="Segoe UI" panose="020B0502040204020203" pitchFamily="34" charset="0"/>
                <a:cs typeface="Segoe UI" panose="020B0502040204020203" pitchFamily="34" charset="0"/>
              </a:rPr>
              <a:t>Access deep insights generated from usage patterns, such as trending documents, best team meeting times, or who people typically work with.</a:t>
            </a:r>
          </a:p>
          <a:p>
            <a:r>
              <a:rPr lang="en-US" sz="1400" b="1" i="0" kern="1200">
                <a:solidFill>
                  <a:schemeClr val="tx1"/>
                </a:solidFill>
                <a:effectLst/>
                <a:latin typeface="Segoe UI" panose="020B0502040204020203" pitchFamily="34" charset="0"/>
                <a:cs typeface="Segoe UI" panose="020B0502040204020203" pitchFamily="34" charset="0"/>
              </a:rPr>
              <a:t>Real-time updates. </a:t>
            </a:r>
            <a:r>
              <a:rPr lang="en-US" sz="1400" b="0" i="0" kern="1200">
                <a:solidFill>
                  <a:schemeClr val="tx1"/>
                </a:solidFill>
                <a:effectLst/>
                <a:latin typeface="Segoe UI" panose="020B0502040204020203" pitchFamily="34" charset="0"/>
                <a:cs typeface="Segoe UI" panose="020B0502040204020203" pitchFamily="34" charset="0"/>
              </a:rPr>
              <a:t>Respond to changes in Microsoft Graph data in real time. Reschedule a meeting based on responses, notify others when a file is modified, or continue a process after it's been approved.</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795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1" u="none" strike="noStrike" kern="1200" cap="none" spc="0" normalizeH="0" baseline="0" noProof="0">
                <a:ln>
                  <a:noFill/>
                </a:ln>
                <a:solidFill>
                  <a:prstClr val="black"/>
                </a:solidFill>
                <a:effectLst/>
                <a:uLnTx/>
                <a:uFillTx/>
                <a:latin typeface="+mn-lt"/>
                <a:ea typeface="+mn-ea"/>
                <a:cs typeface="+mn-cs"/>
              </a:rPr>
              <a:t>Depending on ISV…. talk about B2C if they it’s a qualified opportunity in that they are looking to embed auth system into an app they are building.</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a:ln>
                <a:noFill/>
              </a:ln>
              <a:solidFill>
                <a:prstClr val="black"/>
              </a:solidFill>
              <a:effectLst/>
              <a:uLnTx/>
              <a:uFillTx/>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t>Eliminating friction in the end-user experience is a top priority for organizations and developers engaging consumers, customers, or citizens. With Azure AD B2C, organizations and developers have the flexibility to tailor the identity experience of their customer-facing apps and services so it’s aligned with their brand and business requirements—without sacrificing security.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p>
          <a:p>
            <a:pPr marL="342900" indent="-342900">
              <a:buFont typeface="Arial" panose="020B0604020202020204" pitchFamily="34" charset="0"/>
              <a:buChar char="•"/>
            </a:pPr>
            <a:r>
              <a:rPr lang="en-US" sz="1400" b="1"/>
              <a:t>Seamless and secure sign-in experiences: </a:t>
            </a:r>
            <a:r>
              <a:rPr lang="en-US" sz="1400"/>
              <a:t>With Azure AD B2C, you can provide simple, reliable, and secure SSO access to customer-facing apps with customers using their preferred, already-established social, enterprise, or local account identities, while also protecting your customers and data.</a:t>
            </a:r>
          </a:p>
          <a:p>
            <a:pPr marL="342900" indent="-342900">
              <a:buFont typeface="Arial" panose="020B0604020202020204" pitchFamily="34" charset="0"/>
              <a:buChar char="•"/>
            </a:pPr>
            <a:r>
              <a:rPr lang="en-US" sz="1400" b="1"/>
              <a:t>Customize the user journey: </a:t>
            </a:r>
            <a:r>
              <a:rPr lang="en-US" sz="1400"/>
              <a:t>Azure AD B2C sign-up and sign-in policies allow you to control behavior by configuring settings, such as account types that consumers use, attributes that are collected from the consumer during sign-up, multi-factor authentication (MFA) usage, and the look and feel of all registration and authentication pages.</a:t>
            </a:r>
          </a:p>
          <a:p>
            <a:pPr marL="342900" indent="-342900">
              <a:buFont typeface="Arial" panose="020B0604020202020204" pitchFamily="34" charset="0"/>
              <a:buChar char="•"/>
            </a:pPr>
            <a:r>
              <a:rPr lang="en-US" sz="1400" b="1"/>
              <a:t>Design the user experience: </a:t>
            </a:r>
            <a:r>
              <a:rPr lang="en-US" sz="1400"/>
              <a:t>Designed to offer you flexibility and control, these customization capabilities include white-label features that allow you to design the entire user experience to blend seamlessly with your web and mobile applications.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516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Organizations may leverage Azure AD B2C to connect external users to external web and mobile apps using a wide range of social identity providers, OpenID Connect, and OAuth 2.0.</a:t>
            </a:r>
            <a:endParaRPr lang="en-US" sz="140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266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if you have a password database, it’s time to not have that anymore, period. Move ASAP</a:t>
            </a:r>
          </a:p>
        </p:txBody>
      </p:sp>
      <p:sp>
        <p:nvSpPr>
          <p:cNvPr id="4" name="Slide Number Placeholder 3"/>
          <p:cNvSpPr>
            <a:spLocks noGrp="1"/>
          </p:cNvSpPr>
          <p:nvPr>
            <p:ph type="sldNum" sz="quarter" idx="5"/>
          </p:nvPr>
        </p:nvSpPr>
        <p:spPr/>
        <p:txBody>
          <a:bodyPr/>
          <a:lstStyle/>
          <a:p>
            <a:fld id="{955A2777-2178-454E-8D6E-B0B4B657E9C8}" type="slidenum">
              <a:rPr lang="en-US" smtClean="0"/>
              <a:t>4</a:t>
            </a:fld>
            <a:endParaRPr lang="en-US"/>
          </a:p>
        </p:txBody>
      </p:sp>
    </p:spTree>
    <p:extLst>
      <p:ext uri="{BB962C8B-B14F-4D97-AF65-F5344CB8AC3E}">
        <p14:creationId xmlns:p14="http://schemas.microsoft.com/office/powerpoint/2010/main" val="894864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E25042A-7F1D-F947-8AC5-1DC5194A3EA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B3E533C4-63B4-4D80-A6D4-96C578E308C4}"/>
              </a:ext>
            </a:extLst>
          </p:cNvPr>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mn-lt"/>
                <a:ea typeface="+mn-ea"/>
                <a:cs typeface="+mn-cs"/>
              </a:rPr>
              <a:t>DESIGN: </a:t>
            </a:r>
            <a:r>
              <a:rPr kumimoji="0" lang="en-US" sz="1600" b="0" i="0" u="none" strike="noStrike" kern="1200" cap="none" spc="0" normalizeH="0" baseline="0" noProof="0">
                <a:ln>
                  <a:noFill/>
                </a:ln>
                <a:solidFill>
                  <a:prstClr val="black"/>
                </a:solidFill>
                <a:effectLst/>
                <a:uLnTx/>
                <a:uFillTx/>
                <a:latin typeface="+mn-lt"/>
                <a:ea typeface="+mn-ea"/>
                <a:cs typeface="+mn-cs"/>
              </a:rPr>
              <a:t>potential visual refresh after data refreshed</a:t>
            </a:r>
            <a:endParaRPr kumimoji="0" lang="en-US" sz="1600" b="1" i="0" u="none" strike="noStrike" kern="1200" cap="none" spc="0" normalizeH="0" baseline="0" noProof="0">
              <a:ln>
                <a:noFill/>
              </a:ln>
              <a:solidFill>
                <a:prstClr val="black"/>
              </a:solidFill>
              <a:effectLst/>
              <a:uLnTx/>
              <a:uFillTx/>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mn-lt"/>
                <a:ea typeface="+mn-ea"/>
                <a:cs typeface="+mn-cs"/>
              </a:rPr>
              <a:t>ADAM: </a:t>
            </a:r>
            <a:r>
              <a:rPr kumimoji="0" lang="en-US" sz="1600" b="0" i="0" u="none" strike="noStrike" kern="1200" cap="none" spc="0" normalizeH="0" baseline="0" noProof="0">
                <a:ln>
                  <a:noFill/>
                </a:ln>
                <a:solidFill>
                  <a:prstClr val="black"/>
                </a:solidFill>
                <a:effectLst/>
                <a:uLnTx/>
                <a:uFillTx/>
                <a:latin typeface="+mn-lt"/>
                <a:ea typeface="+mn-ea"/>
                <a:cs typeface="+mn-cs"/>
              </a:rPr>
              <a:t>confirm any data updates</a:t>
            </a:r>
            <a:endParaRPr lang="en-US" sz="1600"/>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1" i="0" u="none" strike="noStrike" kern="1200" cap="none" spc="0" normalizeH="0" baseline="0" noProof="0">
              <a:ln>
                <a:noFill/>
              </a:ln>
              <a:solidFill>
                <a:prstClr val="black"/>
              </a:solidFill>
              <a:effectLst/>
              <a:uLnTx/>
              <a:uFillTx/>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1" i="0" u="none" strike="noStrike" kern="1200" cap="none" spc="0" normalizeH="0" baseline="0" noProof="0">
              <a:ln>
                <a:noFill/>
              </a:ln>
              <a:solidFill>
                <a:prstClr val="black"/>
              </a:solidFill>
              <a:effectLst/>
              <a:uLnTx/>
              <a:uFillTx/>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mn-lt"/>
                <a:ea typeface="+mn-ea"/>
                <a:cs typeface="+mn-cs"/>
              </a:rPr>
              <a:t>Talk Track:</a:t>
            </a:r>
            <a:endParaRPr lang="en-US" sz="1600"/>
          </a:p>
          <a:p>
            <a:pPr marL="0" indent="0">
              <a:buFont typeface="Arial" panose="020B0604020202020204" pitchFamily="34" charset="0"/>
              <a:buNone/>
            </a:pPr>
            <a:r>
              <a:rPr lang="en-US" sz="1600" b="1">
                <a:cs typeface="Segoe UI" panose="020B0502040204020203" pitchFamily="34" charset="0"/>
              </a:rPr>
              <a:t>FUTURE-FACING</a:t>
            </a:r>
          </a:p>
          <a:p>
            <a:pPr marL="0" indent="0">
              <a:buFont typeface="Arial" panose="020B0604020202020204" pitchFamily="34" charset="0"/>
              <a:buNone/>
            </a:pPr>
            <a:r>
              <a:rPr lang="en-US" sz="1600" b="0">
                <a:cs typeface="Segoe UI" panose="020B0502040204020203" pitchFamily="34" charset="0"/>
              </a:rPr>
              <a:t>Microsoft is one of the largest identity providers. </a:t>
            </a:r>
            <a:r>
              <a:rPr lang="en-US" sz="1600"/>
              <a:t>The scale of our solution is vast:</a:t>
            </a:r>
          </a:p>
          <a:p>
            <a:pPr marL="285750" indent="-285750">
              <a:buFont typeface="Arial" panose="020B0604020202020204" pitchFamily="34" charset="0"/>
              <a:buChar char="•"/>
            </a:pPr>
            <a:r>
              <a:rPr lang="en-US" sz="1600">
                <a:cs typeface="Segoe UI" panose="020B0502040204020203" pitchFamily="34" charset="0"/>
              </a:rPr>
              <a:t>Azure AD is a truly global identity service that operates at hyper-scale</a:t>
            </a:r>
          </a:p>
          <a:p>
            <a:pPr marL="285750" indent="-285750">
              <a:buFont typeface="Arial" panose="020B0604020202020204" pitchFamily="34" charset="0"/>
              <a:buChar char="•"/>
            </a:pPr>
            <a:r>
              <a:rPr lang="en-US" sz="1600">
                <a:cs typeface="Segoe UI" panose="020B0502040204020203" pitchFamily="34" charset="0"/>
              </a:rPr>
              <a:t>Over 100 thousand organizations trust Azure AD</a:t>
            </a:r>
          </a:p>
          <a:p>
            <a:pPr marL="285750" indent="-285750">
              <a:buFont typeface="Arial" panose="020B0604020202020204" pitchFamily="34" charset="0"/>
              <a:buChar char="•"/>
            </a:pPr>
            <a:r>
              <a:rPr lang="en-US" sz="1600">
                <a:cs typeface="Segoe UI" panose="020B0502040204020203" pitchFamily="34" charset="0"/>
              </a:rPr>
              <a:t>We manage over 254M Monthly active users, with an average of 30 billion daily authentication requests [For </a:t>
            </a:r>
            <a:r>
              <a:rPr lang="en-US" sz="1600"/>
              <a:t>comparison, Okta has about 8B authentications PER YEAR.]</a:t>
            </a:r>
          </a:p>
        </p:txBody>
      </p:sp>
      <p:sp>
        <p:nvSpPr>
          <p:cNvPr id="9" name="Slide Image Placeholder 8">
            <a:extLst>
              <a:ext uri="{FF2B5EF4-FFF2-40B4-BE49-F238E27FC236}">
                <a16:creationId xmlns:a16="http://schemas.microsoft.com/office/drawing/2014/main" id="{F2E50A42-6F35-4D42-9724-17BC4E5B7A9D}"/>
              </a:ext>
            </a:extLst>
          </p:cNvPr>
          <p:cNvSpPr>
            <a:spLocks noGrp="1" noRot="1" noChangeAspect="1"/>
          </p:cNvSpPr>
          <p:nvPr>
            <p:ph type="sldImg"/>
          </p:nvPr>
        </p:nvSpPr>
        <p:spPr/>
      </p:sp>
    </p:spTree>
    <p:extLst>
      <p:ext uri="{BB962C8B-B14F-4D97-AF65-F5344CB8AC3E}">
        <p14:creationId xmlns:p14="http://schemas.microsoft.com/office/powerpoint/2010/main" val="280287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400" kern="1200">
                <a:solidFill>
                  <a:schemeClr val="tx1"/>
                </a:solidFill>
                <a:effectLst/>
                <a:latin typeface="Segoe UI" panose="020B0502040204020203" pitchFamily="34" charset="0"/>
                <a:cs typeface="Segoe UI" panose="020B0502040204020203" pitchFamily="34" charset="0"/>
              </a:rPr>
              <a:t>So let’s start with some of the asks and needs that developers have when it comes to identity and access management (IAM) solutions? </a:t>
            </a:r>
          </a:p>
          <a:p>
            <a:endParaRPr lang="en-US" sz="1400" kern="1200">
              <a:solidFill>
                <a:schemeClr val="tx1"/>
              </a:solidFill>
              <a:effectLst/>
              <a:latin typeface="Segoe UI" panose="020B0502040204020203" pitchFamily="34" charset="0"/>
              <a:cs typeface="Segoe UI" panose="020B0502040204020203" pitchFamily="34" charset="0"/>
            </a:endParaRPr>
          </a:p>
          <a:p>
            <a:r>
              <a:rPr lang="en-US" sz="1400" kern="1200">
                <a:solidFill>
                  <a:schemeClr val="tx1"/>
                </a:solidFill>
                <a:effectLst/>
                <a:latin typeface="Segoe UI" panose="020B0502040204020203" pitchFamily="34" charset="0"/>
                <a:cs typeface="Segoe UI" panose="020B0502040204020203" pitchFamily="34" charset="0"/>
              </a:rPr>
              <a:t>Developers in your organization are likely looking for a couple things when it comes to sign-in and authentication:</a:t>
            </a:r>
          </a:p>
          <a:p>
            <a:pPr marL="342900" indent="-342900">
              <a:buFont typeface="+mj-lt"/>
              <a:buAutoNum type="arabicPeriod"/>
            </a:pPr>
            <a:r>
              <a:rPr lang="en-US" sz="1400" kern="1200">
                <a:solidFill>
                  <a:schemeClr val="tx1"/>
                </a:solidFill>
                <a:effectLst/>
                <a:latin typeface="Segoe UI" panose="020B0502040204020203" pitchFamily="34" charset="0"/>
                <a:cs typeface="Segoe UI" panose="020B0502040204020203" pitchFamily="34" charset="0"/>
              </a:rPr>
              <a:t>How quickly can I get started to build authentication into my apps.  Authentication isn’t something many developers have expertise in.  Developers are looking to get their app running with authentication and signing-in users quickly so they can focus on the core value of the app or services.</a:t>
            </a:r>
          </a:p>
          <a:p>
            <a:pPr marL="342900" indent="-342900">
              <a:buFont typeface="+mj-lt"/>
              <a:buAutoNum type="arabicPeriod"/>
            </a:pPr>
            <a:r>
              <a:rPr lang="en-US" sz="1400" kern="1200">
                <a:solidFill>
                  <a:schemeClr val="tx1"/>
                </a:solidFill>
                <a:effectLst/>
                <a:latin typeface="Segoe UI" panose="020B0502040204020203" pitchFamily="34" charset="0"/>
                <a:cs typeface="Segoe UI" panose="020B0502040204020203" pitchFamily="34" charset="0"/>
              </a:rPr>
              <a:t>Is the identity platform well integrated with the tools, languages and platforms I use.  Does it support mobile platforms? Does it support the programming languages I use? And is it well integrated into my workflow and the dev tools services I use.</a:t>
            </a:r>
          </a:p>
          <a:p>
            <a:pPr marL="342900" indent="-342900">
              <a:buFont typeface="+mj-lt"/>
              <a:buAutoNum type="arabicPeriod"/>
            </a:pPr>
            <a:r>
              <a:rPr lang="en-US" sz="1400" kern="1200">
                <a:solidFill>
                  <a:schemeClr val="tx1"/>
                </a:solidFill>
                <a:effectLst/>
                <a:latin typeface="Segoe UI" panose="020B0502040204020203" pitchFamily="34" charset="0"/>
                <a:cs typeface="Segoe UI" panose="020B0502040204020203" pitchFamily="34" charset="0"/>
              </a:rPr>
              <a:t>Is the platform feature rich and will it support continuous identity innovation and security. Developers don’t want to get in the business of building IAM features into their app or storing username and passwords.  That’s best left to experts.</a:t>
            </a:r>
          </a:p>
          <a:p>
            <a:pPr marL="342900" indent="-342900">
              <a:buFont typeface="+mj-lt"/>
              <a:buAutoNum type="arabicPeriod"/>
            </a:pPr>
            <a:r>
              <a:rPr lang="en-US" sz="1400" kern="1200">
                <a:solidFill>
                  <a:schemeClr val="tx1"/>
                </a:solidFill>
                <a:effectLst/>
                <a:latin typeface="Segoe UI" panose="020B0502040204020203" pitchFamily="34" charset="0"/>
                <a:cs typeface="Segoe UI" panose="020B0502040204020203" pitchFamily="34" charset="0"/>
              </a:rPr>
              <a:t>If my company is using an IAM solution for their employees, can I use that solution when building my applications to help save costs?  Can I use the IAM solution that my company uses to sign-in users to Office 365 with my applications?  Microsoft has the leading enterprise IAM solution with Azure AD, which is built-in with Office 365 that you can also leverage for the apps you build.</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2/25/2021 9:39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86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63">
              <a:defRPr/>
            </a:pPr>
            <a:r>
              <a:rPr lang="en-US" sz="2400">
                <a:gradFill>
                  <a:gsLst>
                    <a:gs pos="0">
                      <a:schemeClr val="accent1"/>
                    </a:gs>
                    <a:gs pos="100000">
                      <a:schemeClr val="accent1"/>
                    </a:gs>
                  </a:gsLst>
                </a:gradFill>
                <a:latin typeface="Segoe UI Light" panose="020B0502040204020203" pitchFamily="34" charset="0"/>
                <a:cs typeface="Segoe UI Light" panose="020B0502040204020203" pitchFamily="34" charset="0"/>
              </a:rPr>
              <a:t>Leverage the Microsoft identity platform when building applications.  Why?</a:t>
            </a:r>
          </a:p>
          <a:p>
            <a:pPr defTabSz="932563">
              <a:defRPr/>
            </a:pPr>
            <a:endParaRPr lang="en-US" sz="2400">
              <a:gradFill>
                <a:gsLst>
                  <a:gs pos="0">
                    <a:schemeClr val="accent1"/>
                  </a:gs>
                  <a:gs pos="100000">
                    <a:schemeClr val="accent1"/>
                  </a:gs>
                </a:gsLst>
              </a:gradFill>
              <a:latin typeface="Segoe UI Light" panose="020B0502040204020203" pitchFamily="34" charset="0"/>
              <a:cs typeface="Segoe UI Light" panose="020B0502040204020203" pitchFamily="34" charset="0"/>
            </a:endParaRPr>
          </a:p>
          <a:p>
            <a:endParaRPr lang="en-US" sz="1600"/>
          </a:p>
          <a:p>
            <a:pPr marL="285750" indent="-285750">
              <a:buFont typeface="Arial" panose="020B0604020202020204" pitchFamily="34" charset="0"/>
              <a:buChar char="•"/>
            </a:pPr>
            <a:r>
              <a:rPr lang="en-US" sz="1600"/>
              <a:t>Same time and focus on core product differentiation. Lower cost of development – no more building infra to store username and passwords</a:t>
            </a:r>
          </a:p>
          <a:p>
            <a:pPr marL="285750" indent="-285750">
              <a:buFont typeface="Arial" panose="020B0604020202020204" pitchFamily="34" charset="0"/>
              <a:buChar char="•"/>
            </a:pPr>
            <a:r>
              <a:rPr lang="en-US" sz="1600"/>
              <a:t>Better user experience – allow users to use their preferred identity to sign in to their applications.</a:t>
            </a:r>
          </a:p>
          <a:p>
            <a:pPr marL="285750" indent="-285750">
              <a:buFont typeface="Arial" panose="020B0604020202020204" pitchFamily="34" charset="0"/>
              <a:buChar char="•"/>
            </a:pPr>
            <a:r>
              <a:rPr lang="en-US" sz="1600"/>
              <a:t>Ensure Platform security and get the latest in identity innovation without building it</a:t>
            </a:r>
          </a:p>
          <a:p>
            <a:pPr marL="285750" indent="-285750">
              <a:buFont typeface="Arial" panose="020B0604020202020204" pitchFamily="34" charset="0"/>
              <a:buChar char="•"/>
            </a:pPr>
            <a:r>
              <a:rPr lang="en-US" sz="1600"/>
              <a:t>And on top of that when you integrate with Microsoft identity platform, you’re able to access users and data in the MS cloud.  Which enables you to build rich applications.</a:t>
            </a:r>
          </a:p>
          <a:p>
            <a:endParaRPr lang="en-US" sz="1600"/>
          </a:p>
          <a:p>
            <a:endParaRPr lang="en-US" sz="1600"/>
          </a:p>
          <a:p>
            <a:endParaRPr lang="en-US" sz="1600"/>
          </a:p>
          <a:p>
            <a:pPr lvl="1" defTabSz="932563">
              <a:defRPr/>
            </a:pPr>
            <a:endParaRPr lang="en-US" sz="1599">
              <a:gradFill>
                <a:gsLst>
                  <a:gs pos="0">
                    <a:schemeClr val="tx1"/>
                  </a:gs>
                  <a:gs pos="100000">
                    <a:schemeClr val="tx1"/>
                  </a:gs>
                </a:gsLst>
                <a:lin ang="0" scaled="0"/>
              </a:gradFill>
            </a:endParaRP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345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Segoe UI" panose="020B0502040204020203" pitchFamily="34" charset="0"/>
                <a:cs typeface="Segoe UI" panose="020B0502040204020203" pitchFamily="34" charset="0"/>
              </a:rPr>
              <a:t>So what does the Microsoft identity platform consist of?</a:t>
            </a:r>
          </a:p>
          <a:p>
            <a:endParaRPr lang="en-US" sz="1200" kern="1200">
              <a:solidFill>
                <a:schemeClr val="tx1"/>
              </a:solidFill>
              <a:effectLst/>
              <a:latin typeface="Segoe UI" panose="020B0502040204020203" pitchFamily="34" charset="0"/>
              <a:cs typeface="Segoe UI" panose="020B0502040204020203" pitchFamily="34" charset="0"/>
            </a:endParaRPr>
          </a:p>
          <a:p>
            <a:r>
              <a:rPr lang="en-US" sz="1200" kern="1200">
                <a:solidFill>
                  <a:schemeClr val="tx1"/>
                </a:solidFill>
                <a:effectLst/>
                <a:latin typeface="Segoe UI" panose="020B0502040204020203" pitchFamily="34" charset="0"/>
                <a:cs typeface="Segoe UI" panose="020B0502040204020203" pitchFamily="34" charset="0"/>
              </a:rPr>
              <a:t>You have:</a:t>
            </a:r>
          </a:p>
          <a:p>
            <a:pPr marL="285750" indent="-285750">
              <a:buFont typeface="Arial" panose="020B0604020202020204" pitchFamily="34" charset="0"/>
              <a:buChar char="•"/>
            </a:pPr>
            <a:r>
              <a:rPr lang="en-US" sz="1200" kern="1200">
                <a:solidFill>
                  <a:schemeClr val="tx1"/>
                </a:solidFill>
                <a:effectLst/>
                <a:latin typeface="Segoe UI" panose="020B0502040204020203" pitchFamily="34" charset="0"/>
                <a:cs typeface="Segoe UI" panose="020B0502040204020203" pitchFamily="34" charset="0"/>
              </a:rPr>
              <a:t>One portal to register all your applications</a:t>
            </a:r>
          </a:p>
          <a:p>
            <a:pPr marL="285750" indent="-285750">
              <a:buFont typeface="Arial" panose="020B0604020202020204" pitchFamily="34" charset="0"/>
              <a:buChar char="•"/>
            </a:pPr>
            <a:r>
              <a:rPr lang="en-US" sz="1200" kern="1200">
                <a:solidFill>
                  <a:schemeClr val="tx1"/>
                </a:solidFill>
                <a:effectLst/>
                <a:latin typeface="Segoe UI" panose="020B0502040204020203" pitchFamily="34" charset="0"/>
                <a:cs typeface="Segoe UI" panose="020B0502040204020203" pitchFamily="34" charset="0"/>
              </a:rPr>
              <a:t>One set of Microsoft Authentication libraries for building web, mobile and desktop apps with your favorite programming </a:t>
            </a:r>
            <a:r>
              <a:rPr lang="en-US" sz="1200" kern="1200" err="1">
                <a:solidFill>
                  <a:schemeClr val="tx1"/>
                </a:solidFill>
                <a:effectLst/>
                <a:latin typeface="Segoe UI" panose="020B0502040204020203" pitchFamily="34" charset="0"/>
                <a:cs typeface="Segoe UI" panose="020B0502040204020203" pitchFamily="34" charset="0"/>
              </a:rPr>
              <a:t>langague</a:t>
            </a:r>
            <a:endParaRPr lang="en-US" sz="1200" kern="1200">
              <a:solidFill>
                <a:schemeClr val="tx1"/>
              </a:solidFill>
              <a:effectLst/>
              <a:latin typeface="Segoe UI" panose="020B0502040204020203" pitchFamily="34" charset="0"/>
              <a:cs typeface="Segoe UI" panose="020B0502040204020203" pitchFamily="34" charset="0"/>
            </a:endParaRP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Segoe UI" panose="020B0502040204020203" pitchFamily="34" charset="0"/>
                <a:cs typeface="Segoe UI" panose="020B0502040204020203" pitchFamily="34" charset="0"/>
              </a:rPr>
              <a:t>One endpoint, that is standards compliant, that sign-in any Microsoft identity, </a:t>
            </a:r>
            <a:r>
              <a:rPr lang="en-US" sz="1200" b="0" i="0" kern="1200">
                <a:solidFill>
                  <a:schemeClr val="tx1"/>
                </a:solidFill>
                <a:effectLst/>
                <a:latin typeface="Segoe UI" panose="020B0502040204020203" pitchFamily="34" charset="0"/>
                <a:cs typeface="Segoe UI" panose="020B0502040204020203" pitchFamily="34" charset="0"/>
              </a:rPr>
              <a:t>which allows compatibility with third-party libraries.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Secure access to APIs – from Microsoft Graph to Azure resources to your own protected APIs</a:t>
            </a:r>
            <a:endParaRPr lang="en-US" sz="1200" kern="1200">
              <a:solidFill>
                <a:schemeClr val="tx1"/>
              </a:solidFill>
              <a:effectLst/>
              <a:latin typeface="Segoe UI" panose="020B0502040204020203" pitchFamily="34" charset="0"/>
              <a:cs typeface="Segoe UI"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This gives you the ability to authenticate any Microsoft identity including work or school accounts or personal accounts.  And your application can sign any external user such as customers and partners social identities and local accounts.</a:t>
            </a: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And our platform supports open industry standards.  So if you have an existing application based on industry standards it’s straightforward to connect your application.  </a:t>
            </a: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99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latin typeface="Segoe UI" panose="020B0502040204020203" pitchFamily="34" charset="0"/>
                <a:cs typeface="Segoe UI" panose="020B0502040204020203" pitchFamily="34" charset="0"/>
              </a:rPr>
              <a:t>Every company wants to digitally transform and we see organizations reaping real, tangible benefits - the positive outcomes are truly amazing. </a:t>
            </a:r>
          </a:p>
          <a:p>
            <a:pPr marL="0" indent="0">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One group of people that is a catalyst for digital transformation are </a:t>
            </a:r>
            <a:r>
              <a:rPr lang="en-US" sz="1200" b="1" kern="1200">
                <a:effectLst/>
                <a:latin typeface="Segoe UI" panose="020B0502040204020203" pitchFamily="34" charset="0"/>
                <a:cs typeface="Segoe UI" panose="020B0502040204020203" pitchFamily="34" charset="0"/>
              </a:rPr>
              <a:t>developers</a:t>
            </a:r>
            <a:r>
              <a:rPr lang="en-US" sz="1200" kern="1200">
                <a:effectLst/>
                <a:latin typeface="Segoe UI" panose="020B0502040204020203" pitchFamily="34" charset="0"/>
                <a:cs typeface="Segoe UI" panose="020B0502040204020203" pitchFamily="34" charset="0"/>
              </a:rPr>
              <a:t>. </a:t>
            </a:r>
            <a:r>
              <a:rPr lang="en-US" sz="1200" b="1" i="0" kern="1200">
                <a:effectLst/>
                <a:latin typeface="Segoe UI" panose="020B0502040204020203" pitchFamily="34" charset="0"/>
                <a:cs typeface="Segoe UI" panose="020B0502040204020203" pitchFamily="34" charset="0"/>
              </a:rPr>
              <a:t>Developers</a:t>
            </a:r>
            <a:r>
              <a:rPr lang="en-US" sz="1200" b="0" i="0" kern="1200">
                <a:effectLst/>
                <a:latin typeface="Segoe UI" panose="020B0502040204020203" pitchFamily="34" charset="0"/>
                <a:cs typeface="Segoe UI" panose="020B0502040204020203" pitchFamily="34" charset="0"/>
              </a:rPr>
              <a:t> are the builders of our era, creating the ideas and writing the code that enables digital transformation for organizations around the world. </a:t>
            </a:r>
            <a:r>
              <a:rPr lang="en-US" sz="1200" kern="1200">
                <a:effectLst/>
                <a:latin typeface="Segoe UI" panose="020B0502040204020203" pitchFamily="34" charset="0"/>
                <a:cs typeface="Segoe UI" panose="020B0502040204020203" pitchFamily="34" charset="0"/>
              </a:rPr>
              <a:t>They are at the heart of innovation.</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It’s why the Microsoft identity platform is woven into the tools, service and platform developer use today. From IDEs like Visual Studio, to popular Azure services like App Service, Functions or Kubernetes to low code solution like power apps, the Microsoft identity platform is integrated into the workflows of these services.  </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We want to enable any developer to easily get started with the Microsoft identity platform using the tools and services they know and love.</a:t>
            </a:r>
          </a:p>
        </p:txBody>
      </p:sp>
    </p:spTree>
    <p:extLst>
      <p:ext uri="{BB962C8B-B14F-4D97-AF65-F5344CB8AC3E}">
        <p14:creationId xmlns:p14="http://schemas.microsoft.com/office/powerpoint/2010/main" val="3609567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latin typeface="Segoe UI" panose="020B0502040204020203" pitchFamily="34" charset="0"/>
                <a:cs typeface="Segoe UI" panose="020B0502040204020203" pitchFamily="34" charset="0"/>
              </a:rPr>
              <a:t>Every company wants to digitally transform and we see organizations reaping real, tangible benefits - the positive outcomes are truly amazing. </a:t>
            </a:r>
          </a:p>
          <a:p>
            <a:pPr marL="0" indent="0">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One group of people that is a catalyst for digital transformation are </a:t>
            </a:r>
            <a:r>
              <a:rPr lang="en-US" sz="1200" b="1" kern="1200">
                <a:effectLst/>
                <a:latin typeface="Segoe UI" panose="020B0502040204020203" pitchFamily="34" charset="0"/>
                <a:cs typeface="Segoe UI" panose="020B0502040204020203" pitchFamily="34" charset="0"/>
              </a:rPr>
              <a:t>developers</a:t>
            </a:r>
            <a:r>
              <a:rPr lang="en-US" sz="1200" kern="1200">
                <a:effectLst/>
                <a:latin typeface="Segoe UI" panose="020B0502040204020203" pitchFamily="34" charset="0"/>
                <a:cs typeface="Segoe UI" panose="020B0502040204020203" pitchFamily="34" charset="0"/>
              </a:rPr>
              <a:t>. </a:t>
            </a:r>
            <a:r>
              <a:rPr lang="en-US" sz="1200" b="1" i="0" kern="1200">
                <a:effectLst/>
                <a:latin typeface="Segoe UI" panose="020B0502040204020203" pitchFamily="34" charset="0"/>
                <a:cs typeface="Segoe UI" panose="020B0502040204020203" pitchFamily="34" charset="0"/>
              </a:rPr>
              <a:t>Developers</a:t>
            </a:r>
            <a:r>
              <a:rPr lang="en-US" sz="1200" b="0" i="0" kern="1200">
                <a:effectLst/>
                <a:latin typeface="Segoe UI" panose="020B0502040204020203" pitchFamily="34" charset="0"/>
                <a:cs typeface="Segoe UI" panose="020B0502040204020203" pitchFamily="34" charset="0"/>
              </a:rPr>
              <a:t> are the builders of our era, creating the ideas and writing the code that enables digital transformation for organizations around the world. </a:t>
            </a:r>
            <a:r>
              <a:rPr lang="en-US" sz="1200" kern="1200">
                <a:effectLst/>
                <a:latin typeface="Segoe UI" panose="020B0502040204020203" pitchFamily="34" charset="0"/>
                <a:cs typeface="Segoe UI" panose="020B0502040204020203" pitchFamily="34" charset="0"/>
              </a:rPr>
              <a:t>They are at the heart of innovation.</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It’s why the Microsoft identity platform is woven into the tools, service and platform developer use today. From IDEs like Visual Studio, to popular Azure services like App Service, Functions or Kubernetes to low code solution like power apps, the Microsoft identity platform is integrated into the workflows of these services.  </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We want to enable any developer to easily get started with the Microsoft identity platform using the tools and services they know and love.</a:t>
            </a:r>
          </a:p>
        </p:txBody>
      </p:sp>
    </p:spTree>
    <p:extLst>
      <p:ext uri="{BB962C8B-B14F-4D97-AF65-F5344CB8AC3E}">
        <p14:creationId xmlns:p14="http://schemas.microsoft.com/office/powerpoint/2010/main" val="2155434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18">
              <a:spcAft>
                <a:spcPts val="3000"/>
              </a:spcAft>
              <a:defRPr/>
            </a:pPr>
            <a:r>
              <a:rPr lang="en-US" sz="1400">
                <a:ln w="3175">
                  <a:noFill/>
                </a:ln>
                <a:gradFill>
                  <a:gsLst>
                    <a:gs pos="0">
                      <a:srgbClr val="282828"/>
                    </a:gs>
                    <a:gs pos="100000">
                      <a:srgbClr val="282828"/>
                    </a:gs>
                  </a:gsLst>
                  <a:lin ang="5400000" scaled="0"/>
                </a:gradFill>
                <a:latin typeface="Segoe UI Semibold"/>
                <a:cs typeface="Segoe UI Semilight" panose="020B0402040204020203" pitchFamily="34" charset="0"/>
              </a:rPr>
              <a:t>Here are some ways you can integrate and support SSO.  You can use your protocol of choice.</a:t>
            </a:r>
          </a:p>
          <a:p>
            <a:pPr defTabSz="932418">
              <a:spcAft>
                <a:spcPts val="3000"/>
              </a:spcAft>
              <a:defRPr/>
            </a:pPr>
            <a:endParaRPr lang="en-US" sz="1400">
              <a:ln w="3175">
                <a:noFill/>
              </a:ln>
              <a:gradFill>
                <a:gsLst>
                  <a:gs pos="0">
                    <a:srgbClr val="282828"/>
                  </a:gs>
                  <a:gs pos="100000">
                    <a:srgbClr val="282828"/>
                  </a:gs>
                </a:gsLst>
                <a:lin ang="5400000" scaled="0"/>
              </a:gradFill>
              <a:latin typeface="Segoe UI Semibold"/>
              <a:cs typeface="Segoe UI Semilight" panose="020B0402040204020203" pitchFamily="34" charset="0"/>
            </a:endParaRPr>
          </a:p>
          <a:p>
            <a:pPr marL="285750" lvl="0" indent="-285750" defTabSz="932597">
              <a:spcAft>
                <a:spcPts val="600"/>
              </a:spcAft>
              <a:buFont typeface="Arial" panose="020B0604020202020204" pitchFamily="34" charset="0"/>
              <a:buChar char="•"/>
              <a:defRPr/>
            </a:pPr>
            <a:r>
              <a:rPr lang="en-US" sz="1800" b="0">
                <a:ln w="3175">
                  <a:noFill/>
                </a:ln>
                <a:gradFill>
                  <a:gsLst>
                    <a:gs pos="0">
                      <a:srgbClr val="282828"/>
                    </a:gs>
                    <a:gs pos="100000">
                      <a:srgbClr val="282828"/>
                    </a:gs>
                  </a:gsLst>
                  <a:lin ang="5400000" scaled="0"/>
                </a:gradFill>
                <a:latin typeface="Segoe UI Semibold"/>
                <a:cs typeface="Segoe UI Semilight" panose="020B0402040204020203" pitchFamily="34" charset="0"/>
              </a:rPr>
              <a:t>For OpenID Connect and OAuth</a:t>
            </a:r>
            <a:r>
              <a:rPr lang="en-US" sz="1800">
                <a:ln w="3175">
                  <a:noFill/>
                </a:ln>
                <a:gradFill>
                  <a:gsLst>
                    <a:gs pos="0">
                      <a:srgbClr val="282828"/>
                    </a:gs>
                    <a:gs pos="100000">
                      <a:srgbClr val="282828"/>
                    </a:gs>
                  </a:gsLst>
                  <a:lin ang="5400000" scaled="0"/>
                </a:gradFill>
                <a:latin typeface="Segoe UI Semibold"/>
                <a:cs typeface="Segoe UI Semilight" panose="020B0402040204020203" pitchFamily="34" charset="0"/>
              </a:rPr>
              <a:t>: use OIDC and </a:t>
            </a:r>
            <a:r>
              <a:rPr lang="en-US" sz="1800" err="1">
                <a:ln w="3175">
                  <a:noFill/>
                </a:ln>
                <a:gradFill>
                  <a:gsLst>
                    <a:gs pos="0">
                      <a:srgbClr val="282828"/>
                    </a:gs>
                    <a:gs pos="100000">
                      <a:srgbClr val="282828"/>
                    </a:gs>
                  </a:gsLst>
                  <a:lin ang="5400000" scaled="0"/>
                </a:gradFill>
                <a:latin typeface="Segoe UI Semibold"/>
                <a:cs typeface="Segoe UI Semilight" panose="020B0402040204020203" pitchFamily="34" charset="0"/>
              </a:rPr>
              <a:t>Oauth</a:t>
            </a:r>
            <a:r>
              <a:rPr lang="en-US" sz="1800">
                <a:ln w="3175">
                  <a:noFill/>
                </a:ln>
                <a:gradFill>
                  <a:gsLst>
                    <a:gs pos="0">
                      <a:srgbClr val="282828"/>
                    </a:gs>
                    <a:gs pos="100000">
                      <a:srgbClr val="282828"/>
                    </a:gs>
                  </a:gsLst>
                  <a:lin ang="5400000" scaled="0"/>
                </a:gradFill>
                <a:latin typeface="Segoe UI Semibold"/>
                <a:cs typeface="Segoe UI Semilight" panose="020B0402040204020203" pitchFamily="34" charset="0"/>
              </a:rPr>
              <a:t> </a:t>
            </a:r>
            <a:r>
              <a:rPr lang="en-US" sz="1400">
                <a:ln w="3175">
                  <a:noFill/>
                </a:ln>
                <a:gradFill>
                  <a:gsLst>
                    <a:gs pos="0">
                      <a:srgbClr val="282828"/>
                    </a:gs>
                    <a:gs pos="100000">
                      <a:srgbClr val="282828"/>
                    </a:gs>
                  </a:gsLst>
                  <a:lin ang="5400000" scaled="0"/>
                </a:gradFill>
                <a:cs typeface="Segoe UI Semilight" panose="020B0402040204020203" pitchFamily="34" charset="0"/>
              </a:rPr>
              <a:t>when developing new apps. This simplifies app configuration, has easy-to-use SDKs, and enables your application to use Microsoft Graph.</a:t>
            </a:r>
          </a:p>
          <a:p>
            <a:pPr marL="285750" indent="-285750">
              <a:lnSpc>
                <a:spcPct val="90000"/>
              </a:lnSpc>
              <a:spcAft>
                <a:spcPts val="600"/>
              </a:spcAft>
              <a:buFont typeface="Arial" panose="020B0604020202020204" pitchFamily="34" charset="0"/>
              <a:buChar char="•"/>
            </a:pPr>
            <a:r>
              <a:rPr lang="en-US" sz="1800">
                <a:ln w="3175">
                  <a:noFill/>
                </a:ln>
                <a:gradFill>
                  <a:gsLst>
                    <a:gs pos="0">
                      <a:srgbClr val="282828"/>
                    </a:gs>
                    <a:gs pos="100000">
                      <a:srgbClr val="282828"/>
                    </a:gs>
                  </a:gsLst>
                  <a:lin ang="5400000" scaled="0"/>
                </a:gradFill>
                <a:latin typeface="Segoe UI Semibold"/>
                <a:cs typeface="Segoe UI Semilight" panose="020B0402040204020203" pitchFamily="34" charset="0"/>
              </a:rPr>
              <a:t>For existing apps that are SAML based we support SAML integration</a:t>
            </a:r>
            <a:r>
              <a:rPr lang="en-US" sz="1400">
                <a:ln w="3175">
                  <a:noFill/>
                </a:ln>
                <a:gradFill>
                  <a:gsLst>
                    <a:gs pos="0">
                      <a:srgbClr val="282828"/>
                    </a:gs>
                    <a:gs pos="100000">
                      <a:srgbClr val="282828"/>
                    </a:gs>
                  </a:gsLst>
                  <a:lin ang="5400000" scaled="0"/>
                </a:gradFill>
                <a:cs typeface="Segoe UI Semilight" panose="020B0402040204020203" pitchFamily="34" charset="0"/>
              </a:rPr>
              <a:t>.</a:t>
            </a:r>
          </a:p>
          <a:p>
            <a:pPr marL="285750" indent="-285750">
              <a:lnSpc>
                <a:spcPct val="90000"/>
              </a:lnSpc>
              <a:spcAft>
                <a:spcPts val="600"/>
              </a:spcAft>
              <a:buFont typeface="Arial" panose="020B0604020202020204" pitchFamily="34" charset="0"/>
              <a:buChar char="•"/>
            </a:pPr>
            <a:r>
              <a:rPr lang="en-US" sz="1400">
                <a:ln w="3175">
                  <a:noFill/>
                </a:ln>
                <a:gradFill>
                  <a:gsLst>
                    <a:gs pos="0">
                      <a:srgbClr val="282828"/>
                    </a:gs>
                    <a:gs pos="100000">
                      <a:srgbClr val="282828"/>
                    </a:gs>
                  </a:gsLst>
                  <a:lin ang="5400000" scaled="0"/>
                </a:gradFill>
                <a:latin typeface="Segoe UI Semibold"/>
                <a:cs typeface="Segoe UI Semilight" panose="020B0402040204020203" pitchFamily="34" charset="0"/>
              </a:rPr>
              <a:t>For your m</a:t>
            </a:r>
            <a:r>
              <a:rPr lang="en-US" sz="1800">
                <a:ln w="3175">
                  <a:noFill/>
                </a:ln>
                <a:gradFill>
                  <a:gsLst>
                    <a:gs pos="0">
                      <a:srgbClr val="282828"/>
                    </a:gs>
                    <a:gs pos="100000">
                      <a:srgbClr val="282828"/>
                    </a:gs>
                  </a:gsLst>
                  <a:lin ang="5400000" scaled="0"/>
                </a:gradFill>
                <a:latin typeface="Segoe UI Semibold"/>
                <a:cs typeface="Segoe UI Semilight" panose="020B0402040204020203" pitchFamily="34" charset="0"/>
              </a:rPr>
              <a:t>obile apps – be sure to support </a:t>
            </a:r>
            <a:r>
              <a:rPr lang="en-US" sz="1800">
                <a:ln w="3175">
                  <a:noFill/>
                </a:ln>
                <a:gradFill>
                  <a:gsLst>
                    <a:gs pos="0">
                      <a:srgbClr val="282828"/>
                    </a:gs>
                    <a:gs pos="100000">
                      <a:srgbClr val="282828"/>
                    </a:gs>
                  </a:gsLst>
                  <a:lin ang="5400000" scaled="0"/>
                </a:gradFill>
                <a:latin typeface="Segoe UI" panose="020B0502040204020203" pitchFamily="34" charset="0"/>
                <a:cs typeface="Segoe UI Semilight" panose="020B0402040204020203" pitchFamily="34" charset="0"/>
              </a:rPr>
              <a:t>s</a:t>
            </a:r>
            <a:r>
              <a:rPr lang="en-US" sz="1800">
                <a:latin typeface="Segoe UI" panose="020B0502040204020203" pitchFamily="34" charset="0"/>
              </a:rPr>
              <a:t>ystem Browser for authentication in order to support single sign-on with Azure AD</a:t>
            </a:r>
          </a:p>
          <a:p>
            <a:pPr defTabSz="932418">
              <a:spcAft>
                <a:spcPts val="3000"/>
              </a:spcAft>
              <a:defRPr/>
            </a:pPr>
            <a:endParaRPr lang="en-US" sz="1400">
              <a:ln w="3175">
                <a:noFill/>
              </a:ln>
              <a:gradFill>
                <a:gsLst>
                  <a:gs pos="0">
                    <a:srgbClr val="282828"/>
                  </a:gs>
                  <a:gs pos="100000">
                    <a:srgbClr val="282828"/>
                  </a:gs>
                </a:gsLst>
                <a:lin ang="5400000" scaled="0"/>
              </a:gradFill>
              <a:latin typeface="Segoe UI Semibold"/>
              <a:cs typeface="Segoe UI Semilight" panose="020B0402040204020203" pitchFamily="34" charset="0"/>
            </a:endParaRPr>
          </a:p>
          <a:p>
            <a:pPr defTabSz="932418">
              <a:spcAft>
                <a:spcPts val="3000"/>
              </a:spcAft>
              <a:defRPr/>
            </a:pPr>
            <a:r>
              <a:rPr lang="en-US" sz="1400">
                <a:ln w="3175">
                  <a:noFill/>
                </a:ln>
                <a:gradFill>
                  <a:gsLst>
                    <a:gs pos="0">
                      <a:srgbClr val="282828"/>
                    </a:gs>
                    <a:gs pos="100000">
                      <a:srgbClr val="282828"/>
                    </a:gs>
                  </a:gsLst>
                  <a:lin ang="5400000" scaled="0"/>
                </a:gradFill>
                <a:latin typeface="Segoe UI Semibold"/>
                <a:cs typeface="Segoe UI Semilight" panose="020B0402040204020203" pitchFamily="34" charset="0"/>
              </a:rPr>
              <a:t>-----</a:t>
            </a:r>
          </a:p>
          <a:p>
            <a:pPr defTabSz="932418">
              <a:spcAft>
                <a:spcPts val="3000"/>
              </a:spcAft>
              <a:defRPr/>
            </a:pPr>
            <a:r>
              <a:rPr lang="en-US" sz="1400">
                <a:ln w="3175">
                  <a:noFill/>
                </a:ln>
                <a:gradFill>
                  <a:gsLst>
                    <a:gs pos="0">
                      <a:srgbClr val="282828"/>
                    </a:gs>
                    <a:gs pos="100000">
                      <a:srgbClr val="282828"/>
                    </a:gs>
                  </a:gsLst>
                  <a:lin ang="5400000" scaled="0"/>
                </a:gradFill>
                <a:latin typeface="Segoe UI Semibold"/>
                <a:cs typeface="Segoe UI Semilight" panose="020B0402040204020203" pitchFamily="34" charset="0"/>
              </a:rPr>
              <a:t>Integrate single sign-on with OpenID Connect/OAuth or SAML</a:t>
            </a:r>
          </a:p>
          <a:p>
            <a:pPr marL="0" marR="0" lvl="0" indent="0" algn="l" defTabSz="932418" rtl="0" eaLnBrk="1" fontAlgn="auto" latinLnBrk="0" hangingPunct="1">
              <a:lnSpc>
                <a:spcPct val="100000"/>
              </a:lnSpc>
              <a:spcBef>
                <a:spcPts val="0"/>
              </a:spcBef>
              <a:spcAft>
                <a:spcPts val="3000"/>
              </a:spcAft>
              <a:buClrTx/>
              <a:buSzTx/>
              <a:buFontTx/>
              <a:buNone/>
              <a:tabLst/>
              <a:defRPr/>
            </a:pPr>
            <a:r>
              <a:rPr lang="en-US" sz="2000">
                <a:hlinkClick r:id="rId3"/>
              </a:rPr>
              <a:t>https://docs.microsoft.com/en-us/azure/active-directory/manage-apps/what-is-single-sign-on</a:t>
            </a:r>
            <a:endParaRPr lang="en-US" sz="2000"/>
          </a:p>
          <a:p>
            <a:pPr defTabSz="932418">
              <a:spcAft>
                <a:spcPts val="3000"/>
              </a:spcAft>
              <a:defRPr/>
            </a:pPr>
            <a:endParaRPr lang="en-US" sz="1400">
              <a:ln w="3175">
                <a:noFill/>
              </a:ln>
              <a:gradFill>
                <a:gsLst>
                  <a:gs pos="0">
                    <a:srgbClr val="282828"/>
                  </a:gs>
                  <a:gs pos="100000">
                    <a:srgbClr val="282828"/>
                  </a:gs>
                </a:gsLst>
                <a:lin ang="5400000" scaled="0"/>
              </a:gradFill>
              <a:latin typeface="Segoe UI Semibold"/>
              <a:cs typeface="Segoe UI Semilight" panose="020B0402040204020203" pitchFamily="34" charset="0"/>
            </a:endParaRPr>
          </a:p>
          <a:p>
            <a:pPr marL="0" marR="0" lvl="0" indent="0" algn="l" defTabSz="932418" rtl="0" eaLnBrk="1" fontAlgn="auto" latinLnBrk="0" hangingPunct="1">
              <a:lnSpc>
                <a:spcPct val="100000"/>
              </a:lnSpc>
              <a:spcBef>
                <a:spcPts val="0"/>
              </a:spcBef>
              <a:spcAft>
                <a:spcPts val="3000"/>
              </a:spcAft>
              <a:buClrTx/>
              <a:buSzTx/>
              <a:buFontTx/>
              <a:buNone/>
              <a:tabLst/>
              <a:defRPr/>
            </a:pPr>
            <a:r>
              <a:rPr lang="en-US" sz="1400">
                <a:ln w="3175">
                  <a:noFill/>
                </a:ln>
                <a:gradFill>
                  <a:gsLst>
                    <a:gs pos="0">
                      <a:srgbClr val="282828"/>
                    </a:gs>
                    <a:gs pos="100000">
                      <a:srgbClr val="282828"/>
                    </a:gs>
                  </a:gsLst>
                  <a:lin ang="5400000" scaled="0"/>
                </a:gradFill>
                <a:latin typeface="Segoe UI Semibold"/>
                <a:cs typeface="Segoe UI Semilight" panose="020B0402040204020203" pitchFamily="34" charset="0"/>
              </a:rPr>
              <a:t>Add sign-in with Microsoft button to your application</a:t>
            </a:r>
          </a:p>
          <a:p>
            <a:pPr marL="0" marR="0" lvl="0" indent="0" algn="l" defTabSz="932418" rtl="0" eaLnBrk="1" fontAlgn="auto" latinLnBrk="0" hangingPunct="1">
              <a:lnSpc>
                <a:spcPct val="100000"/>
              </a:lnSpc>
              <a:spcBef>
                <a:spcPts val="0"/>
              </a:spcBef>
              <a:spcAft>
                <a:spcPts val="3000"/>
              </a:spcAft>
              <a:buClrTx/>
              <a:buSzTx/>
              <a:buFontTx/>
              <a:buNone/>
              <a:tabLst/>
              <a:defRPr/>
            </a:pPr>
            <a:r>
              <a:rPr lang="en-US" sz="2000">
                <a:hlinkClick r:id="rId4"/>
              </a:rPr>
              <a:t>https://docs.microsoft.com/en-us/azure/active-directory/develop/howto-add-branding-in-azure-ad-apps</a:t>
            </a:r>
            <a:endParaRPr lang="en-US" sz="2000"/>
          </a:p>
          <a:p>
            <a:pPr marL="0" marR="0" lvl="0" indent="0" algn="l" defTabSz="932418" rtl="0" eaLnBrk="1" fontAlgn="auto" latinLnBrk="0" hangingPunct="1">
              <a:lnSpc>
                <a:spcPct val="100000"/>
              </a:lnSpc>
              <a:spcBef>
                <a:spcPts val="0"/>
              </a:spcBef>
              <a:spcAft>
                <a:spcPts val="3000"/>
              </a:spcAft>
              <a:buClrTx/>
              <a:buSzTx/>
              <a:buFontTx/>
              <a:buNone/>
              <a:tabLst/>
              <a:defRPr/>
            </a:pPr>
            <a:endParaRPr lang="en-US" sz="2000"/>
          </a:p>
          <a:p>
            <a:pPr marL="0" marR="0" lvl="0" indent="0" algn="l" defTabSz="932418" rtl="0" eaLnBrk="1" fontAlgn="auto" latinLnBrk="0" hangingPunct="1">
              <a:lnSpc>
                <a:spcPct val="100000"/>
              </a:lnSpc>
              <a:spcBef>
                <a:spcPts val="0"/>
              </a:spcBef>
              <a:spcAft>
                <a:spcPts val="3000"/>
              </a:spcAft>
              <a:buClrTx/>
              <a:buSzTx/>
              <a:buFontTx/>
              <a:buNone/>
              <a:tabLst/>
              <a:defRPr/>
            </a:pPr>
            <a:r>
              <a:rPr lang="en-US" sz="2000">
                <a:ln w="3175">
                  <a:noFill/>
                </a:ln>
                <a:gradFill>
                  <a:gsLst>
                    <a:gs pos="0">
                      <a:srgbClr val="282828"/>
                    </a:gs>
                    <a:gs pos="100000">
                      <a:srgbClr val="282828"/>
                    </a:gs>
                  </a:gsLst>
                  <a:lin ang="5400000" scaled="0"/>
                </a:gradFill>
                <a:latin typeface="Segoe UI Semibold"/>
                <a:cs typeface="Segoe UI Semilight" panose="020B0402040204020203" pitchFamily="34" charset="0"/>
              </a:rPr>
              <a:t>Customize sign-in and sign-up experiences with Azure AD B2C</a:t>
            </a:r>
          </a:p>
          <a:p>
            <a:pPr marL="0" marR="0" lvl="0" indent="0" algn="l" defTabSz="932418" rtl="0" eaLnBrk="1" fontAlgn="auto" latinLnBrk="0" hangingPunct="1">
              <a:lnSpc>
                <a:spcPct val="100000"/>
              </a:lnSpc>
              <a:spcBef>
                <a:spcPts val="0"/>
              </a:spcBef>
              <a:spcAft>
                <a:spcPts val="3000"/>
              </a:spcAft>
              <a:buClrTx/>
              <a:buSzTx/>
              <a:buFontTx/>
              <a:buNone/>
              <a:tabLst/>
              <a:defRPr/>
            </a:pPr>
            <a:r>
              <a:rPr lang="en-US" sz="3200">
                <a:hlinkClick r:id="rId4"/>
              </a:rPr>
              <a:t>https://docs.microsoft.com/en-us/azure/active-directory/develop/howto-add-branding-in-azure-ad-apps</a:t>
            </a:r>
            <a:endParaRPr lang="en-US" sz="3200"/>
          </a:p>
          <a:p>
            <a:pPr marL="0" marR="0" lvl="0" indent="0" algn="l" defTabSz="932418" rtl="0" eaLnBrk="1" fontAlgn="auto" latinLnBrk="0" hangingPunct="1">
              <a:lnSpc>
                <a:spcPct val="100000"/>
              </a:lnSpc>
              <a:spcBef>
                <a:spcPts val="0"/>
              </a:spcBef>
              <a:spcAft>
                <a:spcPts val="3000"/>
              </a:spcAft>
              <a:buClrTx/>
              <a:buSzTx/>
              <a:buFontTx/>
              <a:buNone/>
              <a:tabLst/>
              <a:defRPr/>
            </a:pPr>
            <a:endParaRPr lang="en-US" sz="2000">
              <a:ln w="3175">
                <a:noFill/>
              </a:ln>
              <a:gradFill>
                <a:gsLst>
                  <a:gs pos="0">
                    <a:srgbClr val="282828"/>
                  </a:gs>
                  <a:gs pos="100000">
                    <a:srgbClr val="282828"/>
                  </a:gs>
                </a:gsLst>
                <a:lin ang="5400000" scaled="0"/>
              </a:gradFill>
              <a:latin typeface="Segoe UI Semibold"/>
              <a:cs typeface="Segoe UI Semilight" panose="020B0402040204020203" pitchFamily="34" charset="0"/>
            </a:endParaRPr>
          </a:p>
          <a:p>
            <a:pPr marL="0" marR="0" lvl="0" indent="0" algn="l" defTabSz="932418" rtl="0" eaLnBrk="1" fontAlgn="auto" latinLnBrk="0" hangingPunct="1">
              <a:lnSpc>
                <a:spcPct val="100000"/>
              </a:lnSpc>
              <a:spcBef>
                <a:spcPts val="0"/>
              </a:spcBef>
              <a:spcAft>
                <a:spcPts val="3000"/>
              </a:spcAft>
              <a:buClrTx/>
              <a:buSzTx/>
              <a:buFontTx/>
              <a:buNone/>
              <a:tabLst/>
              <a:defRPr/>
            </a:pPr>
            <a:endParaRPr lang="en-US" sz="2000"/>
          </a:p>
          <a:p>
            <a:pPr marL="0" marR="0" lvl="0" indent="0" algn="l" defTabSz="932418" rtl="0" eaLnBrk="1" fontAlgn="auto" latinLnBrk="0" hangingPunct="1">
              <a:lnSpc>
                <a:spcPct val="100000"/>
              </a:lnSpc>
              <a:spcBef>
                <a:spcPts val="0"/>
              </a:spcBef>
              <a:spcAft>
                <a:spcPts val="3000"/>
              </a:spcAft>
              <a:buClrTx/>
              <a:buSzTx/>
              <a:buFontTx/>
              <a:buNone/>
              <a:tabLst/>
              <a:defRPr/>
            </a:pPr>
            <a:endParaRPr lang="en-US" sz="1400">
              <a:ln w="3175">
                <a:noFill/>
              </a:ln>
              <a:gradFill>
                <a:gsLst>
                  <a:gs pos="0">
                    <a:srgbClr val="282828"/>
                  </a:gs>
                  <a:gs pos="100000">
                    <a:srgbClr val="282828"/>
                  </a:gs>
                </a:gsLst>
                <a:lin ang="5400000" scaled="0"/>
              </a:gradFill>
              <a:latin typeface="Segoe UI Semibold"/>
              <a:cs typeface="Segoe UI Semilight" panose="020B0402040204020203" pitchFamily="34" charset="0"/>
            </a:endParaRPr>
          </a:p>
          <a:p>
            <a:pPr defTabSz="932418">
              <a:spcAft>
                <a:spcPts val="3000"/>
              </a:spcAft>
              <a:defRPr/>
            </a:pPr>
            <a:endParaRPr lang="en-US" sz="1400">
              <a:ln w="3175">
                <a:noFill/>
              </a:ln>
              <a:gradFill>
                <a:gsLst>
                  <a:gs pos="0">
                    <a:srgbClr val="282828"/>
                  </a:gs>
                  <a:gs pos="100000">
                    <a:srgbClr val="282828"/>
                  </a:gs>
                </a:gsLst>
                <a:lin ang="5400000" scaled="0"/>
              </a:gradFill>
              <a:latin typeface="Segoe UI Semibold"/>
              <a:cs typeface="Segoe UI Semilight" panose="020B04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3034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4.jpe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13686" t="9468" r="26042"/>
          <a:stretch/>
        </p:blipFill>
        <p:spPr bwMode="auto">
          <a:xfrm>
            <a:off x="5343525" y="0"/>
            <a:ext cx="6848476" cy="6858000"/>
          </a:xfrm>
          <a:prstGeom prst="rect">
            <a:avLst/>
          </a:prstGeom>
        </p:spPr>
      </p:pic>
    </p:spTree>
    <p:extLst>
      <p:ext uri="{BB962C8B-B14F-4D97-AF65-F5344CB8AC3E}">
        <p14:creationId xmlns:p14="http://schemas.microsoft.com/office/powerpoint/2010/main" val="6905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_1">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a:srcRect l="322" t="11533" b="4448"/>
          <a:stretch/>
        </p:blipFill>
        <p:spPr>
          <a:xfrm flipH="1">
            <a:off x="0" y="0"/>
            <a:ext cx="12192000" cy="6858000"/>
          </a:xfrm>
          <a:prstGeom prst="rect">
            <a:avLst/>
          </a:prstGeom>
        </p:spPr>
      </p:pic>
      <p:sp>
        <p:nvSpPr>
          <p:cNvPr id="9" name="Title 1"/>
          <p:cNvSpPr>
            <a:spLocks noGrp="1"/>
          </p:cNvSpPr>
          <p:nvPr>
            <p:ph type="title"/>
          </p:nvPr>
        </p:nvSpPr>
        <p:spPr bwMode="white">
          <a:xfrm>
            <a:off x="584635" y="2979778"/>
            <a:ext cx="5083629" cy="553998"/>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Click to edit Master text styles</a:t>
            </a:r>
          </a:p>
        </p:txBody>
      </p:sp>
      <p:pic>
        <p:nvPicPr>
          <p:cNvPr id="6" name="Picture 5">
            <a:extLst>
              <a:ext uri="{FF2B5EF4-FFF2-40B4-BE49-F238E27FC236}">
                <a16:creationId xmlns:a16="http://schemas.microsoft.com/office/drawing/2014/main" id="{15064C47-B45E-0D41-B428-1C6081042E47}"/>
              </a:ext>
            </a:extLst>
          </p:cNvPr>
          <p:cNvPicPr>
            <a:picLocks noChangeAspect="1"/>
          </p:cNvPicPr>
          <p:nvPr userDrawn="1"/>
        </p:nvPicPr>
        <p:blipFill>
          <a:blip r:embed="rId3"/>
          <a:stretch>
            <a:fillRect/>
          </a:stretch>
        </p:blipFill>
        <p:spPr>
          <a:xfrm>
            <a:off x="274644" y="291645"/>
            <a:ext cx="3036660" cy="914400"/>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13916316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F3E9FA-2D4C-4503-A57F-72FA0BE1217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1"/>
            <a:ext cx="12192000" cy="3595085"/>
          </a:xfrm>
          <a:custGeom>
            <a:avLst/>
            <a:gdLst>
              <a:gd name="connsiteX0" fmla="*/ 0 w 12436475"/>
              <a:gd name="connsiteY0" fmla="*/ 0 h 3666654"/>
              <a:gd name="connsiteX1" fmla="*/ 12436475 w 12436475"/>
              <a:gd name="connsiteY1" fmla="*/ 0 h 3666654"/>
              <a:gd name="connsiteX2" fmla="*/ 12436475 w 12436475"/>
              <a:gd name="connsiteY2" fmla="*/ 3666654 h 3666654"/>
              <a:gd name="connsiteX3" fmla="*/ 0 w 12436475"/>
              <a:gd name="connsiteY3" fmla="*/ 3666654 h 3666654"/>
            </a:gdLst>
            <a:ahLst/>
            <a:cxnLst>
              <a:cxn ang="0">
                <a:pos x="connsiteX0" y="connsiteY0"/>
              </a:cxn>
              <a:cxn ang="0">
                <a:pos x="connsiteX1" y="connsiteY1"/>
              </a:cxn>
              <a:cxn ang="0">
                <a:pos x="connsiteX2" y="connsiteY2"/>
              </a:cxn>
              <a:cxn ang="0">
                <a:pos x="connsiteX3" y="connsiteY3"/>
              </a:cxn>
            </a:cxnLst>
            <a:rect l="l" t="t" r="r" b="b"/>
            <a:pathLst>
              <a:path w="12436475" h="3666654">
                <a:moveTo>
                  <a:pt x="0" y="0"/>
                </a:moveTo>
                <a:lnTo>
                  <a:pt x="12436475" y="0"/>
                </a:lnTo>
                <a:lnTo>
                  <a:pt x="12436475" y="3666654"/>
                </a:lnTo>
                <a:lnTo>
                  <a:pt x="0" y="3666654"/>
                </a:lnTo>
                <a:close/>
              </a:path>
            </a:pathLst>
          </a:cu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40814"/>
          <a:stretch/>
        </p:blipFill>
        <p:spPr>
          <a:xfrm>
            <a:off x="280954" y="301745"/>
            <a:ext cx="1720156" cy="877785"/>
          </a:xfrm>
          <a:prstGeom prst="rect">
            <a:avLst/>
          </a:prstGeom>
        </p:spPr>
      </p:pic>
    </p:spTree>
    <p:extLst>
      <p:ext uri="{BB962C8B-B14F-4D97-AF65-F5344CB8AC3E}">
        <p14:creationId xmlns:p14="http://schemas.microsoft.com/office/powerpoint/2010/main" val="519673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1364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pPr>
              <a:defRPr/>
            </a:pPr>
            <a:fld id="{3A94842E-F076-4988-8763-467CF11DA4F4}" type="datetimeFigureOut">
              <a:rPr lang="en-US" smtClean="0">
                <a:solidFill>
                  <a:srgbClr val="282828"/>
                </a:solidFill>
              </a:rPr>
              <a:pPr>
                <a:defRPr/>
              </a:pPr>
              <a:t>2/25/2021</a:t>
            </a:fld>
            <a:endParaRPr lang="en-US">
              <a:solidFill>
                <a:srgbClr val="282828"/>
              </a:solidFill>
            </a:endParaRPr>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pPr>
              <a:defRPr/>
            </a:pPr>
            <a:endParaRPr lang="en-US">
              <a:solidFill>
                <a:srgbClr val="282828"/>
              </a:solidFill>
            </a:endParaRPr>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pPr>
              <a:defRPr/>
            </a:pPr>
            <a:fld id="{09D5BCCE-6B92-4011-B1F5-90E5AB1BADB0}" type="slidenum">
              <a:rPr lang="en-US" smtClean="0">
                <a:solidFill>
                  <a:srgbClr val="282828"/>
                </a:solidFill>
              </a:rPr>
              <a:pPr>
                <a:defRPr/>
              </a:pPr>
              <a:t>‹#›</a:t>
            </a:fld>
            <a:endParaRPr lang="en-US">
              <a:solidFill>
                <a:srgbClr val="282828"/>
              </a:solidFill>
            </a:endParaRPr>
          </a:p>
        </p:txBody>
      </p:sp>
    </p:spTree>
    <p:extLst>
      <p:ext uri="{BB962C8B-B14F-4D97-AF65-F5344CB8AC3E}">
        <p14:creationId xmlns:p14="http://schemas.microsoft.com/office/powerpoint/2010/main" val="4117922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482-9903-4BFD-90B3-E1C7EAE53237}"/>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2669C03-6863-4690-AAAF-394507632EFF}"/>
              </a:ext>
            </a:extLst>
          </p:cNvPr>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6BF765-2CDA-4C6A-8A94-0BA616E2379D}"/>
              </a:ext>
            </a:extLst>
          </p:cNvPr>
          <p:cNvSpPr>
            <a:spLocks noGrp="1"/>
          </p:cNvSpPr>
          <p:nvPr>
            <p:ph type="dt" sz="half" idx="10"/>
          </p:nvPr>
        </p:nvSpPr>
        <p:spPr/>
        <p:txBody>
          <a:bodyPr/>
          <a:lstStyle/>
          <a:p>
            <a:pPr>
              <a:defRPr/>
            </a:pPr>
            <a:fld id="{39551720-9E1B-431B-8E81-D9747ADC9926}" type="datetimeFigureOut">
              <a:rPr lang="en-US" smtClean="0">
                <a:solidFill>
                  <a:srgbClr val="282828"/>
                </a:solidFill>
              </a:rPr>
              <a:pPr>
                <a:defRPr/>
              </a:pPr>
              <a:t>2/25/2021</a:t>
            </a:fld>
            <a:endParaRPr lang="en-US">
              <a:solidFill>
                <a:srgbClr val="282828"/>
              </a:solidFill>
            </a:endParaRPr>
          </a:p>
        </p:txBody>
      </p:sp>
      <p:sp>
        <p:nvSpPr>
          <p:cNvPr id="5" name="Footer Placeholder 4">
            <a:extLst>
              <a:ext uri="{FF2B5EF4-FFF2-40B4-BE49-F238E27FC236}">
                <a16:creationId xmlns:a16="http://schemas.microsoft.com/office/drawing/2014/main" id="{C7350C83-866F-4ABA-A0E8-BD92C3EFFF7E}"/>
              </a:ext>
            </a:extLst>
          </p:cNvPr>
          <p:cNvSpPr>
            <a:spLocks noGrp="1"/>
          </p:cNvSpPr>
          <p:nvPr>
            <p:ph type="ftr" sz="quarter" idx="11"/>
          </p:nvPr>
        </p:nvSpPr>
        <p:spPr/>
        <p:txBody>
          <a:bodyPr/>
          <a:lstStyle/>
          <a:p>
            <a:pPr>
              <a:defRPr/>
            </a:pPr>
            <a:endParaRPr lang="en-US">
              <a:solidFill>
                <a:srgbClr val="282828"/>
              </a:solidFill>
            </a:endParaRPr>
          </a:p>
        </p:txBody>
      </p:sp>
      <p:sp>
        <p:nvSpPr>
          <p:cNvPr id="6" name="Slide Number Placeholder 5">
            <a:extLst>
              <a:ext uri="{FF2B5EF4-FFF2-40B4-BE49-F238E27FC236}">
                <a16:creationId xmlns:a16="http://schemas.microsoft.com/office/drawing/2014/main" id="{CE39EE74-2FE6-46B5-9AC6-0FE27B2E926A}"/>
              </a:ext>
            </a:extLst>
          </p:cNvPr>
          <p:cNvSpPr>
            <a:spLocks noGrp="1"/>
          </p:cNvSpPr>
          <p:nvPr>
            <p:ph type="sldNum" sz="quarter" idx="12"/>
          </p:nvPr>
        </p:nvSpPr>
        <p:spPr/>
        <p:txBody>
          <a:bodyPr/>
          <a:lstStyle/>
          <a:p>
            <a:pPr>
              <a:defRPr/>
            </a:pPr>
            <a:fld id="{83E95634-5F3E-4E59-9BE4-82024E68EB84}" type="slidenum">
              <a:rPr lang="en-US" smtClean="0">
                <a:solidFill>
                  <a:srgbClr val="282828"/>
                </a:solidFill>
              </a:rPr>
              <a:pPr>
                <a:defRPr/>
              </a:pPr>
              <a:t>‹#›</a:t>
            </a:fld>
            <a:endParaRPr lang="en-US">
              <a:solidFill>
                <a:srgbClr val="282828"/>
              </a:solidFill>
            </a:endParaRPr>
          </a:p>
        </p:txBody>
      </p:sp>
    </p:spTree>
    <p:extLst>
      <p:ext uri="{BB962C8B-B14F-4D97-AF65-F5344CB8AC3E}">
        <p14:creationId xmlns:p14="http://schemas.microsoft.com/office/powerpoint/2010/main" val="12144585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458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52153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6323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19378343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297003127"/>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a:prstGeom prst="rect">
            <a:avLst/>
          </a:prstGeom>
        </p:spPr>
        <p:txBody>
          <a:bodyPr wrap="square">
            <a:spAutoFit/>
          </a:bodyPr>
          <a:lstStyle>
            <a:lvl1pPr marL="0" indent="0">
              <a:buNone/>
              <a:defRPr sz="2000">
                <a:solidFill>
                  <a:srgbClr val="000000"/>
                </a:solidFill>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gradFill>
                  <a:gsLst>
                    <a:gs pos="0">
                      <a:schemeClr val="accent1"/>
                    </a:gs>
                    <a:gs pos="100000">
                      <a:schemeClr val="accent1"/>
                    </a:gs>
                  </a:gsLst>
                  <a:lin ang="5400000" scaled="0"/>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Photo layout 2</a:t>
            </a:r>
          </a:p>
        </p:txBody>
      </p:sp>
    </p:spTree>
    <p:extLst>
      <p:ext uri="{BB962C8B-B14F-4D97-AF65-F5344CB8AC3E}">
        <p14:creationId xmlns:p14="http://schemas.microsoft.com/office/powerpoint/2010/main" val="31576426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61410933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00481095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6013627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326723820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273655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823770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76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028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83000">
                      <a:schemeClr val="tx1"/>
                    </a:gs>
                    <a:gs pos="100000">
                      <a:schemeClr val="tx1"/>
                    </a:gs>
                  </a:gsLst>
                  <a:lin ang="5400000" scaled="1"/>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83000">
                      <a:schemeClr val="tx1"/>
                    </a:gs>
                    <a:gs pos="100000">
                      <a:schemeClr val="tx1"/>
                    </a:gs>
                  </a:gsLst>
                  <a:lin ang="5400000" scaled="1"/>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857534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609940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a:prstGeom prst="rect">
            <a:avLst/>
          </a:prstGeom>
        </p:spPr>
        <p:txBody>
          <a:bodyPr/>
          <a:lstStyle>
            <a:lvl1pPr>
              <a:defRPr sz="2000">
                <a:solidFill>
                  <a:srgbClr val="000000"/>
                </a:solidFill>
                <a:latin typeface="+mn-lt"/>
              </a:defRPr>
            </a:lvl1pPr>
            <a:lvl2pPr>
              <a:defRPr sz="1600">
                <a:solidFill>
                  <a:srgbClr val="000000"/>
                </a:solidFill>
                <a:latin typeface="+mn-lt"/>
              </a:defRPr>
            </a:lvl2pPr>
            <a:lvl3pPr>
              <a:defRPr sz="1400">
                <a:solidFill>
                  <a:srgbClr val="000000"/>
                </a:solidFill>
                <a:latin typeface="+mn-lt"/>
              </a:defRPr>
            </a:lvl3pPr>
            <a:lvl4pPr>
              <a:defRPr sz="1200">
                <a:solidFill>
                  <a:srgbClr val="000000"/>
                </a:solidFill>
                <a:latin typeface="+mn-lt"/>
              </a:defRPr>
            </a:lvl4pPr>
            <a:lvl5pPr>
              <a:defRPr sz="10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888"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514618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38499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63576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51872408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83000">
                      <a:schemeClr val="tx1"/>
                    </a:gs>
                    <a:gs pos="100000">
                      <a:schemeClr val="tx1"/>
                    </a:gs>
                  </a:gsLst>
                  <a:lin ang="5400000" scaled="1"/>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311929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83000">
                      <a:schemeClr val="tx1"/>
                    </a:gs>
                    <a:gs pos="100000">
                      <a:schemeClr val="tx1"/>
                    </a:gs>
                  </a:gsLst>
                  <a:lin ang="5400000" scaled="1"/>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3109210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8300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42572037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1433572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43956056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815286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latin typeface="+mn-lt"/>
              </a:defRPr>
            </a:lvl2pPr>
            <a:lvl3pPr marL="450850" indent="0">
              <a:buFont typeface="Wingdings" panose="05000000000000000000" pitchFamily="2" charset="2"/>
              <a:buNone/>
              <a:tabLst/>
              <a:defRPr sz="1400" b="0">
                <a:solidFill>
                  <a:srgbClr val="000000"/>
                </a:solidFill>
                <a:latin typeface="+mn-lt"/>
              </a:defRPr>
            </a:lvl3pPr>
            <a:lvl4pPr marL="652462" indent="0">
              <a:buFont typeface="Wingdings" panose="05000000000000000000" pitchFamily="2" charset="2"/>
              <a:buNone/>
              <a:defRPr sz="1200" b="0">
                <a:solidFill>
                  <a:srgbClr val="000000"/>
                </a:solidFill>
                <a:latin typeface="+mn-lt"/>
              </a:defRPr>
            </a:lvl4pPr>
            <a:lvl5pPr marL="854075" indent="0">
              <a:buFont typeface="Wingdings" panose="05000000000000000000" pitchFamily="2" charset="2"/>
              <a:buNone/>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latin typeface="+mn-lt"/>
              </a:defRPr>
            </a:lvl2pPr>
            <a:lvl3pPr marL="450850" indent="0">
              <a:buFont typeface="Wingdings" panose="05000000000000000000" pitchFamily="2" charset="2"/>
              <a:buNone/>
              <a:tabLst/>
              <a:defRPr sz="1400" b="0">
                <a:solidFill>
                  <a:srgbClr val="000000"/>
                </a:solidFill>
                <a:latin typeface="+mn-lt"/>
              </a:defRPr>
            </a:lvl3pPr>
            <a:lvl4pPr marL="652462" indent="0">
              <a:buFont typeface="Wingdings" panose="05000000000000000000" pitchFamily="2" charset="2"/>
              <a:buNone/>
              <a:defRPr sz="1200" b="0">
                <a:solidFill>
                  <a:srgbClr val="000000"/>
                </a:solidFill>
                <a:latin typeface="+mn-lt"/>
              </a:defRPr>
            </a:lvl4pPr>
            <a:lvl5pPr marL="854075" indent="0">
              <a:buFont typeface="Wingdings" panose="05000000000000000000" pitchFamily="2" charset="2"/>
              <a:buNone/>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0612631"/>
      </p:ext>
    </p:extLst>
  </p:cSld>
  <p:clrMapOvr>
    <a:masterClrMapping/>
  </p:clrMapOvr>
  <p:transition>
    <p:fade/>
  </p:transition>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36874352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53438910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9661209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99769929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872328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02830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640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1085579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2547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latin typeface="+mn-lt"/>
              </a:defRPr>
            </a:lvl2pPr>
            <a:lvl3pPr marL="639763" indent="-188913">
              <a:buFont typeface="Wingdings" panose="05000000000000000000" pitchFamily="2" charset="2"/>
              <a:buChar char=""/>
              <a:tabLst/>
              <a:defRPr sz="1400" b="0">
                <a:solidFill>
                  <a:srgbClr val="000000"/>
                </a:solidFill>
                <a:latin typeface="+mn-lt"/>
              </a:defRPr>
            </a:lvl3pPr>
            <a:lvl4pPr marL="828675" indent="-176213">
              <a:buFont typeface="Wingdings" panose="05000000000000000000" pitchFamily="2" charset="2"/>
              <a:buChar char=""/>
              <a:defRPr sz="1200" b="0">
                <a:solidFill>
                  <a:srgbClr val="000000"/>
                </a:solidFill>
                <a:latin typeface="+mn-lt"/>
              </a:defRPr>
            </a:lvl4pPr>
            <a:lvl5pPr marL="1023938" indent="-169863">
              <a:buFont typeface="Wingdings" panose="05000000000000000000" pitchFamily="2" charset="2"/>
              <a:buChar char=""/>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latin typeface="+mn-lt"/>
              </a:defRPr>
            </a:lvl2pPr>
            <a:lvl3pPr marL="639763" indent="-188913">
              <a:buFont typeface="Wingdings" panose="05000000000000000000" pitchFamily="2" charset="2"/>
              <a:buChar char=""/>
              <a:tabLst/>
              <a:defRPr sz="1400" b="0">
                <a:solidFill>
                  <a:srgbClr val="000000"/>
                </a:solidFill>
                <a:latin typeface="+mn-lt"/>
              </a:defRPr>
            </a:lvl3pPr>
            <a:lvl4pPr marL="828675" indent="-176213">
              <a:buFont typeface="Wingdings" panose="05000000000000000000" pitchFamily="2" charset="2"/>
              <a:buChar char=""/>
              <a:defRPr sz="1200" b="0">
                <a:solidFill>
                  <a:srgbClr val="000000"/>
                </a:solidFill>
                <a:latin typeface="+mn-lt"/>
              </a:defRPr>
            </a:lvl4pPr>
            <a:lvl5pPr marL="1023938" indent="-169863">
              <a:buFont typeface="Wingdings" panose="05000000000000000000" pitchFamily="2" charset="2"/>
              <a:buChar char=""/>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641520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773105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45744493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C535-5B0B-41B0-B3B0-F8BADC2436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0D72D83-E5C7-4748-AAA7-F647C8C5E6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9C0444-10E2-4895-A6E1-D3A3E16ECAA2}"/>
              </a:ext>
            </a:extLst>
          </p:cNvPr>
          <p:cNvSpPr>
            <a:spLocks noGrp="1"/>
          </p:cNvSpPr>
          <p:nvPr>
            <p:ph type="dt" sz="half" idx="10"/>
          </p:nvPr>
        </p:nvSpPr>
        <p:spPr/>
        <p:txBody>
          <a:bodyPr/>
          <a:lstStyle/>
          <a:p>
            <a:fld id="{C29432F9-857F-4E65-9E28-2C67461A21D4}" type="datetimeFigureOut">
              <a:rPr lang="en-GB" smtClean="0"/>
              <a:t>25/02/2021</a:t>
            </a:fld>
            <a:endParaRPr lang="en-GB"/>
          </a:p>
        </p:txBody>
      </p:sp>
      <p:sp>
        <p:nvSpPr>
          <p:cNvPr id="5" name="Footer Placeholder 4">
            <a:extLst>
              <a:ext uri="{FF2B5EF4-FFF2-40B4-BE49-F238E27FC236}">
                <a16:creationId xmlns:a16="http://schemas.microsoft.com/office/drawing/2014/main" id="{F10435CB-2E91-428F-A100-FC2E49A053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0E2AA6-2390-4035-AB71-10D807D0BBFF}"/>
              </a:ext>
            </a:extLst>
          </p:cNvPr>
          <p:cNvSpPr>
            <a:spLocks noGrp="1"/>
          </p:cNvSpPr>
          <p:nvPr>
            <p:ph type="sldNum" sz="quarter" idx="12"/>
          </p:nvPr>
        </p:nvSpPr>
        <p:spPr/>
        <p:txBody>
          <a:bodyPr/>
          <a:lstStyle/>
          <a:p>
            <a:fld id="{86194CD7-538C-4A05-9D19-580BC5609580}" type="slidenum">
              <a:rPr lang="en-GB" smtClean="0"/>
              <a:t>‹#›</a:t>
            </a:fld>
            <a:endParaRPr lang="en-GB"/>
          </a:p>
        </p:txBody>
      </p:sp>
    </p:spTree>
    <p:extLst>
      <p:ext uri="{BB962C8B-B14F-4D97-AF65-F5344CB8AC3E}">
        <p14:creationId xmlns:p14="http://schemas.microsoft.com/office/powerpoint/2010/main" val="164597050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8002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19428246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p:nvPr>
        </p:nvSpPr>
        <p:spPr>
          <a:xfrm>
            <a:off x="584200" y="2981637"/>
            <a:ext cx="4160520" cy="307777"/>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793543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2/25/2021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389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est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11800" cy="365448"/>
          </a:xfrm>
        </p:spPr>
        <p:txBody>
          <a:bodyPr tIns="91440"/>
          <a:lstStyle>
            <a:lvl1pPr>
              <a:defRPr sz="16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65709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userDrawn="1">
          <p15:clr>
            <a:srgbClr val="5ACBF0"/>
          </p15:clr>
        </p15:guide>
        <p15:guide id="29" orient="horz" pos="1271">
          <p15:clr>
            <a:srgbClr val="5ACBF0"/>
          </p15:clr>
        </p15:guide>
        <p15:guide id="30" orient="horz" pos="288">
          <p15:clr>
            <a:srgbClr val="5ACBF0"/>
          </p15:clr>
        </p15:guide>
        <p15:guide id="31" orient="horz" pos="1632" userDrawn="1">
          <p15:clr>
            <a:srgbClr val="5ACBF0"/>
          </p15:clr>
        </p15:guide>
        <p15:guide id="32" orient="horz" pos="2016" userDrawn="1">
          <p15:clr>
            <a:srgbClr val="5ACBF0"/>
          </p15:clr>
        </p15:guide>
        <p15:guide id="33" orient="horz" pos="2376" userDrawn="1">
          <p15:clr>
            <a:srgbClr val="5ACBF0"/>
          </p15:clr>
        </p15:guide>
        <p15:guide id="34" orient="horz" pos="2760" userDrawn="1">
          <p15:clr>
            <a:srgbClr val="5ACBF0"/>
          </p15:clr>
        </p15:guide>
        <p15:guide id="35" orient="horz" pos="3120" userDrawn="1">
          <p15:clr>
            <a:srgbClr val="5ACBF0"/>
          </p15:clr>
        </p15:guide>
        <p15:guide id="36" orient="horz" pos="3863" userDrawn="1">
          <p15:clr>
            <a:srgbClr val="5ACBF0"/>
          </p15:clr>
        </p15:guide>
        <p15:guide id="37" orient="horz" pos="348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4615" t="12845" r="37656" b="441"/>
          <a:stretch/>
        </p:blipFill>
        <p:spPr bwMode="auto">
          <a:xfrm>
            <a:off x="5343525" y="0"/>
            <a:ext cx="6848476"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025" y="3213556"/>
            <a:ext cx="4161981" cy="430887"/>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p:nvPr>
        </p:nvSpPr>
        <p:spPr>
          <a:xfrm>
            <a:off x="584200" y="2981637"/>
            <a:ext cx="4160520" cy="307777"/>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Click to edit Master text styles</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246221"/>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Click to edit Master text styles</a:t>
            </a:r>
          </a:p>
        </p:txBody>
      </p:sp>
    </p:spTree>
    <p:extLst>
      <p:ext uri="{BB962C8B-B14F-4D97-AF65-F5344CB8AC3E}">
        <p14:creationId xmlns:p14="http://schemas.microsoft.com/office/powerpoint/2010/main" val="7744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211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93" t="1" r="33333" b="1"/>
          <a:stretch/>
        </p:blipFill>
        <p:spPr bwMode="auto">
          <a:xfrm>
            <a:off x="5343525" y="0"/>
            <a:ext cx="6848476" cy="6858000"/>
          </a:xfrm>
          <a:prstGeom prst="rect">
            <a:avLst/>
          </a:prstGeom>
        </p:spPr>
      </p:pic>
    </p:spTree>
    <p:extLst>
      <p:ext uri="{BB962C8B-B14F-4D97-AF65-F5344CB8AC3E}">
        <p14:creationId xmlns:p14="http://schemas.microsoft.com/office/powerpoint/2010/main" val="179596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p:nvPr>
        </p:nvSpPr>
        <p:spPr>
          <a:xfrm>
            <a:off x="588263" y="497541"/>
            <a:ext cx="11018520" cy="430887"/>
          </a:xfrm>
        </p:spPr>
        <p:txBody>
          <a:bodyPr/>
          <a:lstStyle>
            <a:lvl1pPr>
              <a:defRPr sz="2800"/>
            </a:lvl1pPr>
          </a:lstStyle>
          <a:p>
            <a:r>
              <a:rPr lang="en-US"/>
              <a:t>Click to edit Master title style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a:prstGeom prst="rect">
            <a:avLst/>
          </a:prstGeom>
        </p:spPr>
        <p:txBody>
          <a:bodyPr>
            <a:spAutoFit/>
          </a:bodyPr>
          <a:lstStyle>
            <a:lvl1pPr>
              <a:defRPr sz="3600" b="0" i="0">
                <a:solidFill>
                  <a:schemeClr val="tx1"/>
                </a:solidFill>
                <a:latin typeface="+mn-lt"/>
                <a:cs typeface="Segoe UI" panose="020B0502040204020203" pitchFamily="34" charset="0"/>
              </a:defRPr>
            </a:lvl1pPr>
            <a:lvl2pPr>
              <a:defRPr sz="2800" b="0" i="0">
                <a:solidFill>
                  <a:schemeClr val="tx1"/>
                </a:solidFill>
                <a:latin typeface="+mn-lt"/>
                <a:cs typeface="Segoe UI" panose="020B0502040204020203" pitchFamily="34" charset="0"/>
              </a:defRPr>
            </a:lvl2pPr>
            <a:lvl3pPr>
              <a:defRPr sz="2400" b="0" i="0">
                <a:solidFill>
                  <a:schemeClr val="tx1"/>
                </a:solidFill>
                <a:latin typeface="+mn-lt"/>
                <a:cs typeface="Segoe UI" panose="020B0502040204020203" pitchFamily="34" charset="0"/>
              </a:defRPr>
            </a:lvl3pPr>
            <a:lvl4pPr>
              <a:defRPr sz="2000" b="0" i="0">
                <a:solidFill>
                  <a:schemeClr val="tx1"/>
                </a:solidFill>
                <a:latin typeface="+mn-lt"/>
                <a:cs typeface="Segoe UI" panose="020B0502040204020203" pitchFamily="34" charset="0"/>
              </a:defRPr>
            </a:lvl4pPr>
            <a:lvl5pPr>
              <a:defRPr sz="1800" b="0" i="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_Microsoft_Security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a:extLst>
              <a:ext uri="{FF2B5EF4-FFF2-40B4-BE49-F238E27FC236}">
                <a16:creationId xmlns:a16="http://schemas.microsoft.com/office/drawing/2014/main" id="{39688930-A139-B647-B07F-57CFF8811438}"/>
              </a:ext>
            </a:extLst>
          </p:cNvPr>
          <p:cNvPicPr>
            <a:picLocks noChangeAspect="1"/>
          </p:cNvPicPr>
          <p:nvPr userDrawn="1"/>
        </p:nvPicPr>
        <p:blipFill>
          <a:blip r:embed="rId2"/>
          <a:srcRect/>
          <a:stretch/>
        </p:blipFill>
        <p:spPr bwMode="black">
          <a:xfrm>
            <a:off x="275400" y="292100"/>
            <a:ext cx="2975471" cy="895975"/>
          </a:xfrm>
          <a:prstGeom prst="rect">
            <a:avLst/>
          </a:prstGeom>
        </p:spPr>
      </p:pic>
    </p:spTree>
    <p:extLst>
      <p:ext uri="{BB962C8B-B14F-4D97-AF65-F5344CB8AC3E}">
        <p14:creationId xmlns:p14="http://schemas.microsoft.com/office/powerpoint/2010/main" val="57685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Microsoft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MS logo gray - EMF">
            <a:extLst>
              <a:ext uri="{FF2B5EF4-FFF2-40B4-BE49-F238E27FC236}">
                <a16:creationId xmlns:a16="http://schemas.microsoft.com/office/drawing/2014/main" id="{FC34A4BA-F85C-194B-AACD-AC54065D5A30}"/>
              </a:ext>
            </a:extLst>
          </p:cNvPr>
          <p:cNvPicPr>
            <a:picLocks noChangeAspect="1"/>
          </p:cNvPicPr>
          <p:nvPr userDrawn="1"/>
        </p:nvPicPr>
        <p:blipFill>
          <a:blip r:embed="rId2"/>
          <a:srcRect/>
          <a:stretch/>
        </p:blipFill>
        <p:spPr bwMode="black">
          <a:xfrm>
            <a:off x="384243" y="405565"/>
            <a:ext cx="1819072" cy="669043"/>
          </a:xfrm>
          <a:prstGeom prst="rect">
            <a:avLst/>
          </a:prstGeom>
        </p:spPr>
      </p:pic>
    </p:spTree>
    <p:extLst>
      <p:ext uri="{BB962C8B-B14F-4D97-AF65-F5344CB8AC3E}">
        <p14:creationId xmlns:p14="http://schemas.microsoft.com/office/powerpoint/2010/main" val="206161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_Security">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Picture 5" descr="A close up of a logo&#10;&#10;Description automatically generated">
            <a:extLst>
              <a:ext uri="{FF2B5EF4-FFF2-40B4-BE49-F238E27FC236}">
                <a16:creationId xmlns:a16="http://schemas.microsoft.com/office/drawing/2014/main" id="{976D9439-BE17-194F-BAC9-B554D6E32338}"/>
              </a:ext>
            </a:extLst>
          </p:cNvPr>
          <p:cNvPicPr>
            <a:picLocks noChangeAspect="1"/>
          </p:cNvPicPr>
          <p:nvPr userDrawn="1"/>
        </p:nvPicPr>
        <p:blipFill>
          <a:blip r:embed="rId2"/>
          <a:stretch>
            <a:fillRect/>
          </a:stretch>
        </p:blipFill>
        <p:spPr>
          <a:xfrm>
            <a:off x="262692" y="289302"/>
            <a:ext cx="2997716" cy="905256"/>
          </a:xfrm>
          <a:prstGeom prst="rect">
            <a:avLst/>
          </a:prstGeom>
        </p:spPr>
      </p:pic>
    </p:spTree>
    <p:extLst>
      <p:ext uri="{BB962C8B-B14F-4D97-AF65-F5344CB8AC3E}">
        <p14:creationId xmlns:p14="http://schemas.microsoft.com/office/powerpoint/2010/main" val="2963549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_Microsoft">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descr="A picture containing drawing&#10;&#10;Description automatically generated">
            <a:extLst>
              <a:ext uri="{FF2B5EF4-FFF2-40B4-BE49-F238E27FC236}">
                <a16:creationId xmlns:a16="http://schemas.microsoft.com/office/drawing/2014/main" id="{F261A510-8613-BA42-B5BD-0CF27D9774FD}"/>
              </a:ext>
            </a:extLst>
          </p:cNvPr>
          <p:cNvPicPr>
            <a:picLocks noChangeAspect="1"/>
          </p:cNvPicPr>
          <p:nvPr userDrawn="1"/>
        </p:nvPicPr>
        <p:blipFill>
          <a:blip r:embed="rId2"/>
          <a:stretch>
            <a:fillRect/>
          </a:stretch>
        </p:blipFill>
        <p:spPr>
          <a:xfrm>
            <a:off x="276139" y="289302"/>
            <a:ext cx="2015871" cy="905256"/>
          </a:xfrm>
          <a:prstGeom prst="rect">
            <a:avLst/>
          </a:prstGeom>
        </p:spPr>
      </p:pic>
    </p:spTree>
    <p:extLst>
      <p:ext uri="{BB962C8B-B14F-4D97-AF65-F5344CB8AC3E}">
        <p14:creationId xmlns:p14="http://schemas.microsoft.com/office/powerpoint/2010/main" val="2766187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1037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2/25/2021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692751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2/25/2021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8662220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bg1"/>
                </a:solidFill>
              </a:defRPr>
            </a:lvl1pPr>
          </a:lstStyle>
          <a:p>
            <a:endParaRPr lang="en-US"/>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endParaRPr lang="en-US"/>
          </a:p>
        </p:txBody>
      </p:sp>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2"/>
          <a:srcRect l="13686" t="9468" r="26042"/>
          <a:stretch/>
        </p:blipFill>
        <p:spPr bwMode="auto">
          <a:xfrm>
            <a:off x="5343525" y="0"/>
            <a:ext cx="6848476" cy="6858000"/>
          </a:xfrm>
          <a:prstGeom prst="rect">
            <a:avLst/>
          </a:prstGeom>
        </p:spPr>
      </p:pic>
      <p:pic>
        <p:nvPicPr>
          <p:cNvPr id="7" name="Picture 6">
            <a:extLst>
              <a:ext uri="{FF2B5EF4-FFF2-40B4-BE49-F238E27FC236}">
                <a16:creationId xmlns:a16="http://schemas.microsoft.com/office/drawing/2014/main" id="{64BED28A-79DB-824F-B34A-810BC09CD21A}"/>
              </a:ext>
            </a:extLst>
          </p:cNvPr>
          <p:cNvPicPr>
            <a:picLocks noChangeAspect="1"/>
          </p:cNvPicPr>
          <p:nvPr userDrawn="1"/>
        </p:nvPicPr>
        <p:blipFill>
          <a:blip r:embed="rId3"/>
          <a:stretch>
            <a:fillRect/>
          </a:stretch>
        </p:blipFill>
        <p:spPr>
          <a:xfrm>
            <a:off x="269780" y="286781"/>
            <a:ext cx="3036660" cy="914400"/>
          </a:xfrm>
          <a:prstGeom prst="rect">
            <a:avLst/>
          </a:prstGeom>
        </p:spPr>
      </p:pic>
    </p:spTree>
    <p:extLst>
      <p:ext uri="{BB962C8B-B14F-4D97-AF65-F5344CB8AC3E}">
        <p14:creationId xmlns:p14="http://schemas.microsoft.com/office/powerpoint/2010/main" val="51704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_Security">
    <p:bg>
      <p:bgPr>
        <a:solidFill>
          <a:srgbClr val="1A1A1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62EE8-6642-2840-A7C8-DCC9C812DB81}"/>
              </a:ext>
            </a:extLst>
          </p:cNvPr>
          <p:cNvPicPr>
            <a:picLocks noChangeAspect="1"/>
          </p:cNvPicPr>
          <p:nvPr userDrawn="1"/>
        </p:nvPicPr>
        <p:blipFill>
          <a:blip r:embed="rId2"/>
          <a:stretch>
            <a:fillRect/>
          </a:stretch>
        </p:blipFill>
        <p:spPr>
          <a:xfrm>
            <a:off x="269780" y="286781"/>
            <a:ext cx="3036660" cy="9144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tx1"/>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a:srcRect l="4520" t="20779" r="42782" b="62"/>
          <a:stretch/>
        </p:blipFill>
        <p:spPr>
          <a:xfrm>
            <a:off x="5343525" y="0"/>
            <a:ext cx="6848475" cy="6858000"/>
          </a:xfrm>
          <a:prstGeom prst="rect">
            <a:avLst/>
          </a:prstGeom>
        </p:spPr>
      </p:pic>
    </p:spTree>
    <p:extLst>
      <p:ext uri="{BB962C8B-B14F-4D97-AF65-F5344CB8AC3E}">
        <p14:creationId xmlns:p14="http://schemas.microsoft.com/office/powerpoint/2010/main" val="1961093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bg1"/>
                </a:solidFill>
              </a:defRPr>
            </a:lvl1pPr>
          </a:lstStyle>
          <a:p>
            <a:endParaRPr lang="en-US"/>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endParaRPr lang="en-US"/>
          </a:p>
        </p:txBody>
      </p:sp>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2"/>
          <a:srcRect l="4615" t="12845" r="37656" b="441"/>
          <a:stretch/>
        </p:blipFill>
        <p:spPr bwMode="auto">
          <a:xfrm>
            <a:off x="5343525" y="0"/>
            <a:ext cx="6848476" cy="6858000"/>
          </a:xfrm>
          <a:prstGeom prst="rect">
            <a:avLst/>
          </a:prstGeom>
        </p:spPr>
      </p:pic>
      <p:pic>
        <p:nvPicPr>
          <p:cNvPr id="7" name="Picture 6">
            <a:extLst>
              <a:ext uri="{FF2B5EF4-FFF2-40B4-BE49-F238E27FC236}">
                <a16:creationId xmlns:a16="http://schemas.microsoft.com/office/drawing/2014/main" id="{51A50257-46B2-DF49-B52A-E27C63A8CB7F}"/>
              </a:ext>
            </a:extLst>
          </p:cNvPr>
          <p:cNvPicPr>
            <a:picLocks noChangeAspect="1"/>
          </p:cNvPicPr>
          <p:nvPr userDrawn="1"/>
        </p:nvPicPr>
        <p:blipFill>
          <a:blip r:embed="rId3"/>
          <a:stretch>
            <a:fillRect/>
          </a:stretch>
        </p:blipFill>
        <p:spPr>
          <a:xfrm>
            <a:off x="269780" y="286781"/>
            <a:ext cx="3036660" cy="914400"/>
          </a:xfrm>
          <a:prstGeom prst="rect">
            <a:avLst/>
          </a:prstGeom>
        </p:spPr>
      </p:pic>
    </p:spTree>
    <p:extLst>
      <p:ext uri="{BB962C8B-B14F-4D97-AF65-F5344CB8AC3E}">
        <p14:creationId xmlns:p14="http://schemas.microsoft.com/office/powerpoint/2010/main" val="350925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bg1"/>
                </a:solidFill>
              </a:defRPr>
            </a:lvl1pPr>
          </a:lstStyle>
          <a:p>
            <a:endParaRPr lang="en-US"/>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endParaRPr lang="en-US"/>
          </a:p>
        </p:txBody>
      </p:sp>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2"/>
          <a:srcRect l="93" t="1" r="33333" b="1"/>
          <a:stretch/>
        </p:blipFill>
        <p:spPr bwMode="auto">
          <a:xfrm>
            <a:off x="5343525" y="0"/>
            <a:ext cx="6848476" cy="6858000"/>
          </a:xfrm>
          <a:prstGeom prst="rect">
            <a:avLst/>
          </a:prstGeom>
        </p:spPr>
      </p:pic>
      <p:pic>
        <p:nvPicPr>
          <p:cNvPr id="7" name="Picture 6">
            <a:extLst>
              <a:ext uri="{FF2B5EF4-FFF2-40B4-BE49-F238E27FC236}">
                <a16:creationId xmlns:a16="http://schemas.microsoft.com/office/drawing/2014/main" id="{9A92B6C5-CD06-B94D-A967-A4B27D08C79B}"/>
              </a:ext>
            </a:extLst>
          </p:cNvPr>
          <p:cNvPicPr>
            <a:picLocks noChangeAspect="1"/>
          </p:cNvPicPr>
          <p:nvPr userDrawn="1"/>
        </p:nvPicPr>
        <p:blipFill>
          <a:blip r:embed="rId3"/>
          <a:stretch>
            <a:fillRect/>
          </a:stretch>
        </p:blipFill>
        <p:spPr>
          <a:xfrm>
            <a:off x="269780" y="286781"/>
            <a:ext cx="3036660" cy="914400"/>
          </a:xfrm>
          <a:prstGeom prst="rect">
            <a:avLst/>
          </a:prstGeom>
        </p:spPr>
      </p:pic>
    </p:spTree>
    <p:extLst>
      <p:ext uri="{BB962C8B-B14F-4D97-AF65-F5344CB8AC3E}">
        <p14:creationId xmlns:p14="http://schemas.microsoft.com/office/powerpoint/2010/main" val="383649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_Security">
    <p:bg>
      <p:bgPr>
        <a:solidFill>
          <a:schemeClr val="bg1">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bg1"/>
                </a:solidFill>
              </a:defRPr>
            </a:lvl1pPr>
          </a:lstStyle>
          <a:p>
            <a:endParaRPr lang="en-US"/>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endParaRPr lang="en-US"/>
          </a:p>
        </p:txBody>
      </p:sp>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2"/>
          <a:srcRect l="4520" t="20779" r="42782" b="62"/>
          <a:stretch/>
        </p:blipFill>
        <p:spPr>
          <a:xfrm>
            <a:off x="5343525" y="0"/>
            <a:ext cx="6848475" cy="6858000"/>
          </a:xfrm>
          <a:prstGeom prst="rect">
            <a:avLst/>
          </a:prstGeom>
        </p:spPr>
      </p:pic>
      <p:pic>
        <p:nvPicPr>
          <p:cNvPr id="8" name="MS logo gray - EMF">
            <a:extLst>
              <a:ext uri="{FF2B5EF4-FFF2-40B4-BE49-F238E27FC236}">
                <a16:creationId xmlns:a16="http://schemas.microsoft.com/office/drawing/2014/main" id="{70AB7679-DFFE-2348-9419-68C288C0FD96}"/>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389646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chemeClr val="accent5"/>
                </a:solidFill>
                <a:latin typeface="+mn-lt"/>
                <a:cs typeface="Segoe UI" panose="020B0502040204020203" pitchFamily="34" charset="0"/>
              </a:defRPr>
            </a:lvl1pPr>
          </a:lstStyle>
          <a:p>
            <a:pPr lvl="0"/>
            <a:endParaRPr lang="en-US"/>
          </a:p>
        </p:txBody>
      </p:sp>
      <p:pic>
        <p:nvPicPr>
          <p:cNvPr id="6" name="Picture 5">
            <a:extLst>
              <a:ext uri="{FF2B5EF4-FFF2-40B4-BE49-F238E27FC236}">
                <a16:creationId xmlns:a16="http://schemas.microsoft.com/office/drawing/2014/main" id="{5630B855-4294-4548-AF9A-4F30FE918E3C}"/>
              </a:ext>
            </a:extLst>
          </p:cNvPr>
          <p:cNvPicPr>
            <a:picLocks noChangeAspect="1"/>
          </p:cNvPicPr>
          <p:nvPr userDrawn="1"/>
        </p:nvPicPr>
        <p:blipFill>
          <a:blip r:embed="rId2"/>
          <a:stretch>
            <a:fillRect/>
          </a:stretch>
        </p:blipFill>
        <p:spPr>
          <a:xfrm>
            <a:off x="269780" y="286781"/>
            <a:ext cx="3036660" cy="914400"/>
          </a:xfrm>
          <a:prstGeom prst="rect">
            <a:avLst/>
          </a:prstGeom>
        </p:spPr>
      </p:pic>
    </p:spTree>
    <p:extLst>
      <p:ext uri="{BB962C8B-B14F-4D97-AF65-F5344CB8AC3E}">
        <p14:creationId xmlns:p14="http://schemas.microsoft.com/office/powerpoint/2010/main" val="1659174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endParaRPr lang="en-US"/>
          </a:p>
        </p:txBody>
      </p:sp>
      <p:pic>
        <p:nvPicPr>
          <p:cNvPr id="7" name="MS logo gray - EMF">
            <a:extLst>
              <a:ext uri="{FF2B5EF4-FFF2-40B4-BE49-F238E27FC236}">
                <a16:creationId xmlns:a16="http://schemas.microsoft.com/office/drawing/2014/main" id="{F12329C7-0050-6344-9207-48A4B05AD60D}"/>
              </a:ext>
            </a:extLst>
          </p:cNvPr>
          <p:cNvPicPr>
            <a:picLocks noChangeAspect="1"/>
          </p:cNvPicPr>
          <p:nvPr userDrawn="1"/>
        </p:nvPicPr>
        <p:blipFill>
          <a:blip r:embed="rId2"/>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208008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_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1" t="7780" r="-1" b="7780"/>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endParaRPr lang="en-US"/>
          </a:p>
        </p:txBody>
      </p:sp>
      <p:pic>
        <p:nvPicPr>
          <p:cNvPr id="7" name="MS logo gray - EMF">
            <a:extLst>
              <a:ext uri="{FF2B5EF4-FFF2-40B4-BE49-F238E27FC236}">
                <a16:creationId xmlns:a16="http://schemas.microsoft.com/office/drawing/2014/main" id="{3499E10D-7367-2E4E-9A46-2F3645D3F413}"/>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362722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_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2" t="7803" r="-3" b="7803"/>
          <a:stretch/>
        </p:blipFill>
        <p:spPr>
          <a:xfrm>
            <a:off x="0" y="0"/>
            <a:ext cx="12192000" cy="6858000"/>
          </a:xfrm>
          <a:prstGeom prst="rect">
            <a:avLst/>
          </a:prstGeom>
        </p:spPr>
      </p:pic>
      <p:sp>
        <p:nvSpPr>
          <p:cNvPr id="9" name="Title 1"/>
          <p:cNvSpPr>
            <a:spLocks noGrp="1"/>
          </p:cNvSpPr>
          <p:nvPr>
            <p:ph type="title"/>
          </p:nvPr>
        </p:nvSpPr>
        <p:spPr>
          <a:xfrm>
            <a:off x="584200" y="2979778"/>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endParaRPr lang="en-US"/>
          </a:p>
        </p:txBody>
      </p:sp>
      <p:pic>
        <p:nvPicPr>
          <p:cNvPr id="7" name="MS logo gray - EMF">
            <a:extLst>
              <a:ext uri="{FF2B5EF4-FFF2-40B4-BE49-F238E27FC236}">
                <a16:creationId xmlns:a16="http://schemas.microsoft.com/office/drawing/2014/main" id="{E7B32828-3472-954C-B268-67EAA269BC2D}"/>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150440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wiith photo_black text_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549" t="12660" r="14920" b="16016"/>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endParaRPr lang="en-US"/>
          </a:p>
        </p:txBody>
      </p:sp>
      <p:sp>
        <p:nvSpPr>
          <p:cNvPr id="2" name="TextBox 1">
            <a:extLst>
              <a:ext uri="{FF2B5EF4-FFF2-40B4-BE49-F238E27FC236}">
                <a16:creationId xmlns:a16="http://schemas.microsoft.com/office/drawing/2014/main" id="{4AE7EEB1-E3DF-2246-9B86-F4128DCDDA21}"/>
              </a:ext>
            </a:extLst>
          </p:cNvPr>
          <p:cNvSpPr txBox="1"/>
          <p:nvPr userDrawn="1"/>
        </p:nvSpPr>
        <p:spPr>
          <a:xfrm>
            <a:off x="-1645920" y="54864"/>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pic>
        <p:nvPicPr>
          <p:cNvPr id="7" name="MS logo gray - EMF">
            <a:extLst>
              <a:ext uri="{FF2B5EF4-FFF2-40B4-BE49-F238E27FC236}">
                <a16:creationId xmlns:a16="http://schemas.microsoft.com/office/drawing/2014/main" id="{08589424-8904-DB47-8894-E010FA3D2156}"/>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169714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_1">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a:srcRect l="322" t="11533" b="4448"/>
          <a:stretch/>
        </p:blipFill>
        <p:spPr>
          <a:xfrm flipH="1">
            <a:off x="0" y="0"/>
            <a:ext cx="12192000" cy="6858000"/>
          </a:xfrm>
          <a:prstGeom prst="rect">
            <a:avLst/>
          </a:prstGeom>
        </p:spPr>
      </p:pic>
      <p:sp>
        <p:nvSpPr>
          <p:cNvPr id="9" name="Title 1"/>
          <p:cNvSpPr>
            <a:spLocks noGrp="1"/>
          </p:cNvSpPr>
          <p:nvPr>
            <p:ph type="title"/>
          </p:nvPr>
        </p:nvSpPr>
        <p:spPr bwMode="white">
          <a:xfrm>
            <a:off x="584635" y="2979778"/>
            <a:ext cx="5083629" cy="553998"/>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bwMode="white">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endParaRPr lang="en-US"/>
          </a:p>
        </p:txBody>
      </p:sp>
      <p:pic>
        <p:nvPicPr>
          <p:cNvPr id="6" name="Picture 5">
            <a:extLst>
              <a:ext uri="{FF2B5EF4-FFF2-40B4-BE49-F238E27FC236}">
                <a16:creationId xmlns:a16="http://schemas.microsoft.com/office/drawing/2014/main" id="{15064C47-B45E-0D41-B428-1C6081042E47}"/>
              </a:ext>
            </a:extLst>
          </p:cNvPr>
          <p:cNvPicPr>
            <a:picLocks noChangeAspect="1"/>
          </p:cNvPicPr>
          <p:nvPr userDrawn="1"/>
        </p:nvPicPr>
        <p:blipFill>
          <a:blip r:embed="rId3"/>
          <a:stretch>
            <a:fillRect/>
          </a:stretch>
        </p:blipFill>
        <p:spPr>
          <a:xfrm>
            <a:off x="274644" y="291645"/>
            <a:ext cx="3036660" cy="914400"/>
          </a:xfrm>
          <a:prstGeom prst="rect">
            <a:avLst/>
          </a:prstGeom>
        </p:spPr>
      </p:pic>
    </p:spTree>
    <p:extLst>
      <p:ext uri="{BB962C8B-B14F-4D97-AF65-F5344CB8AC3E}">
        <p14:creationId xmlns:p14="http://schemas.microsoft.com/office/powerpoint/2010/main" val="3789258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191919"/>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a:prstGeom prst="rect">
            <a:avLst/>
          </a:prstGeom>
        </p:spPr>
        <p:txBody>
          <a:bodyPr wrap="square">
            <a:spAutoFit/>
          </a:bodyPr>
          <a:lstStyle>
            <a:lvl1pPr marL="0" indent="0">
              <a:buNone/>
              <a:defRPr sz="2000">
                <a:solidFill>
                  <a:schemeClr val="bg1"/>
                </a:solidFill>
              </a:defRPr>
            </a:lvl1pPr>
            <a:lvl2pPr marL="228600" indent="0">
              <a:buNone/>
              <a:defRPr sz="1600">
                <a:solidFill>
                  <a:schemeClr val="bg1"/>
                </a:solidFill>
              </a:defRPr>
            </a:lvl2pPr>
            <a:lvl3pPr marL="457200" indent="0">
              <a:buNone/>
              <a:defRPr sz="1400">
                <a:solidFill>
                  <a:schemeClr val="bg1"/>
                </a:solidFill>
              </a:defRPr>
            </a:lvl3pPr>
            <a:lvl4pPr marL="685800" indent="0">
              <a:buNone/>
              <a:defRPr sz="1200">
                <a:solidFill>
                  <a:schemeClr val="bg1"/>
                </a:solidFill>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96811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chemeClr val="accent5"/>
                </a:solidFill>
                <a:latin typeface="+mn-lt"/>
                <a:cs typeface="Segoe UI" panose="020B0502040204020203" pitchFamily="34" charset="0"/>
              </a:defRPr>
            </a:lvl1pPr>
          </a:lstStyle>
          <a:p>
            <a:pPr lvl="0"/>
            <a:r>
              <a:rPr lang="en-US"/>
              <a:t>Click to edit Master text styles</a:t>
            </a:r>
          </a:p>
        </p:txBody>
      </p:sp>
      <p:pic>
        <p:nvPicPr>
          <p:cNvPr id="6" name="Picture 5">
            <a:extLst>
              <a:ext uri="{FF2B5EF4-FFF2-40B4-BE49-F238E27FC236}">
                <a16:creationId xmlns:a16="http://schemas.microsoft.com/office/drawing/2014/main" id="{5630B855-4294-4548-AF9A-4F30FE918E3C}"/>
              </a:ext>
            </a:extLst>
          </p:cNvPr>
          <p:cNvPicPr>
            <a:picLocks noChangeAspect="1"/>
          </p:cNvPicPr>
          <p:nvPr userDrawn="1"/>
        </p:nvPicPr>
        <p:blipFill>
          <a:blip r:embed="rId2"/>
          <a:stretch>
            <a:fillRect/>
          </a:stretch>
        </p:blipFill>
        <p:spPr>
          <a:xfrm>
            <a:off x="269780" y="286781"/>
            <a:ext cx="3036660" cy="9144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a:prstGeom prst="rect">
            <a:avLst/>
          </a:prstGeom>
        </p:spPr>
        <p:txBody>
          <a:bodyPr/>
          <a:lstStyle>
            <a:lvl1pPr>
              <a:defRPr sz="2000">
                <a:solidFill>
                  <a:schemeClr val="bg1"/>
                </a:solidFill>
                <a:latin typeface="+mn-lt"/>
              </a:defRPr>
            </a:lvl1pPr>
            <a:lvl2pPr>
              <a:defRPr sz="1600">
                <a:solidFill>
                  <a:schemeClr val="bg1"/>
                </a:solidFill>
                <a:latin typeface="+mn-lt"/>
              </a:defRPr>
            </a:lvl2pPr>
            <a:lvl3pPr>
              <a:defRPr sz="1400">
                <a:solidFill>
                  <a:schemeClr val="bg1"/>
                </a:solidFill>
                <a:latin typeface="+mn-lt"/>
              </a:defRPr>
            </a:lvl3pPr>
            <a:lvl4pPr>
              <a:defRPr sz="1200">
                <a:solidFill>
                  <a:schemeClr val="bg1"/>
                </a:solidFill>
                <a:latin typeface="+mn-lt"/>
              </a:defRPr>
            </a:lvl4pPr>
            <a:lvl5pPr>
              <a:defRPr sz="10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75018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8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chemeClr val="bg1"/>
                </a:solidFill>
                <a:latin typeface="+mn-lt"/>
                <a:cs typeface="Segoe UI Semilight" panose="020B0402040204020203" pitchFamily="34" charset="0"/>
              </a:defRPr>
            </a:lvl1pPr>
            <a:lvl2pPr marL="255588" indent="0">
              <a:buFont typeface="Wingdings" panose="05000000000000000000" pitchFamily="2" charset="2"/>
              <a:buNone/>
              <a:defRPr sz="1600" b="0">
                <a:solidFill>
                  <a:schemeClr val="bg1"/>
                </a:solidFill>
                <a:latin typeface="+mn-lt"/>
              </a:defRPr>
            </a:lvl2pPr>
            <a:lvl3pPr marL="450850" indent="0">
              <a:buFont typeface="Wingdings" panose="05000000000000000000" pitchFamily="2" charset="2"/>
              <a:buNone/>
              <a:tabLst/>
              <a:defRPr sz="1400" b="0">
                <a:solidFill>
                  <a:schemeClr val="bg1"/>
                </a:solidFill>
                <a:latin typeface="+mn-lt"/>
              </a:defRPr>
            </a:lvl3pPr>
            <a:lvl4pPr marL="652462" indent="0">
              <a:buFont typeface="Wingdings" panose="05000000000000000000" pitchFamily="2" charset="2"/>
              <a:buNone/>
              <a:defRPr sz="1200" b="0">
                <a:solidFill>
                  <a:schemeClr val="bg1"/>
                </a:solidFill>
                <a:latin typeface="+mn-lt"/>
              </a:defRPr>
            </a:lvl4pPr>
            <a:lvl5pPr marL="854075" indent="0">
              <a:buFont typeface="Wingdings" panose="05000000000000000000" pitchFamily="2" charset="2"/>
              <a:buNone/>
              <a:tabLst/>
              <a:defRPr sz="1000" b="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chemeClr val="bg1"/>
                </a:solidFill>
                <a:latin typeface="+mn-lt"/>
                <a:cs typeface="Segoe UI Semilight" panose="020B0402040204020203" pitchFamily="34" charset="0"/>
              </a:defRPr>
            </a:lvl1pPr>
            <a:lvl2pPr marL="255588" indent="0">
              <a:buFont typeface="Wingdings" panose="05000000000000000000" pitchFamily="2" charset="2"/>
              <a:buNone/>
              <a:defRPr sz="1600" b="0">
                <a:solidFill>
                  <a:schemeClr val="bg1"/>
                </a:solidFill>
                <a:latin typeface="+mn-lt"/>
              </a:defRPr>
            </a:lvl2pPr>
            <a:lvl3pPr marL="450850" indent="0">
              <a:buFont typeface="Wingdings" panose="05000000000000000000" pitchFamily="2" charset="2"/>
              <a:buNone/>
              <a:tabLst/>
              <a:defRPr sz="1400" b="0">
                <a:solidFill>
                  <a:schemeClr val="bg1"/>
                </a:solidFill>
                <a:latin typeface="+mn-lt"/>
              </a:defRPr>
            </a:lvl3pPr>
            <a:lvl4pPr marL="652462" indent="0">
              <a:buFont typeface="Wingdings" panose="05000000000000000000" pitchFamily="2" charset="2"/>
              <a:buNone/>
              <a:defRPr sz="1200" b="0">
                <a:solidFill>
                  <a:schemeClr val="bg1"/>
                </a:solidFill>
                <a:latin typeface="+mn-lt"/>
              </a:defRPr>
            </a:lvl4pPr>
            <a:lvl5pPr marL="854075" indent="0">
              <a:buFont typeface="Wingdings" panose="05000000000000000000" pitchFamily="2" charset="2"/>
              <a:buNone/>
              <a:tabLst/>
              <a:defRPr sz="1000" b="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387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chemeClr val="bg1"/>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chemeClr val="bg1"/>
                </a:solidFill>
                <a:latin typeface="+mn-lt"/>
              </a:defRPr>
            </a:lvl2pPr>
            <a:lvl3pPr marL="639763" indent="-188913">
              <a:buFont typeface="Wingdings" panose="05000000000000000000" pitchFamily="2" charset="2"/>
              <a:buChar char=""/>
              <a:tabLst/>
              <a:defRPr sz="1400" b="0">
                <a:solidFill>
                  <a:schemeClr val="bg1"/>
                </a:solidFill>
                <a:latin typeface="+mn-lt"/>
              </a:defRPr>
            </a:lvl3pPr>
            <a:lvl4pPr marL="828675" indent="-176213">
              <a:buFont typeface="Wingdings" panose="05000000000000000000" pitchFamily="2" charset="2"/>
              <a:buChar char=""/>
              <a:defRPr sz="1200" b="0">
                <a:solidFill>
                  <a:schemeClr val="bg1"/>
                </a:solidFill>
                <a:latin typeface="+mn-lt"/>
              </a:defRPr>
            </a:lvl4pPr>
            <a:lvl5pPr marL="1023938" indent="-169863">
              <a:buFont typeface="Wingdings" panose="05000000000000000000" pitchFamily="2" charset="2"/>
              <a:buChar char=""/>
              <a:tabLst/>
              <a:defRPr sz="1000" b="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chemeClr val="bg1"/>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chemeClr val="bg1"/>
                </a:solidFill>
                <a:latin typeface="+mn-lt"/>
              </a:defRPr>
            </a:lvl2pPr>
            <a:lvl3pPr marL="639763" indent="-188913">
              <a:buFont typeface="Wingdings" panose="05000000000000000000" pitchFamily="2" charset="2"/>
              <a:buChar char=""/>
              <a:tabLst/>
              <a:defRPr sz="1400" b="0">
                <a:solidFill>
                  <a:schemeClr val="bg1"/>
                </a:solidFill>
                <a:latin typeface="+mn-lt"/>
              </a:defRPr>
            </a:lvl3pPr>
            <a:lvl4pPr marL="828675" indent="-176213">
              <a:buFont typeface="Wingdings" panose="05000000000000000000" pitchFamily="2" charset="2"/>
              <a:buChar char=""/>
              <a:defRPr sz="1200" b="0">
                <a:solidFill>
                  <a:schemeClr val="bg1"/>
                </a:solidFill>
                <a:latin typeface="+mn-lt"/>
              </a:defRPr>
            </a:lvl4pPr>
            <a:lvl5pPr marL="1023938" indent="-169863">
              <a:buFont typeface="Wingdings" panose="05000000000000000000" pitchFamily="2" charset="2"/>
              <a:buChar char=""/>
              <a:tabLst/>
              <a:defRPr sz="1000" b="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3032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24266267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2789781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rgbClr val="191919"/>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chemeClr val="bg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3656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est title - half page">
    <p:bg>
      <p:bgPr>
        <a:solidFill>
          <a:srgbClr val="191919"/>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11800" cy="338554"/>
          </a:xfrm>
        </p:spPr>
        <p:txBody>
          <a:bodyPr tIns="91440"/>
          <a:lstStyle>
            <a:lvl1pPr>
              <a:defRPr sz="1600" spc="0">
                <a:solidFill>
                  <a:schemeClr val="bg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5023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guide id="31" orient="horz" pos="1632">
          <p15:clr>
            <a:srgbClr val="5ACBF0"/>
          </p15:clr>
        </p15:guide>
        <p15:guide id="32" orient="horz" pos="2016">
          <p15:clr>
            <a:srgbClr val="5ACBF0"/>
          </p15:clr>
        </p15:guide>
        <p15:guide id="33" orient="horz" pos="2376">
          <p15:clr>
            <a:srgbClr val="5ACBF0"/>
          </p15:clr>
        </p15:guide>
        <p15:guide id="34" orient="horz" pos="2760">
          <p15:clr>
            <a:srgbClr val="5ACBF0"/>
          </p15:clr>
        </p15:guide>
        <p15:guide id="35" orient="horz" pos="3120">
          <p15:clr>
            <a:srgbClr val="5ACBF0"/>
          </p15:clr>
        </p15:guide>
        <p15:guide id="36" orient="horz" pos="3863">
          <p15:clr>
            <a:srgbClr val="5ACBF0"/>
          </p15:clr>
        </p15:guide>
        <p15:guide id="37" orient="horz" pos="348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chemeClr val="bg1"/>
                </a:solidFill>
                <a:latin typeface="+mj-lt"/>
                <a:cs typeface="Segoe UI Semilight" panose="020B0402040204020203" pitchFamily="34" charset="0"/>
              </a:defRPr>
            </a:lvl1pPr>
          </a:lstStyle>
          <a:p>
            <a:endParaRPr lang="en-US"/>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endParaRPr lang="en-US"/>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7646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025" y="3213556"/>
            <a:ext cx="4161981" cy="430887"/>
          </a:xfrm>
        </p:spPr>
        <p:txBody>
          <a:bodyPr wrap="square" rIns="0" anchor="ctr" anchorCtr="0">
            <a:spAutoFit/>
          </a:bodyPr>
          <a:lstStyle>
            <a:lvl1pPr>
              <a:lnSpc>
                <a:spcPct val="100000"/>
              </a:lnSpc>
              <a:defRPr sz="2800" b="0" spc="-49" baseline="0">
                <a:solidFill>
                  <a:schemeClr val="bg1"/>
                </a:solidFill>
                <a:latin typeface="+mj-lt"/>
                <a:cs typeface="Segoe UI Semilight" panose="020B0402040204020203" pitchFamily="34" charset="0"/>
              </a:defRPr>
            </a:lvl1pPr>
          </a:lstStyle>
          <a:p>
            <a:endParaRPr lang="en-US"/>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16231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p:nvPr>
        </p:nvSpPr>
        <p:spPr>
          <a:xfrm>
            <a:off x="584200" y="2981637"/>
            <a:ext cx="4160520" cy="307777"/>
          </a:xfrm>
        </p:spPr>
        <p:txBody>
          <a:bodyPr wrap="square" anchor="t">
            <a:spAutoFit/>
          </a:bodyPr>
          <a:lstStyle>
            <a:lvl1pPr>
              <a:lnSpc>
                <a:spcPct val="100000"/>
              </a:lnSpc>
              <a:defRPr sz="2000" b="0" spc="0" baseline="0">
                <a:solidFill>
                  <a:schemeClr val="bg1"/>
                </a:solidFill>
                <a:latin typeface="+mj-lt"/>
                <a:cs typeface="Segoe UI Semilight" panose="020B0402040204020203" pitchFamily="34" charset="0"/>
              </a:defRPr>
            </a:lvl1pPr>
          </a:lstStyle>
          <a:p>
            <a:endParaRPr lang="en-US"/>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63435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F12329C7-0050-6344-9207-48A4B05AD60D}"/>
              </a:ext>
            </a:extLst>
          </p:cNvPr>
          <p:cNvPicPr>
            <a:picLocks noChangeAspect="1"/>
          </p:cNvPicPr>
          <p:nvPr userDrawn="1"/>
        </p:nvPicPr>
        <p:blipFill>
          <a:blip r:embed="rId2"/>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endParaRPr lang="en-US"/>
          </a:p>
        </p:txBody>
      </p:sp>
      <p:sp>
        <p:nvSpPr>
          <p:cNvPr id="5" name="Text Placeholder 4"/>
          <p:cNvSpPr>
            <a:spLocks noGrp="1"/>
          </p:cNvSpPr>
          <p:nvPr>
            <p:ph type="body" sz="quarter" idx="12"/>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endParaRPr lang="en-US"/>
          </a:p>
        </p:txBody>
      </p:sp>
    </p:spTree>
    <p:extLst>
      <p:ext uri="{BB962C8B-B14F-4D97-AF65-F5344CB8AC3E}">
        <p14:creationId xmlns:p14="http://schemas.microsoft.com/office/powerpoint/2010/main" val="866254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p:nvPr>
        </p:nvSpPr>
        <p:spPr>
          <a:xfrm>
            <a:off x="585216" y="3977319"/>
            <a:ext cx="9144000" cy="246221"/>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endParaRPr lang="en-US"/>
          </a:p>
        </p:txBody>
      </p:sp>
    </p:spTree>
    <p:extLst>
      <p:ext uri="{BB962C8B-B14F-4D97-AF65-F5344CB8AC3E}">
        <p14:creationId xmlns:p14="http://schemas.microsoft.com/office/powerpoint/2010/main" val="277267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Tree>
    <p:extLst>
      <p:ext uri="{BB962C8B-B14F-4D97-AF65-F5344CB8AC3E}">
        <p14:creationId xmlns:p14="http://schemas.microsoft.com/office/powerpoint/2010/main" val="3123274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endParaRPr lang="en-US"/>
          </a:p>
        </p:txBody>
      </p:sp>
    </p:spTree>
    <p:extLst>
      <p:ext uri="{BB962C8B-B14F-4D97-AF65-F5344CB8AC3E}">
        <p14:creationId xmlns:p14="http://schemas.microsoft.com/office/powerpoint/2010/main" val="150849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Tree>
    <p:extLst>
      <p:ext uri="{BB962C8B-B14F-4D97-AF65-F5344CB8AC3E}">
        <p14:creationId xmlns:p14="http://schemas.microsoft.com/office/powerpoint/2010/main" val="2021359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endParaRPr lang="en-US"/>
          </a:p>
        </p:txBody>
      </p:sp>
    </p:spTree>
    <p:extLst>
      <p:ext uri="{BB962C8B-B14F-4D97-AF65-F5344CB8AC3E}">
        <p14:creationId xmlns:p14="http://schemas.microsoft.com/office/powerpoint/2010/main" val="379846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ight">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3322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376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p:nvPr>
        </p:nvSpPr>
        <p:spPr>
          <a:xfrm>
            <a:off x="588263" y="497541"/>
            <a:ext cx="11018520" cy="430887"/>
          </a:xfrm>
        </p:spPr>
        <p:txBody>
          <a:bodyPr/>
          <a:lstStyle>
            <a:lvl1pPr>
              <a:defRPr sz="2800"/>
            </a:lvl1pPr>
          </a:lstStyle>
          <a:p>
            <a:endParaRPr lang="en-US"/>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585051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a:prstGeom prst="rect">
            <a:avLst/>
          </a:prstGeom>
        </p:spPr>
        <p:txBody>
          <a:bodyPr>
            <a:spAutoFit/>
          </a:bodyPr>
          <a:lstStyle>
            <a:lvl1pPr>
              <a:defRPr sz="3600" b="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09084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_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1" t="7780" r="-1" b="7780"/>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3499E10D-7367-2E4E-9A46-2F3645D3F413}"/>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272473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_Security">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Picture 5" descr="A close up of a logo&#10;&#10;Description automatically generated">
            <a:extLst>
              <a:ext uri="{FF2B5EF4-FFF2-40B4-BE49-F238E27FC236}">
                <a16:creationId xmlns:a16="http://schemas.microsoft.com/office/drawing/2014/main" id="{976D9439-BE17-194F-BAC9-B554D6E32338}"/>
              </a:ext>
            </a:extLst>
          </p:cNvPr>
          <p:cNvPicPr>
            <a:picLocks noChangeAspect="1"/>
          </p:cNvPicPr>
          <p:nvPr userDrawn="1"/>
        </p:nvPicPr>
        <p:blipFill>
          <a:blip r:embed="rId2"/>
          <a:stretch>
            <a:fillRect/>
          </a:stretch>
        </p:blipFill>
        <p:spPr>
          <a:xfrm>
            <a:off x="262692" y="289302"/>
            <a:ext cx="2997716" cy="905256"/>
          </a:xfrm>
          <a:prstGeom prst="rect">
            <a:avLst/>
          </a:prstGeom>
        </p:spPr>
      </p:pic>
    </p:spTree>
    <p:extLst>
      <p:ext uri="{BB962C8B-B14F-4D97-AF65-F5344CB8AC3E}">
        <p14:creationId xmlns:p14="http://schemas.microsoft.com/office/powerpoint/2010/main" val="1778022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_Microsoft_Security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a:extLst>
              <a:ext uri="{FF2B5EF4-FFF2-40B4-BE49-F238E27FC236}">
                <a16:creationId xmlns:a16="http://schemas.microsoft.com/office/drawing/2014/main" id="{39688930-A139-B647-B07F-57CFF8811438}"/>
              </a:ext>
            </a:extLst>
          </p:cNvPr>
          <p:cNvPicPr>
            <a:picLocks noChangeAspect="1"/>
          </p:cNvPicPr>
          <p:nvPr userDrawn="1"/>
        </p:nvPicPr>
        <p:blipFill>
          <a:blip r:embed="rId2"/>
          <a:srcRect/>
          <a:stretch/>
        </p:blipFill>
        <p:spPr bwMode="black">
          <a:xfrm>
            <a:off x="275400" y="292100"/>
            <a:ext cx="2975471" cy="895975"/>
          </a:xfrm>
          <a:prstGeom prst="rect">
            <a:avLst/>
          </a:prstGeom>
        </p:spPr>
      </p:pic>
    </p:spTree>
    <p:extLst>
      <p:ext uri="{BB962C8B-B14F-4D97-AF65-F5344CB8AC3E}">
        <p14:creationId xmlns:p14="http://schemas.microsoft.com/office/powerpoint/2010/main" val="215413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_Microsoft">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descr="A picture containing drawing&#10;&#10;Description automatically generated">
            <a:extLst>
              <a:ext uri="{FF2B5EF4-FFF2-40B4-BE49-F238E27FC236}">
                <a16:creationId xmlns:a16="http://schemas.microsoft.com/office/drawing/2014/main" id="{F261A510-8613-BA42-B5BD-0CF27D9774FD}"/>
              </a:ext>
            </a:extLst>
          </p:cNvPr>
          <p:cNvPicPr>
            <a:picLocks noChangeAspect="1"/>
          </p:cNvPicPr>
          <p:nvPr userDrawn="1"/>
        </p:nvPicPr>
        <p:blipFill>
          <a:blip r:embed="rId2"/>
          <a:stretch>
            <a:fillRect/>
          </a:stretch>
        </p:blipFill>
        <p:spPr>
          <a:xfrm>
            <a:off x="276139" y="289302"/>
            <a:ext cx="2015871" cy="905256"/>
          </a:xfrm>
          <a:prstGeom prst="rect">
            <a:avLst/>
          </a:prstGeom>
        </p:spPr>
      </p:pic>
    </p:spTree>
    <p:extLst>
      <p:ext uri="{BB962C8B-B14F-4D97-AF65-F5344CB8AC3E}">
        <p14:creationId xmlns:p14="http://schemas.microsoft.com/office/powerpoint/2010/main" val="1995902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_Microsoft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MS logo gray - EMF">
            <a:extLst>
              <a:ext uri="{FF2B5EF4-FFF2-40B4-BE49-F238E27FC236}">
                <a16:creationId xmlns:a16="http://schemas.microsoft.com/office/drawing/2014/main" id="{FC34A4BA-F85C-194B-AACD-AC54065D5A30}"/>
              </a:ext>
            </a:extLst>
          </p:cNvPr>
          <p:cNvPicPr>
            <a:picLocks noChangeAspect="1"/>
          </p:cNvPicPr>
          <p:nvPr userDrawn="1"/>
        </p:nvPicPr>
        <p:blipFill>
          <a:blip r:embed="rId2"/>
          <a:srcRect/>
          <a:stretch/>
        </p:blipFill>
        <p:spPr bwMode="black">
          <a:xfrm>
            <a:off x="384243" y="405565"/>
            <a:ext cx="1819072" cy="669043"/>
          </a:xfrm>
          <a:prstGeom prst="rect">
            <a:avLst/>
          </a:prstGeom>
        </p:spPr>
      </p:pic>
    </p:spTree>
    <p:extLst>
      <p:ext uri="{BB962C8B-B14F-4D97-AF65-F5344CB8AC3E}">
        <p14:creationId xmlns:p14="http://schemas.microsoft.com/office/powerpoint/2010/main" val="4058929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884359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353136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775401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2398215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882318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096247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_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2" t="7803" r="-3" b="7803"/>
          <a:stretch/>
        </p:blipFill>
        <p:spPr>
          <a:xfrm>
            <a:off x="0" y="0"/>
            <a:ext cx="12192000" cy="6858000"/>
          </a:xfrm>
          <a:prstGeom prst="rect">
            <a:avLst/>
          </a:prstGeom>
        </p:spPr>
      </p:pic>
      <p:sp>
        <p:nvSpPr>
          <p:cNvPr id="9" name="Title 1"/>
          <p:cNvSpPr>
            <a:spLocks noGrp="1"/>
          </p:cNvSpPr>
          <p:nvPr>
            <p:ph type="title"/>
          </p:nvPr>
        </p:nvSpPr>
        <p:spPr>
          <a:xfrm>
            <a:off x="584200" y="2979778"/>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E7B32828-3472-954C-B268-67EAA269BC2D}"/>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343737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21796084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233704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757081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19435886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07020613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0019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1058012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9174190"/>
      </p:ext>
    </p:extLst>
  </p:cSld>
  <p:clrMapOvr>
    <a:masterClrMapping/>
  </p:clrMapOvr>
  <p:transition>
    <p:fade/>
  </p:transition>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142976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black text_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549" t="12660" r="14920" b="16016"/>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sp>
        <p:nvSpPr>
          <p:cNvPr id="2" name="TextBox 1">
            <a:extLst>
              <a:ext uri="{FF2B5EF4-FFF2-40B4-BE49-F238E27FC236}">
                <a16:creationId xmlns:a16="http://schemas.microsoft.com/office/drawing/2014/main" id="{4AE7EEB1-E3DF-2246-9B86-F4128DCDDA21}"/>
              </a:ext>
            </a:extLst>
          </p:cNvPr>
          <p:cNvSpPr txBox="1"/>
          <p:nvPr userDrawn="1"/>
        </p:nvSpPr>
        <p:spPr>
          <a:xfrm>
            <a:off x="-1645920" y="54864"/>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pic>
        <p:nvPicPr>
          <p:cNvPr id="7" name="MS logo gray - EMF">
            <a:extLst>
              <a:ext uri="{FF2B5EF4-FFF2-40B4-BE49-F238E27FC236}">
                <a16:creationId xmlns:a16="http://schemas.microsoft.com/office/drawing/2014/main" id="{08589424-8904-DB47-8894-E010FA3D2156}"/>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198561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57911498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892693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2081543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4751375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5046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858513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65859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1610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a:t>
            </a:r>
            <a:r>
              <a:rPr kumimoji="0" lang="en-US" sz="686" b="0" i="0" u="none" strike="noStrike" kern="1200" cap="none" spc="0" normalizeH="0" baseline="0" noProof="0">
                <a:ln>
                  <a:noFill/>
                </a:ln>
                <a:gradFill>
                  <a:gsLst>
                    <a:gs pos="0">
                      <a:srgbClr val="282828"/>
                    </a:gs>
                    <a:gs pos="100000">
                      <a:srgbClr val="282828"/>
                    </a:gs>
                  </a:gsLst>
                  <a:lin ang="5400000" scaled="0"/>
                </a:gradFill>
                <a:effectLst/>
                <a:uLnTx/>
                <a:uFillTx/>
                <a:latin typeface="Segoe UI"/>
                <a:ea typeface="+mn-ea"/>
                <a:cs typeface="Segoe UI" pitchFamily="34" charset="0"/>
              </a:rPr>
              <a:t>reserved</a:t>
            </a:r>
            <a:r>
              <a:rPr kumimoji="0" lang="en-US" sz="686" b="0" i="0" u="none" strike="noStrike" kern="1200" cap="none" spc="0" normalizeH="0" baseline="0" noProof="0">
                <a:ln>
                  <a:noFill/>
                </a:ln>
                <a:solidFill>
                  <a:srgbClr val="000000"/>
                </a:solidFill>
                <a:effectLst/>
                <a:uLnTx/>
                <a:uFillTx/>
                <a:latin typeface="Segoe UI"/>
                <a:ea typeface="+mn-ea"/>
                <a:cs typeface="Segoe UI" pitchFamily="34" charset="0"/>
              </a:rPr>
              <a:t>.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098868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315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1.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image" Target="../media/image17.png"/><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image" Target="../media/image16.emf"/><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image" Target="../media/image17.png"/><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image" Target="../media/image16.emf"/><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theme" Target="../theme/theme4.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76" r:id="rId1"/>
    <p:sldLayoutId id="2147484609" r:id="rId2"/>
    <p:sldLayoutId id="2147484677" r:id="rId3"/>
    <p:sldLayoutId id="2147484670" r:id="rId4"/>
    <p:sldLayoutId id="2147484577" r:id="rId5"/>
    <p:sldLayoutId id="2147484610" r:id="rId6"/>
    <p:sldLayoutId id="2147484672" r:id="rId7"/>
    <p:sldLayoutId id="2147484608" r:id="rId8"/>
    <p:sldLayoutId id="2147484673" r:id="rId9"/>
    <p:sldLayoutId id="2147484611" r:id="rId10"/>
    <p:sldLayoutId id="2147484240" r:id="rId11"/>
    <p:sldLayoutId id="2147484241" r:id="rId12"/>
    <p:sldLayoutId id="2147484474" r:id="rId13"/>
    <p:sldLayoutId id="2147484245" r:id="rId14"/>
    <p:sldLayoutId id="2147484247" r:id="rId15"/>
    <p:sldLayoutId id="2147484639" r:id="rId16"/>
    <p:sldLayoutId id="2147484603" r:id="rId17"/>
    <p:sldLayoutId id="2147484666" r:id="rId18"/>
    <p:sldLayoutId id="2147484645" r:id="rId19"/>
    <p:sldLayoutId id="2147484646" r:id="rId20"/>
    <p:sldLayoutId id="2147484647" r:id="rId21"/>
    <p:sldLayoutId id="2147484249" r:id="rId22"/>
    <p:sldLayoutId id="2147484640" r:id="rId23"/>
    <p:sldLayoutId id="2147484582" r:id="rId24"/>
    <p:sldLayoutId id="2147484641" r:id="rId25"/>
    <p:sldLayoutId id="2147484584" r:id="rId26"/>
    <p:sldLayoutId id="2147484583" r:id="rId27"/>
    <p:sldLayoutId id="2147484256" r:id="rId28"/>
    <p:sldLayoutId id="2147484257" r:id="rId29"/>
    <p:sldLayoutId id="2147484585" r:id="rId30"/>
    <p:sldLayoutId id="2147484263" r:id="rId31"/>
    <p:sldLayoutId id="2147484675" r:id="rId32"/>
    <p:sldLayoutId id="2147484674" r:id="rId33"/>
    <p:sldLayoutId id="2147484669" r:id="rId34"/>
    <p:sldLayoutId id="2147484671" r:id="rId35"/>
    <p:sldLayoutId id="2147484714" r:id="rId36"/>
    <p:sldLayoutId id="2147484791" r:id="rId37"/>
    <p:sldLayoutId id="2147484792" r:id="rId38"/>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7313" userDrawn="1">
          <p15:clr>
            <a:srgbClr val="C35EA4"/>
          </p15:clr>
        </p15:guide>
        <p15:guide id="25" orient="horz" pos="369" userDrawn="1">
          <p15:clr>
            <a:srgbClr val="C35EA4"/>
          </p15:clr>
        </p15:guide>
        <p15:guide id="26" orient="horz" pos="3949" userDrawn="1">
          <p15:clr>
            <a:srgbClr val="C35EA4"/>
          </p15:clr>
        </p15:guide>
        <p15:guide id="28" pos="185" userDrawn="1">
          <p15:clr>
            <a:srgbClr val="A4A3A4"/>
          </p15:clr>
        </p15:guide>
        <p15:guide id="29" orient="horz" pos="4135" userDrawn="1">
          <p15:clr>
            <a:srgbClr val="A4A3A4"/>
          </p15:clr>
        </p15:guide>
        <p15:guide id="30" pos="7495" userDrawn="1">
          <p15:clr>
            <a:srgbClr val="A4A3A4"/>
          </p15:clr>
        </p15:guide>
        <p15:guide id="31" pos="360" userDrawn="1">
          <p15:clr>
            <a:srgbClr val="C35EA4"/>
          </p15:clr>
        </p15:guide>
        <p15:guide id="35" orient="horz" pos="194"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2680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896381"/>
      </p:ext>
    </p:extLst>
  </p:cSld>
  <p:clrMap bg1="lt1" tx1="dk1" bg2="lt2" tx2="dk2" accent1="accent1" accent2="accent2" accent3="accent3" accent4="accent4" accent5="accent5" accent6="accent6" hlink="hlink" folHlink="folHlink"/>
  <p:sldLayoutIdLst>
    <p:sldLayoutId id="2147484679" r:id="rId1"/>
    <p:sldLayoutId id="2147484680" r:id="rId2"/>
    <p:sldLayoutId id="2147484681" r:id="rId3"/>
    <p:sldLayoutId id="2147484682" r:id="rId4"/>
    <p:sldLayoutId id="2147484683" r:id="rId5"/>
    <p:sldLayoutId id="2147484684" r:id="rId6"/>
    <p:sldLayoutId id="2147484685" r:id="rId7"/>
    <p:sldLayoutId id="2147484686" r:id="rId8"/>
    <p:sldLayoutId id="2147484687" r:id="rId9"/>
    <p:sldLayoutId id="2147484688" r:id="rId10"/>
    <p:sldLayoutId id="2147484689" r:id="rId11"/>
    <p:sldLayoutId id="2147484690" r:id="rId12"/>
    <p:sldLayoutId id="2147484691" r:id="rId13"/>
    <p:sldLayoutId id="2147484692" r:id="rId14"/>
    <p:sldLayoutId id="2147484693" r:id="rId15"/>
    <p:sldLayoutId id="2147484694" r:id="rId16"/>
    <p:sldLayoutId id="2147484695" r:id="rId17"/>
    <p:sldLayoutId id="2147484696" r:id="rId18"/>
    <p:sldLayoutId id="2147484697" r:id="rId19"/>
    <p:sldLayoutId id="2147484698" r:id="rId20"/>
    <p:sldLayoutId id="2147484699" r:id="rId21"/>
    <p:sldLayoutId id="2147484700" r:id="rId22"/>
    <p:sldLayoutId id="2147484701" r:id="rId23"/>
    <p:sldLayoutId id="2147484702" r:id="rId24"/>
    <p:sldLayoutId id="2147484703" r:id="rId25"/>
    <p:sldLayoutId id="2147484704" r:id="rId26"/>
    <p:sldLayoutId id="2147484705" r:id="rId27"/>
    <p:sldLayoutId id="2147484706" r:id="rId28"/>
    <p:sldLayoutId id="2147484707" r:id="rId29"/>
    <p:sldLayoutId id="2147484708" r:id="rId30"/>
    <p:sldLayoutId id="2147484709" r:id="rId31"/>
    <p:sldLayoutId id="2147484712" r:id="rId32"/>
    <p:sldLayoutId id="2147484711" r:id="rId33"/>
    <p:sldLayoutId id="2147484713" r:id="rId34"/>
    <p:sldLayoutId id="2147484710" r:id="rId35"/>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7313">
          <p15:clr>
            <a:srgbClr val="C35EA4"/>
          </p15:clr>
        </p15:guide>
        <p15:guide id="25" orient="horz" pos="369">
          <p15:clr>
            <a:srgbClr val="C35EA4"/>
          </p15:clr>
        </p15:guide>
        <p15:guide id="26" orient="horz" pos="3949">
          <p15:clr>
            <a:srgbClr val="C35EA4"/>
          </p15:clr>
        </p15:guide>
        <p15:guide id="28" pos="185">
          <p15:clr>
            <a:srgbClr val="A4A3A4"/>
          </p15:clr>
        </p15:guide>
        <p15:guide id="29" orient="horz" pos="4135">
          <p15:clr>
            <a:srgbClr val="A4A3A4"/>
          </p15:clr>
        </p15:guide>
        <p15:guide id="30" pos="7495">
          <p15:clr>
            <a:srgbClr val="A4A3A4"/>
          </p15:clr>
        </p15:guide>
        <p15:guide id="31" pos="360">
          <p15:clr>
            <a:srgbClr val="C35EA4"/>
          </p15:clr>
        </p15:guide>
        <p15:guide id="35" orient="horz" pos="194">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530345788"/>
      </p:ext>
    </p:extLst>
  </p:cSld>
  <p:clrMap bg1="lt1" tx1="dk1" bg2="lt2" tx2="dk2" accent1="accent1" accent2="accent2" accent3="accent3" accent4="accent4" accent5="accent5" accent6="accent6" hlink="hlink" folHlink="folHlink"/>
  <p:sldLayoutIdLst>
    <p:sldLayoutId id="2147484715" r:id="rId1"/>
    <p:sldLayoutId id="2147484716" r:id="rId2"/>
    <p:sldLayoutId id="2147484717" r:id="rId3"/>
    <p:sldLayoutId id="2147484718" r:id="rId4"/>
    <p:sldLayoutId id="2147484719" r:id="rId5"/>
    <p:sldLayoutId id="2147484720" r:id="rId6"/>
    <p:sldLayoutId id="2147484721" r:id="rId7"/>
    <p:sldLayoutId id="2147484722" r:id="rId8"/>
    <p:sldLayoutId id="2147484723" r:id="rId9"/>
    <p:sldLayoutId id="2147484724" r:id="rId10"/>
    <p:sldLayoutId id="2147484725" r:id="rId11"/>
    <p:sldLayoutId id="2147484726" r:id="rId12"/>
    <p:sldLayoutId id="2147484727" r:id="rId13"/>
    <p:sldLayoutId id="2147484728" r:id="rId14"/>
    <p:sldLayoutId id="2147484729" r:id="rId15"/>
    <p:sldLayoutId id="2147484730" r:id="rId16"/>
    <p:sldLayoutId id="2147484731" r:id="rId17"/>
    <p:sldLayoutId id="2147484732" r:id="rId18"/>
    <p:sldLayoutId id="2147484733" r:id="rId19"/>
    <p:sldLayoutId id="2147484734" r:id="rId20"/>
    <p:sldLayoutId id="2147484735" r:id="rId21"/>
    <p:sldLayoutId id="2147484736" r:id="rId22"/>
    <p:sldLayoutId id="2147484737" r:id="rId23"/>
    <p:sldLayoutId id="2147484738" r:id="rId24"/>
    <p:sldLayoutId id="2147484739" r:id="rId25"/>
    <p:sldLayoutId id="2147484740" r:id="rId26"/>
    <p:sldLayoutId id="2147484741" r:id="rId27"/>
    <p:sldLayoutId id="2147484742" r:id="rId28"/>
    <p:sldLayoutId id="2147484743" r:id="rId29"/>
    <p:sldLayoutId id="2147484744" r:id="rId30"/>
    <p:sldLayoutId id="2147484745" r:id="rId31"/>
    <p:sldLayoutId id="2147484746" r:id="rId32"/>
    <p:sldLayoutId id="2147484747" r:id="rId33"/>
    <p:sldLayoutId id="2147484748" r:id="rId34"/>
    <p:sldLayoutId id="2147484749" r:id="rId35"/>
    <p:sldLayoutId id="2147484750" r:id="rId36"/>
    <p:sldLayoutId id="2147484751" r:id="rId37"/>
    <p:sldLayoutId id="2147484752" r:id="rId38"/>
    <p:sldLayoutId id="2147484753" r:id="rId39"/>
    <p:sldLayoutId id="2147484754" r:id="rId40"/>
    <p:sldLayoutId id="2147484755" r:id="rId41"/>
    <p:sldLayoutId id="2147484756" r:id="rId42"/>
    <p:sldLayoutId id="2147484757" r:id="rId43"/>
    <p:sldLayoutId id="2147484758" r:id="rId4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766069890"/>
      </p:ext>
    </p:extLst>
  </p:cSld>
  <p:clrMap bg1="lt1" tx1="dk1" bg2="lt2" tx2="dk2" accent1="accent1" accent2="accent2" accent3="accent3" accent4="accent4" accent5="accent5" accent6="accent6" hlink="hlink" folHlink="folHlink"/>
  <p:sldLayoutIdLst>
    <p:sldLayoutId id="2147484760" r:id="rId1"/>
    <p:sldLayoutId id="2147484761" r:id="rId2"/>
    <p:sldLayoutId id="2147484762" r:id="rId3"/>
    <p:sldLayoutId id="2147484763" r:id="rId4"/>
    <p:sldLayoutId id="2147484764" r:id="rId5"/>
    <p:sldLayoutId id="2147484765" r:id="rId6"/>
    <p:sldLayoutId id="2147484766" r:id="rId7"/>
    <p:sldLayoutId id="2147484767" r:id="rId8"/>
    <p:sldLayoutId id="2147484768" r:id="rId9"/>
    <p:sldLayoutId id="2147484769" r:id="rId10"/>
    <p:sldLayoutId id="2147484770" r:id="rId11"/>
    <p:sldLayoutId id="2147484771" r:id="rId12"/>
    <p:sldLayoutId id="2147484772" r:id="rId13"/>
    <p:sldLayoutId id="2147484773" r:id="rId14"/>
    <p:sldLayoutId id="2147484774" r:id="rId15"/>
    <p:sldLayoutId id="2147484775" r:id="rId16"/>
    <p:sldLayoutId id="2147484776" r:id="rId17"/>
    <p:sldLayoutId id="2147484777" r:id="rId18"/>
    <p:sldLayoutId id="2147484778" r:id="rId19"/>
    <p:sldLayoutId id="2147484779" r:id="rId20"/>
    <p:sldLayoutId id="2147484780" r:id="rId21"/>
    <p:sldLayoutId id="2147484781" r:id="rId22"/>
    <p:sldLayoutId id="2147484782" r:id="rId23"/>
    <p:sldLayoutId id="2147484783" r:id="rId24"/>
    <p:sldLayoutId id="2147484784" r:id="rId25"/>
    <p:sldLayoutId id="2147484785" r:id="rId26"/>
    <p:sldLayoutId id="2147484786" r:id="rId27"/>
    <p:sldLayoutId id="2147484787" r:id="rId28"/>
    <p:sldLayoutId id="2147484789" r:id="rId29"/>
    <p:sldLayoutId id="2147484793" r:id="rId3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89.svg"/><Relationship Id="rId3" Type="http://schemas.openxmlformats.org/officeDocument/2006/relationships/image" Target="../media/image75.emf"/><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8.png"/><Relationship Id="rId2" Type="http://schemas.openxmlformats.org/officeDocument/2006/relationships/notesSlide" Target="../notesSlides/notesSlide7.xml"/><Relationship Id="rId16" Type="http://schemas.microsoft.com/office/2007/relationships/hdphoto" Target="../media/hdphoto1.wdp"/><Relationship Id="rId1" Type="http://schemas.openxmlformats.org/officeDocument/2006/relationships/slideLayout" Target="../slideLayouts/slideLayout8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19"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11.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4.svg"/><Relationship Id="rId3" Type="http://schemas.openxmlformats.org/officeDocument/2006/relationships/image" Target="../media/image91.png"/><Relationship Id="rId21" Type="http://schemas.openxmlformats.org/officeDocument/2006/relationships/image" Target="../media/image75.emf"/><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3.png"/><Relationship Id="rId2" Type="http://schemas.openxmlformats.org/officeDocument/2006/relationships/notesSlide" Target="../notesSlides/notesSlide8.xml"/><Relationship Id="rId16" Type="http://schemas.microsoft.com/office/2007/relationships/hdphoto" Target="../media/hdphoto1.wdp"/><Relationship Id="rId20" Type="http://schemas.openxmlformats.org/officeDocument/2006/relationships/image" Target="../media/image106.svg"/><Relationship Id="rId1" Type="http://schemas.openxmlformats.org/officeDocument/2006/relationships/slideLayout" Target="../slideLayouts/slideLayout87.xml"/><Relationship Id="rId6" Type="http://schemas.openxmlformats.org/officeDocument/2006/relationships/image" Target="../media/image94.svg"/><Relationship Id="rId11" Type="http://schemas.openxmlformats.org/officeDocument/2006/relationships/image" Target="../media/image99.svg"/><Relationship Id="rId5" Type="http://schemas.openxmlformats.org/officeDocument/2006/relationships/image" Target="../media/image93.png"/><Relationship Id="rId15" Type="http://schemas.openxmlformats.org/officeDocument/2006/relationships/image" Target="../media/image87.png"/><Relationship Id="rId10" Type="http://schemas.openxmlformats.org/officeDocument/2006/relationships/image" Target="../media/image98.png"/><Relationship Id="rId19" Type="http://schemas.openxmlformats.org/officeDocument/2006/relationships/image" Target="../media/image105.png"/><Relationship Id="rId4" Type="http://schemas.openxmlformats.org/officeDocument/2006/relationships/image" Target="../media/image92.svg"/><Relationship Id="rId9" Type="http://schemas.openxmlformats.org/officeDocument/2006/relationships/image" Target="../media/image97.svg"/><Relationship Id="rId14" Type="http://schemas.openxmlformats.org/officeDocument/2006/relationships/image" Target="../media/image102.png"/></Relationships>
</file>

<file path=ppt/slides/_rels/slide1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12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emf"/><Relationship Id="rId9" Type="http://schemas.openxmlformats.org/officeDocument/2006/relationships/image" Target="../media/image113.png"/></Relationships>
</file>

<file path=ppt/slides/_rels/slide13.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4.png"/><Relationship Id="rId7" Type="http://schemas.openxmlformats.org/officeDocument/2006/relationships/image" Target="../media/image60.emf"/><Relationship Id="rId2" Type="http://schemas.openxmlformats.org/officeDocument/2006/relationships/notesSlide" Target="../notesSlides/notesSlide10.xml"/><Relationship Id="rId1" Type="http://schemas.openxmlformats.org/officeDocument/2006/relationships/slideLayout" Target="../slideLayouts/slideLayout126.xml"/><Relationship Id="rId6" Type="http://schemas.openxmlformats.org/officeDocument/2006/relationships/image" Target="../media/image117.emf"/><Relationship Id="rId5" Type="http://schemas.openxmlformats.org/officeDocument/2006/relationships/image" Target="../media/image116.png"/><Relationship Id="rId4" Type="http://schemas.openxmlformats.org/officeDocument/2006/relationships/image" Target="../media/image115.png"/></Relationships>
</file>

<file path=ppt/slides/_rels/slide14.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8.png"/><Relationship Id="rId18" Type="http://schemas.openxmlformats.org/officeDocument/2006/relationships/image" Target="../media/image108.emf"/><Relationship Id="rId3" Type="http://schemas.openxmlformats.org/officeDocument/2006/relationships/image" Target="../media/image119.png"/><Relationship Id="rId7" Type="http://schemas.openxmlformats.org/officeDocument/2006/relationships/image" Target="../media/image123.png"/><Relationship Id="rId12" Type="http://schemas.microsoft.com/office/2007/relationships/hdphoto" Target="../media/hdphoto2.wdp"/><Relationship Id="rId17" Type="http://schemas.microsoft.com/office/2007/relationships/hdphoto" Target="../media/hdphoto4.wdp"/><Relationship Id="rId2" Type="http://schemas.openxmlformats.org/officeDocument/2006/relationships/notesSlide" Target="../notesSlides/notesSlide11.xml"/><Relationship Id="rId16" Type="http://schemas.openxmlformats.org/officeDocument/2006/relationships/image" Target="../media/image130.png"/><Relationship Id="rId1" Type="http://schemas.openxmlformats.org/officeDocument/2006/relationships/slideLayout" Target="../slideLayouts/slideLayout12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29.png"/><Relationship Id="rId10" Type="http://schemas.openxmlformats.org/officeDocument/2006/relationships/image" Target="../media/image126.png"/><Relationship Id="rId19" Type="http://schemas.openxmlformats.org/officeDocument/2006/relationships/image" Target="../media/image131.emf"/><Relationship Id="rId4" Type="http://schemas.openxmlformats.org/officeDocument/2006/relationships/image" Target="../media/image120.svg"/><Relationship Id="rId9" Type="http://schemas.openxmlformats.org/officeDocument/2006/relationships/image" Target="../media/image125.png"/><Relationship Id="rId14" Type="http://schemas.microsoft.com/office/2007/relationships/hdphoto" Target="../media/hdphoto3.wdp"/></Relationships>
</file>

<file path=ppt/slides/_rels/slide15.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12" Type="http://schemas.openxmlformats.org/officeDocument/2006/relationships/image" Target="../media/image141.emf"/><Relationship Id="rId2" Type="http://schemas.openxmlformats.org/officeDocument/2006/relationships/notesSlide" Target="../notesSlides/notesSlide12.xml"/><Relationship Id="rId1" Type="http://schemas.openxmlformats.org/officeDocument/2006/relationships/slideLayout" Target="../slideLayouts/slideLayout126.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emf"/><Relationship Id="rId9" Type="http://schemas.openxmlformats.org/officeDocument/2006/relationships/image" Target="../media/image138.emf"/></Relationships>
</file>

<file path=ppt/slides/_rels/slide16.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147.xml"/></Relationships>
</file>

<file path=ppt/slides/_rels/slide1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126.xml"/><Relationship Id="rId6" Type="http://schemas.openxmlformats.org/officeDocument/2006/relationships/image" Target="../media/image108.emf"/><Relationship Id="rId5" Type="http://schemas.openxmlformats.org/officeDocument/2006/relationships/image" Target="../media/image145.png"/><Relationship Id="rId4" Type="http://schemas.openxmlformats.org/officeDocument/2006/relationships/image" Target="../media/image144.png"/></Relationships>
</file>

<file path=ppt/slides/_rels/slide18.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6.png"/><Relationship Id="rId7" Type="http://schemas.openxmlformats.org/officeDocument/2006/relationships/image" Target="../media/image148.png"/><Relationship Id="rId12" Type="http://schemas.openxmlformats.org/officeDocument/2006/relationships/image" Target="../media/image153.jpeg"/><Relationship Id="rId2" Type="http://schemas.openxmlformats.org/officeDocument/2006/relationships/notesSlide" Target="../notesSlides/notesSlide14.xml"/><Relationship Id="rId1" Type="http://schemas.openxmlformats.org/officeDocument/2006/relationships/slideLayout" Target="../slideLayouts/slideLayout126.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49.svg"/><Relationship Id="rId15" Type="http://schemas.openxmlformats.org/officeDocument/2006/relationships/image" Target="../media/image156.svg"/><Relationship Id="rId10" Type="http://schemas.openxmlformats.org/officeDocument/2006/relationships/image" Target="../media/image151.png"/><Relationship Id="rId4" Type="http://schemas.openxmlformats.org/officeDocument/2006/relationships/image" Target="../media/image48.png"/><Relationship Id="rId9" Type="http://schemas.openxmlformats.org/officeDocument/2006/relationships/image" Target="../media/image150.png"/><Relationship Id="rId14" Type="http://schemas.openxmlformats.org/officeDocument/2006/relationships/image" Target="../media/image1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8.xml"/><Relationship Id="rId5" Type="http://schemas.openxmlformats.org/officeDocument/2006/relationships/image" Target="../media/image33.svg"/><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46.xml"/></Relationships>
</file>

<file path=ppt/slides/_rels/slide21.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159.png"/><Relationship Id="rId1" Type="http://schemas.openxmlformats.org/officeDocument/2006/relationships/slideLayout" Target="../slideLayouts/slideLayout147.xm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emf"/><Relationship Id="rId2" Type="http://schemas.openxmlformats.org/officeDocument/2006/relationships/notesSlide" Target="../notesSlides/notesSlide3.xml"/><Relationship Id="rId1" Type="http://schemas.openxmlformats.org/officeDocument/2006/relationships/slideLayout" Target="../slideLayouts/slideLayout145.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sv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emf"/><Relationship Id="rId2" Type="http://schemas.openxmlformats.org/officeDocument/2006/relationships/notesSlide" Target="../notesSlides/notesSlide4.xml"/><Relationship Id="rId1" Type="http://schemas.openxmlformats.org/officeDocument/2006/relationships/slideLayout" Target="../slideLayouts/slideLayout87.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xml"/><Relationship Id="rId1" Type="http://schemas.openxmlformats.org/officeDocument/2006/relationships/slideLayout" Target="../slideLayouts/slideLayout8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0.emf"/><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emf"/><Relationship Id="rId17" Type="http://schemas.openxmlformats.org/officeDocument/2006/relationships/image" Target="../media/image50.emf"/><Relationship Id="rId2" Type="http://schemas.openxmlformats.org/officeDocument/2006/relationships/notesSlide" Target="../notesSlides/notesSlide6.xml"/><Relationship Id="rId16" Type="http://schemas.openxmlformats.org/officeDocument/2006/relationships/image" Target="../media/image73.emf"/><Relationship Id="rId1" Type="http://schemas.openxmlformats.org/officeDocument/2006/relationships/slideLayout" Target="../slideLayouts/slideLayout87.xml"/><Relationship Id="rId6" Type="http://schemas.openxmlformats.org/officeDocument/2006/relationships/image" Target="../media/image65.png"/><Relationship Id="rId11" Type="http://schemas.openxmlformats.org/officeDocument/2006/relationships/image" Target="../media/image68.png"/><Relationship Id="rId5" Type="http://schemas.openxmlformats.org/officeDocument/2006/relationships/image" Target="../media/image64.png"/><Relationship Id="rId15" Type="http://schemas.openxmlformats.org/officeDocument/2006/relationships/image" Target="../media/image72.emf"/><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49.svg"/><Relationship Id="rId14" Type="http://schemas.openxmlformats.org/officeDocument/2006/relationships/image" Target="../media/image71.emf"/></Relationships>
</file>

<file path=ppt/slides/_rels/slide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71CACF1-89F6-47DB-A5DE-7D87098790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7434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F961B8-625E-4AF2-A9D5-9CD804BC1A9B}"/>
              </a:ext>
              <a:ext uri="{C183D7F6-B498-43B3-948B-1728B52AA6E4}">
                <adec:decorative xmlns:adec="http://schemas.microsoft.com/office/drawing/2017/decorative" val="1"/>
              </a:ext>
            </a:extLst>
          </p:cNvPr>
          <p:cNvSpPr/>
          <p:nvPr/>
        </p:nvSpPr>
        <p:spPr bwMode="auto">
          <a:xfrm>
            <a:off x="3910965" y="2535663"/>
            <a:ext cx="4268912" cy="3324622"/>
          </a:xfrm>
          <a:prstGeom prst="rect">
            <a:avLst/>
          </a:prstGeom>
          <a:solidFill>
            <a:schemeClr val="bg1"/>
          </a:solidFill>
          <a:ln>
            <a:noFill/>
            <a:headEnd type="none" w="med" len="med"/>
            <a:tailEnd type="none" w="med" len="med"/>
          </a:ln>
          <a:effectLst>
            <a:outerShdw blurRad="254000" dist="50800" dir="2700000" sx="101000" sy="101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8A45577E-D528-4B06-956D-812BFCED22AA}"/>
              </a:ext>
              <a:ext uri="{C183D7F6-B498-43B3-948B-1728B52AA6E4}">
                <adec:decorative xmlns:adec="http://schemas.microsoft.com/office/drawing/2017/decorative" val="1"/>
              </a:ext>
            </a:extLst>
          </p:cNvPr>
          <p:cNvGrpSpPr/>
          <p:nvPr/>
        </p:nvGrpSpPr>
        <p:grpSpPr>
          <a:xfrm>
            <a:off x="5260575" y="1396926"/>
            <a:ext cx="693180" cy="630797"/>
            <a:chOff x="5948279" y="5259010"/>
            <a:chExt cx="539917" cy="491325"/>
          </a:xfrm>
        </p:grpSpPr>
        <p:sp>
          <p:nvSpPr>
            <p:cNvPr id="141" name="Freeform: Shape 140">
              <a:extLst>
                <a:ext uri="{FF2B5EF4-FFF2-40B4-BE49-F238E27FC236}">
                  <a16:creationId xmlns:a16="http://schemas.microsoft.com/office/drawing/2014/main" id="{3512A731-F13B-4149-8F70-68673B5C7969}"/>
                </a:ext>
              </a:extLst>
            </p:cNvPr>
            <p:cNvSpPr/>
            <p:nvPr/>
          </p:nvSpPr>
          <p:spPr>
            <a:xfrm>
              <a:off x="5948279" y="5539767"/>
              <a:ext cx="539917" cy="210568"/>
            </a:xfrm>
            <a:custGeom>
              <a:avLst/>
              <a:gdLst>
                <a:gd name="connsiteX0" fmla="*/ 30295 w 539917"/>
                <a:gd name="connsiteY0" fmla="*/ 600 h 210568"/>
                <a:gd name="connsiteX1" fmla="*/ 267859 w 539917"/>
                <a:gd name="connsiteY1" fmla="*/ 154776 h 210568"/>
                <a:gd name="connsiteX2" fmla="*/ 509622 w 539917"/>
                <a:gd name="connsiteY2" fmla="*/ 0 h 210568"/>
                <a:gd name="connsiteX3" fmla="*/ 539917 w 539917"/>
                <a:gd name="connsiteY3" fmla="*/ 35395 h 210568"/>
                <a:gd name="connsiteX4" fmla="*/ 267859 w 539917"/>
                <a:gd name="connsiteY4" fmla="*/ 210568 h 210568"/>
                <a:gd name="connsiteX5" fmla="*/ 0 w 539917"/>
                <a:gd name="connsiteY5" fmla="*/ 35395 h 210568"/>
                <a:gd name="connsiteX6" fmla="*/ 30295 w 539917"/>
                <a:gd name="connsiteY6" fmla="*/ 600 h 2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17" h="210568">
                  <a:moveTo>
                    <a:pt x="30295" y="600"/>
                  </a:moveTo>
                  <a:lnTo>
                    <a:pt x="267859" y="154776"/>
                  </a:lnTo>
                  <a:lnTo>
                    <a:pt x="509622" y="0"/>
                  </a:lnTo>
                  <a:lnTo>
                    <a:pt x="539917" y="35395"/>
                  </a:lnTo>
                  <a:lnTo>
                    <a:pt x="267859" y="210568"/>
                  </a:lnTo>
                  <a:lnTo>
                    <a:pt x="0" y="35395"/>
                  </a:lnTo>
                  <a:lnTo>
                    <a:pt x="30295" y="60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2" name="Freeform: Shape 141">
              <a:extLst>
                <a:ext uri="{FF2B5EF4-FFF2-40B4-BE49-F238E27FC236}">
                  <a16:creationId xmlns:a16="http://schemas.microsoft.com/office/drawing/2014/main" id="{1096C273-8260-4A08-9CBA-00A268F6171C}"/>
                </a:ext>
              </a:extLst>
            </p:cNvPr>
            <p:cNvSpPr/>
            <p:nvPr/>
          </p:nvSpPr>
          <p:spPr>
            <a:xfrm>
              <a:off x="5996571" y="5259010"/>
              <a:ext cx="443631" cy="403438"/>
            </a:xfrm>
            <a:custGeom>
              <a:avLst/>
              <a:gdLst>
                <a:gd name="connsiteX0" fmla="*/ 0 w 443631"/>
                <a:gd name="connsiteY0" fmla="*/ 261560 h 403438"/>
                <a:gd name="connsiteX1" fmla="*/ 219566 w 443631"/>
                <a:gd name="connsiteY1" fmla="*/ 0 h 403438"/>
                <a:gd name="connsiteX2" fmla="*/ 443632 w 443631"/>
                <a:gd name="connsiteY2" fmla="*/ 261860 h 403438"/>
                <a:gd name="connsiteX3" fmla="*/ 219566 w 443631"/>
                <a:gd name="connsiteY3" fmla="*/ 403439 h 403438"/>
                <a:gd name="connsiteX4" fmla="*/ 0 w 443631"/>
                <a:gd name="connsiteY4" fmla="*/ 261560 h 40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31" h="403438">
                  <a:moveTo>
                    <a:pt x="0" y="261560"/>
                  </a:moveTo>
                  <a:lnTo>
                    <a:pt x="219566" y="0"/>
                  </a:lnTo>
                  <a:lnTo>
                    <a:pt x="443632" y="261860"/>
                  </a:lnTo>
                  <a:lnTo>
                    <a:pt x="219566" y="403439"/>
                  </a:lnTo>
                  <a:lnTo>
                    <a:pt x="0" y="261560"/>
                  </a:lnTo>
                  <a:close/>
                </a:path>
              </a:pathLst>
            </a:custGeom>
            <a:solidFill>
              <a:srgbClr val="FFFFFF"/>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3" name="Freeform: Shape 142">
              <a:extLst>
                <a:ext uri="{FF2B5EF4-FFF2-40B4-BE49-F238E27FC236}">
                  <a16:creationId xmlns:a16="http://schemas.microsoft.com/office/drawing/2014/main" id="{F170CCAE-9113-41FB-9C91-F6185857711F}"/>
                </a:ext>
              </a:extLst>
            </p:cNvPr>
            <p:cNvSpPr/>
            <p:nvPr/>
          </p:nvSpPr>
          <p:spPr>
            <a:xfrm>
              <a:off x="5996571" y="5259010"/>
              <a:ext cx="219566" cy="403438"/>
            </a:xfrm>
            <a:custGeom>
              <a:avLst/>
              <a:gdLst>
                <a:gd name="connsiteX0" fmla="*/ 219566 w 219566"/>
                <a:gd name="connsiteY0" fmla="*/ 0 h 403438"/>
                <a:gd name="connsiteX1" fmla="*/ 219566 w 219566"/>
                <a:gd name="connsiteY1" fmla="*/ 403439 h 403438"/>
                <a:gd name="connsiteX2" fmla="*/ 0 w 219566"/>
                <a:gd name="connsiteY2" fmla="*/ 261560 h 403438"/>
                <a:gd name="connsiteX3" fmla="*/ 219566 w 219566"/>
                <a:gd name="connsiteY3" fmla="*/ 0 h 403438"/>
              </a:gdLst>
              <a:ahLst/>
              <a:cxnLst>
                <a:cxn ang="0">
                  <a:pos x="connsiteX0" y="connsiteY0"/>
                </a:cxn>
                <a:cxn ang="0">
                  <a:pos x="connsiteX1" y="connsiteY1"/>
                </a:cxn>
                <a:cxn ang="0">
                  <a:pos x="connsiteX2" y="connsiteY2"/>
                </a:cxn>
                <a:cxn ang="0">
                  <a:pos x="connsiteX3" y="connsiteY3"/>
                </a:cxn>
              </a:cxnLst>
              <a:rect l="l" t="t" r="r" b="b"/>
              <a:pathLst>
                <a:path w="219566" h="403438">
                  <a:moveTo>
                    <a:pt x="219566" y="0"/>
                  </a:moveTo>
                  <a:lnTo>
                    <a:pt x="219566" y="403439"/>
                  </a:lnTo>
                  <a:lnTo>
                    <a:pt x="0" y="261560"/>
                  </a:lnTo>
                  <a:lnTo>
                    <a:pt x="219566" y="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4" name="Freeform: Shape 143">
              <a:extLst>
                <a:ext uri="{FF2B5EF4-FFF2-40B4-BE49-F238E27FC236}">
                  <a16:creationId xmlns:a16="http://schemas.microsoft.com/office/drawing/2014/main" id="{EB579951-E182-4C0A-BDDC-C150E5AB8FBC}"/>
                </a:ext>
              </a:extLst>
            </p:cNvPr>
            <p:cNvSpPr/>
            <p:nvPr/>
          </p:nvSpPr>
          <p:spPr>
            <a:xfrm>
              <a:off x="6216137" y="5259010"/>
              <a:ext cx="224065" cy="403438"/>
            </a:xfrm>
            <a:custGeom>
              <a:avLst/>
              <a:gdLst>
                <a:gd name="connsiteX0" fmla="*/ 0 w 224065"/>
                <a:gd name="connsiteY0" fmla="*/ 0 h 403438"/>
                <a:gd name="connsiteX1" fmla="*/ 0 w 224065"/>
                <a:gd name="connsiteY1" fmla="*/ 403439 h 403438"/>
                <a:gd name="connsiteX2" fmla="*/ 224066 w 224065"/>
                <a:gd name="connsiteY2" fmla="*/ 261860 h 403438"/>
                <a:gd name="connsiteX3" fmla="*/ 0 w 224065"/>
                <a:gd name="connsiteY3" fmla="*/ 0 h 403438"/>
              </a:gdLst>
              <a:ahLst/>
              <a:cxnLst>
                <a:cxn ang="0">
                  <a:pos x="connsiteX0" y="connsiteY0"/>
                </a:cxn>
                <a:cxn ang="0">
                  <a:pos x="connsiteX1" y="connsiteY1"/>
                </a:cxn>
                <a:cxn ang="0">
                  <a:pos x="connsiteX2" y="connsiteY2"/>
                </a:cxn>
                <a:cxn ang="0">
                  <a:pos x="connsiteX3" y="connsiteY3"/>
                </a:cxn>
              </a:cxnLst>
              <a:rect l="l" t="t" r="r" b="b"/>
              <a:pathLst>
                <a:path w="224065" h="403438">
                  <a:moveTo>
                    <a:pt x="0" y="0"/>
                  </a:moveTo>
                  <a:lnTo>
                    <a:pt x="0" y="403439"/>
                  </a:lnTo>
                  <a:lnTo>
                    <a:pt x="224066" y="261860"/>
                  </a:lnTo>
                  <a:lnTo>
                    <a:pt x="0" y="0"/>
                  </a:lnTo>
                  <a:close/>
                </a:path>
              </a:pathLst>
            </a:custGeom>
            <a:solidFill>
              <a:srgbClr val="002050"/>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5" name="Freeform: Shape 144">
              <a:extLst>
                <a:ext uri="{FF2B5EF4-FFF2-40B4-BE49-F238E27FC236}">
                  <a16:creationId xmlns:a16="http://schemas.microsoft.com/office/drawing/2014/main" id="{A24B0F3B-36A5-4B2B-BF9F-F6DB3D4DC016}"/>
                </a:ext>
              </a:extLst>
            </p:cNvPr>
            <p:cNvSpPr/>
            <p:nvPr/>
          </p:nvSpPr>
          <p:spPr>
            <a:xfrm>
              <a:off x="6216137" y="5467478"/>
              <a:ext cx="224065" cy="194970"/>
            </a:xfrm>
            <a:custGeom>
              <a:avLst/>
              <a:gdLst>
                <a:gd name="connsiteX0" fmla="*/ 0 w 224065"/>
                <a:gd name="connsiteY0" fmla="*/ 0 h 194970"/>
                <a:gd name="connsiteX1" fmla="*/ 224066 w 224065"/>
                <a:gd name="connsiteY1" fmla="*/ 53392 h 194970"/>
                <a:gd name="connsiteX2" fmla="*/ 0 w 224065"/>
                <a:gd name="connsiteY2" fmla="*/ 194970 h 194970"/>
                <a:gd name="connsiteX3" fmla="*/ 0 w 224065"/>
                <a:gd name="connsiteY3" fmla="*/ 0 h 194970"/>
              </a:gdLst>
              <a:ahLst/>
              <a:cxnLst>
                <a:cxn ang="0">
                  <a:pos x="connsiteX0" y="connsiteY0"/>
                </a:cxn>
                <a:cxn ang="0">
                  <a:pos x="connsiteX1" y="connsiteY1"/>
                </a:cxn>
                <a:cxn ang="0">
                  <a:pos x="connsiteX2" y="connsiteY2"/>
                </a:cxn>
                <a:cxn ang="0">
                  <a:pos x="connsiteX3" y="connsiteY3"/>
                </a:cxn>
              </a:cxnLst>
              <a:rect l="l" t="t" r="r" b="b"/>
              <a:pathLst>
                <a:path w="224065" h="194970">
                  <a:moveTo>
                    <a:pt x="0" y="0"/>
                  </a:moveTo>
                  <a:lnTo>
                    <a:pt x="224066" y="53392"/>
                  </a:lnTo>
                  <a:lnTo>
                    <a:pt x="0" y="194970"/>
                  </a:lnTo>
                  <a:lnTo>
                    <a:pt x="0" y="0"/>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7" name="Freeform: Shape 146">
              <a:extLst>
                <a:ext uri="{FF2B5EF4-FFF2-40B4-BE49-F238E27FC236}">
                  <a16:creationId xmlns:a16="http://schemas.microsoft.com/office/drawing/2014/main" id="{D93913D1-7EAE-48FB-BD79-FF0EC6D5396C}"/>
                </a:ext>
              </a:extLst>
            </p:cNvPr>
            <p:cNvSpPr/>
            <p:nvPr/>
          </p:nvSpPr>
          <p:spPr>
            <a:xfrm>
              <a:off x="5996571" y="5467478"/>
              <a:ext cx="219566" cy="194970"/>
            </a:xfrm>
            <a:custGeom>
              <a:avLst/>
              <a:gdLst>
                <a:gd name="connsiteX0" fmla="*/ 219566 w 219566"/>
                <a:gd name="connsiteY0" fmla="*/ 194970 h 194970"/>
                <a:gd name="connsiteX1" fmla="*/ 0 w 219566"/>
                <a:gd name="connsiteY1" fmla="*/ 53092 h 194970"/>
                <a:gd name="connsiteX2" fmla="*/ 219566 w 219566"/>
                <a:gd name="connsiteY2" fmla="*/ 0 h 194970"/>
                <a:gd name="connsiteX3" fmla="*/ 219566 w 219566"/>
                <a:gd name="connsiteY3" fmla="*/ 194970 h 194970"/>
              </a:gdLst>
              <a:ahLst/>
              <a:cxnLst>
                <a:cxn ang="0">
                  <a:pos x="connsiteX0" y="connsiteY0"/>
                </a:cxn>
                <a:cxn ang="0">
                  <a:pos x="connsiteX1" y="connsiteY1"/>
                </a:cxn>
                <a:cxn ang="0">
                  <a:pos x="connsiteX2" y="connsiteY2"/>
                </a:cxn>
                <a:cxn ang="0">
                  <a:pos x="connsiteX3" y="connsiteY3"/>
                </a:cxn>
              </a:cxnLst>
              <a:rect l="l" t="t" r="r" b="b"/>
              <a:pathLst>
                <a:path w="219566" h="194970">
                  <a:moveTo>
                    <a:pt x="219566" y="194970"/>
                  </a:moveTo>
                  <a:lnTo>
                    <a:pt x="0" y="53092"/>
                  </a:lnTo>
                  <a:lnTo>
                    <a:pt x="219566" y="0"/>
                  </a:lnTo>
                  <a:lnTo>
                    <a:pt x="219566" y="194970"/>
                  </a:lnTo>
                  <a:close/>
                </a:path>
              </a:pathLst>
            </a:custGeom>
            <a:solidFill>
              <a:srgbClr val="0078D4"/>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9" name="Freeform: Shape 148">
              <a:extLst>
                <a:ext uri="{FF2B5EF4-FFF2-40B4-BE49-F238E27FC236}">
                  <a16:creationId xmlns:a16="http://schemas.microsoft.com/office/drawing/2014/main" id="{AAEEE545-E1C3-4F58-B3CC-5B58B90BA01E}"/>
                </a:ext>
              </a:extLst>
            </p:cNvPr>
            <p:cNvSpPr/>
            <p:nvPr/>
          </p:nvSpPr>
          <p:spPr>
            <a:xfrm>
              <a:off x="6216137" y="5539767"/>
              <a:ext cx="272058" cy="210568"/>
            </a:xfrm>
            <a:custGeom>
              <a:avLst/>
              <a:gdLst>
                <a:gd name="connsiteX0" fmla="*/ 0 w 272058"/>
                <a:gd name="connsiteY0" fmla="*/ 210568 h 210568"/>
                <a:gd name="connsiteX1" fmla="*/ 272058 w 272058"/>
                <a:gd name="connsiteY1" fmla="*/ 35395 h 210568"/>
                <a:gd name="connsiteX2" fmla="*/ 241763 w 272058"/>
                <a:gd name="connsiteY2" fmla="*/ 0 h 210568"/>
                <a:gd name="connsiteX3" fmla="*/ 0 w 272058"/>
                <a:gd name="connsiteY3" fmla="*/ 154776 h 210568"/>
                <a:gd name="connsiteX4" fmla="*/ 0 w 272058"/>
                <a:gd name="connsiteY4" fmla="*/ 210568 h 210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58" h="210568">
                  <a:moveTo>
                    <a:pt x="0" y="210568"/>
                  </a:moveTo>
                  <a:lnTo>
                    <a:pt x="272058" y="35395"/>
                  </a:lnTo>
                  <a:lnTo>
                    <a:pt x="241763" y="0"/>
                  </a:lnTo>
                  <a:lnTo>
                    <a:pt x="0" y="154776"/>
                  </a:lnTo>
                  <a:lnTo>
                    <a:pt x="0" y="210568"/>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grpSp>
      <p:sp>
        <p:nvSpPr>
          <p:cNvPr id="40" name="Title 1">
            <a:extLst>
              <a:ext uri="{FF2B5EF4-FFF2-40B4-BE49-F238E27FC236}">
                <a16:creationId xmlns:a16="http://schemas.microsoft.com/office/drawing/2014/main" id="{EEF6B4E2-49A1-4032-9EB0-77E534F304A3}"/>
              </a:ext>
              <a:ext uri="{C183D7F6-B498-43B3-948B-1728B52AA6E4}">
                <adec:decorative xmlns:adec="http://schemas.microsoft.com/office/drawing/2017/decorative" val="1"/>
              </a:ext>
            </a:extLst>
          </p:cNvPr>
          <p:cNvSpPr txBox="1">
            <a:spLocks/>
          </p:cNvSpPr>
          <p:nvPr/>
        </p:nvSpPr>
        <p:spPr>
          <a:xfrm>
            <a:off x="6136370" y="1543917"/>
            <a:ext cx="1014806" cy="325865"/>
          </a:xfrm>
          <a:prstGeom prst="rect">
            <a:avLst/>
          </a:prstGeom>
          <a:noFill/>
        </p:spPr>
        <p:txBody>
          <a:bodyPr wrap="non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32293" fontAlgn="base">
              <a:spcBef>
                <a:spcPts val="600"/>
              </a:spcBef>
              <a:spcAft>
                <a:spcPct val="0"/>
              </a:spcAft>
              <a:defRPr/>
            </a:pPr>
            <a:r>
              <a:rPr lang="en-US" sz="2353" spc="-40">
                <a:solidFill>
                  <a:schemeClr val="tx1"/>
                </a:solidFill>
                <a:latin typeface="Segoe UI Semibold"/>
                <a:cs typeface="+mn-cs"/>
              </a:rPr>
              <a:t>Identity</a:t>
            </a:r>
          </a:p>
        </p:txBody>
      </p:sp>
      <p:sp>
        <p:nvSpPr>
          <p:cNvPr id="67" name="Rectangle 66">
            <a:extLst>
              <a:ext uri="{FF2B5EF4-FFF2-40B4-BE49-F238E27FC236}">
                <a16:creationId xmlns:a16="http://schemas.microsoft.com/office/drawing/2014/main" id="{23190BFC-8B27-4D72-982F-28053D456A1B}"/>
              </a:ext>
            </a:extLst>
          </p:cNvPr>
          <p:cNvSpPr/>
          <p:nvPr/>
        </p:nvSpPr>
        <p:spPr bwMode="auto">
          <a:xfrm>
            <a:off x="6439492" y="2814940"/>
            <a:ext cx="1273965"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1"/>
                </a:solidFill>
                <a:latin typeface="Segoe UI Semibold"/>
              </a:rPr>
              <a:t>Any language</a:t>
            </a:r>
          </a:p>
        </p:txBody>
      </p:sp>
      <p:sp>
        <p:nvSpPr>
          <p:cNvPr id="4" name="Rectangle 3">
            <a:extLst>
              <a:ext uri="{FF2B5EF4-FFF2-40B4-BE49-F238E27FC236}">
                <a16:creationId xmlns:a16="http://schemas.microsoft.com/office/drawing/2014/main" id="{5D0A2632-EC8F-4CE7-9717-52E54F12F4EC}"/>
              </a:ext>
            </a:extLst>
          </p:cNvPr>
          <p:cNvSpPr/>
          <p:nvPr/>
        </p:nvSpPr>
        <p:spPr bwMode="auto">
          <a:xfrm>
            <a:off x="4107503" y="2792129"/>
            <a:ext cx="1728047"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1"/>
                </a:solidFill>
                <a:latin typeface="Segoe UI Semibold"/>
              </a:rPr>
              <a:t>Any cloud</a:t>
            </a:r>
          </a:p>
        </p:txBody>
      </p:sp>
      <p:sp>
        <p:nvSpPr>
          <p:cNvPr id="41" name="Title 1">
            <a:extLst>
              <a:ext uri="{FF2B5EF4-FFF2-40B4-BE49-F238E27FC236}">
                <a16:creationId xmlns:a16="http://schemas.microsoft.com/office/drawing/2014/main" id="{792A8007-C2B0-414D-A1B6-163C3D66E107}"/>
              </a:ext>
            </a:extLst>
          </p:cNvPr>
          <p:cNvSpPr txBox="1">
            <a:spLocks/>
          </p:cNvSpPr>
          <p:nvPr/>
        </p:nvSpPr>
        <p:spPr>
          <a:xfrm>
            <a:off x="4433671" y="3635245"/>
            <a:ext cx="1075710" cy="276999"/>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00" spc="0">
                <a:solidFill>
                  <a:schemeClr val="tx1"/>
                </a:solidFill>
                <a:latin typeface="Segoe UI Semibold"/>
                <a:cs typeface="Segoe UI"/>
              </a:rPr>
              <a:t>Amazon Web Services</a:t>
            </a:r>
            <a:endParaRPr lang="en-US" sz="1029" spc="0">
              <a:solidFill>
                <a:schemeClr val="tx1"/>
              </a:solidFill>
              <a:latin typeface="Segoe UI Semibold"/>
            </a:endParaRPr>
          </a:p>
        </p:txBody>
      </p:sp>
      <p:sp>
        <p:nvSpPr>
          <p:cNvPr id="42" name="Title 1">
            <a:extLst>
              <a:ext uri="{FF2B5EF4-FFF2-40B4-BE49-F238E27FC236}">
                <a16:creationId xmlns:a16="http://schemas.microsoft.com/office/drawing/2014/main" id="{C56A7E43-FAD2-4192-AB9B-49240B83EC62}"/>
              </a:ext>
            </a:extLst>
          </p:cNvPr>
          <p:cNvSpPr txBox="1">
            <a:spLocks/>
          </p:cNvSpPr>
          <p:nvPr/>
        </p:nvSpPr>
        <p:spPr>
          <a:xfrm>
            <a:off x="4433671" y="4430840"/>
            <a:ext cx="1075710" cy="285078"/>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Google Cloud Platform</a:t>
            </a:r>
          </a:p>
        </p:txBody>
      </p:sp>
      <p:sp>
        <p:nvSpPr>
          <p:cNvPr id="45" name="Title 1">
            <a:extLst>
              <a:ext uri="{FF2B5EF4-FFF2-40B4-BE49-F238E27FC236}">
                <a16:creationId xmlns:a16="http://schemas.microsoft.com/office/drawing/2014/main" id="{B7C5E8E3-E27C-468B-8F69-B228EB256D73}"/>
              </a:ext>
            </a:extLst>
          </p:cNvPr>
          <p:cNvSpPr txBox="1">
            <a:spLocks/>
          </p:cNvSpPr>
          <p:nvPr/>
        </p:nvSpPr>
        <p:spPr>
          <a:xfrm>
            <a:off x="4433671" y="522643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err="1">
                <a:solidFill>
                  <a:schemeClr val="tx1"/>
                </a:solidFill>
                <a:latin typeface="Segoe UI Semibold"/>
              </a:rPr>
              <a:t>DigitalOcean</a:t>
            </a:r>
            <a:endParaRPr lang="en-US" sz="1029" spc="0">
              <a:solidFill>
                <a:schemeClr val="tx1"/>
              </a:solidFill>
              <a:latin typeface="Segoe UI Semibold"/>
            </a:endParaRPr>
          </a:p>
        </p:txBody>
      </p:sp>
      <p:sp>
        <p:nvSpPr>
          <p:cNvPr id="5" name="Title 4">
            <a:extLst>
              <a:ext uri="{FF2B5EF4-FFF2-40B4-BE49-F238E27FC236}">
                <a16:creationId xmlns:a16="http://schemas.microsoft.com/office/drawing/2014/main" id="{48F81361-931A-4E0F-85EC-5C9F9B61E7B6}"/>
              </a:ext>
            </a:extLst>
          </p:cNvPr>
          <p:cNvSpPr>
            <a:spLocks noGrp="1"/>
          </p:cNvSpPr>
          <p:nvPr>
            <p:ph type="title"/>
          </p:nvPr>
        </p:nvSpPr>
        <p:spPr/>
        <p:txBody>
          <a:bodyPr/>
          <a:lstStyle/>
          <a:p>
            <a:r>
              <a:rPr lang="en-US"/>
              <a:t>Bring your own developer tools, services and platforms</a:t>
            </a:r>
          </a:p>
        </p:txBody>
      </p:sp>
      <p:grpSp>
        <p:nvGrpSpPr>
          <p:cNvPr id="12" name="Group 11">
            <a:extLst>
              <a:ext uri="{FF2B5EF4-FFF2-40B4-BE49-F238E27FC236}">
                <a16:creationId xmlns:a16="http://schemas.microsoft.com/office/drawing/2014/main" id="{96CCB4B4-80E5-4CB3-B7E1-26AEB92A39D9}"/>
              </a:ext>
              <a:ext uri="{C183D7F6-B498-43B3-948B-1728B52AA6E4}">
                <adec:decorative xmlns:adec="http://schemas.microsoft.com/office/drawing/2017/decorative" val="1"/>
              </a:ext>
            </a:extLst>
          </p:cNvPr>
          <p:cNvGrpSpPr/>
          <p:nvPr/>
        </p:nvGrpSpPr>
        <p:grpSpPr>
          <a:xfrm>
            <a:off x="349197" y="6089738"/>
            <a:ext cx="11493608" cy="101725"/>
            <a:chOff x="356198" y="5261515"/>
            <a:chExt cx="11724079" cy="103765"/>
          </a:xfrm>
        </p:grpSpPr>
        <p:cxnSp>
          <p:nvCxnSpPr>
            <p:cNvPr id="125" name="Straight Connector 124">
              <a:extLst>
                <a:ext uri="{FF2B5EF4-FFF2-40B4-BE49-F238E27FC236}">
                  <a16:creationId xmlns:a16="http://schemas.microsoft.com/office/drawing/2014/main" id="{0A06F24B-F446-4DAE-AF22-900F3B34F227}"/>
                </a:ext>
              </a:extLst>
            </p:cNvPr>
            <p:cNvCxnSpPr>
              <a:cxnSpLocks/>
            </p:cNvCxnSpPr>
            <p:nvPr/>
          </p:nvCxnSpPr>
          <p:spPr>
            <a:xfrm flipH="1">
              <a:off x="356198" y="5261515"/>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 name="Flowchart: Merge 125">
              <a:extLst>
                <a:ext uri="{FF2B5EF4-FFF2-40B4-BE49-F238E27FC236}">
                  <a16:creationId xmlns:a16="http://schemas.microsoft.com/office/drawing/2014/main" id="{50220B8F-3526-40AB-A294-9450D14A36B6}"/>
                </a:ext>
              </a:extLst>
            </p:cNvPr>
            <p:cNvSpPr/>
            <p:nvPr/>
          </p:nvSpPr>
          <p:spPr bwMode="auto">
            <a:xfrm>
              <a:off x="6059038" y="5265016"/>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sp>
        <p:nvSpPr>
          <p:cNvPr id="70" name="Title 1">
            <a:extLst>
              <a:ext uri="{FF2B5EF4-FFF2-40B4-BE49-F238E27FC236}">
                <a16:creationId xmlns:a16="http://schemas.microsoft.com/office/drawing/2014/main" id="{B46F51DE-E51B-4A90-A366-B9785A922B79}"/>
              </a:ext>
            </a:extLst>
          </p:cNvPr>
          <p:cNvSpPr txBox="1">
            <a:spLocks/>
          </p:cNvSpPr>
          <p:nvPr/>
        </p:nvSpPr>
        <p:spPr>
          <a:xfrm>
            <a:off x="6538618" y="3650454"/>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Java</a:t>
            </a:r>
          </a:p>
        </p:txBody>
      </p:sp>
      <p:sp>
        <p:nvSpPr>
          <p:cNvPr id="71" name="Title 1">
            <a:extLst>
              <a:ext uri="{FF2B5EF4-FFF2-40B4-BE49-F238E27FC236}">
                <a16:creationId xmlns:a16="http://schemas.microsoft.com/office/drawing/2014/main" id="{C28B5842-4077-4D21-B75E-541DB15DF0D0}"/>
              </a:ext>
            </a:extLst>
          </p:cNvPr>
          <p:cNvSpPr txBox="1">
            <a:spLocks/>
          </p:cNvSpPr>
          <p:nvPr/>
        </p:nvSpPr>
        <p:spPr>
          <a:xfrm>
            <a:off x="6294100" y="4438445"/>
            <a:ext cx="1564746"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Python</a:t>
            </a:r>
          </a:p>
        </p:txBody>
      </p:sp>
      <p:cxnSp>
        <p:nvCxnSpPr>
          <p:cNvPr id="73" name="Straight Connector 72">
            <a:extLst>
              <a:ext uri="{FF2B5EF4-FFF2-40B4-BE49-F238E27FC236}">
                <a16:creationId xmlns:a16="http://schemas.microsoft.com/office/drawing/2014/main" id="{C80AE735-453B-4310-A7BC-5D9358179C1D}"/>
              </a:ext>
              <a:ext uri="{C183D7F6-B498-43B3-948B-1728B52AA6E4}">
                <adec:decorative xmlns:adec="http://schemas.microsoft.com/office/drawing/2017/decorative" val="1"/>
              </a:ext>
            </a:extLst>
          </p:cNvPr>
          <p:cNvCxnSpPr>
            <a:cxnSpLocks/>
          </p:cNvCxnSpPr>
          <p:nvPr/>
        </p:nvCxnSpPr>
        <p:spPr>
          <a:xfrm>
            <a:off x="3997229"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E629B33-1B92-4FB6-953A-4226B348FA5D}"/>
              </a:ext>
              <a:ext uri="{C183D7F6-B498-43B3-948B-1728B52AA6E4}">
                <adec:decorative xmlns:adec="http://schemas.microsoft.com/office/drawing/2017/decorative" val="1"/>
              </a:ext>
            </a:extLst>
          </p:cNvPr>
          <p:cNvCxnSpPr>
            <a:cxnSpLocks/>
          </p:cNvCxnSpPr>
          <p:nvPr/>
        </p:nvCxnSpPr>
        <p:spPr>
          <a:xfrm>
            <a:off x="6102176"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E66F162-1FDE-4F73-8299-10D245FCD61B}"/>
              </a:ext>
              <a:ext uri="{C183D7F6-B498-43B3-948B-1728B52AA6E4}">
                <adec:decorative xmlns:adec="http://schemas.microsoft.com/office/drawing/2017/decorative" val="1"/>
              </a:ext>
            </a:extLst>
          </p:cNvPr>
          <p:cNvGrpSpPr/>
          <p:nvPr/>
        </p:nvGrpSpPr>
        <p:grpSpPr>
          <a:xfrm>
            <a:off x="3697288" y="3971897"/>
            <a:ext cx="438795" cy="438795"/>
            <a:chOff x="3773840" y="3311606"/>
            <a:chExt cx="447594" cy="447594"/>
          </a:xfrm>
        </p:grpSpPr>
        <p:sp>
          <p:nvSpPr>
            <p:cNvPr id="119" name="Oval 118">
              <a:extLst>
                <a:ext uri="{FF2B5EF4-FFF2-40B4-BE49-F238E27FC236}">
                  <a16:creationId xmlns:a16="http://schemas.microsoft.com/office/drawing/2014/main" id="{00C3B9BE-9F82-4811-B467-049B49E17646}"/>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20" name="Picture 119">
              <a:extLst>
                <a:ext uri="{FF2B5EF4-FFF2-40B4-BE49-F238E27FC236}">
                  <a16:creationId xmlns:a16="http://schemas.microsoft.com/office/drawing/2014/main" id="{72089147-2BD5-4FDA-BAAC-1968B7D8E379}"/>
                </a:ext>
              </a:extLst>
            </p:cNvPr>
            <p:cNvPicPr>
              <a:picLocks noChangeAspect="1"/>
            </p:cNvPicPr>
            <p:nvPr/>
          </p:nvPicPr>
          <p:blipFill>
            <a:blip r:embed="rId3"/>
            <a:stretch>
              <a:fillRect/>
            </a:stretch>
          </p:blipFill>
          <p:spPr>
            <a:xfrm>
              <a:off x="3868947" y="3399936"/>
              <a:ext cx="270933" cy="270933"/>
            </a:xfrm>
            <a:prstGeom prst="rect">
              <a:avLst/>
            </a:prstGeom>
          </p:spPr>
        </p:pic>
        <p:sp>
          <p:nvSpPr>
            <p:cNvPr id="76" name="Oval 75">
              <a:extLst>
                <a:ext uri="{FF2B5EF4-FFF2-40B4-BE49-F238E27FC236}">
                  <a16:creationId xmlns:a16="http://schemas.microsoft.com/office/drawing/2014/main" id="{5B436D95-7009-4F33-A513-6E97024B7056}"/>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78" name="Group 77">
            <a:extLst>
              <a:ext uri="{FF2B5EF4-FFF2-40B4-BE49-F238E27FC236}">
                <a16:creationId xmlns:a16="http://schemas.microsoft.com/office/drawing/2014/main" id="{5852E985-3C99-4FFE-A622-24BF3B035A73}"/>
              </a:ext>
              <a:ext uri="{C183D7F6-B498-43B3-948B-1728B52AA6E4}">
                <adec:decorative xmlns:adec="http://schemas.microsoft.com/office/drawing/2017/decorative" val="1"/>
              </a:ext>
            </a:extLst>
          </p:cNvPr>
          <p:cNvGrpSpPr/>
          <p:nvPr/>
        </p:nvGrpSpPr>
        <p:grpSpPr>
          <a:xfrm>
            <a:off x="7960479" y="3971897"/>
            <a:ext cx="438795" cy="438795"/>
            <a:chOff x="3773840" y="3311606"/>
            <a:chExt cx="447594" cy="447594"/>
          </a:xfrm>
        </p:grpSpPr>
        <p:sp>
          <p:nvSpPr>
            <p:cNvPr id="79" name="Oval 78">
              <a:extLst>
                <a:ext uri="{FF2B5EF4-FFF2-40B4-BE49-F238E27FC236}">
                  <a16:creationId xmlns:a16="http://schemas.microsoft.com/office/drawing/2014/main" id="{FD538E80-E5A9-499A-9DBB-1927FCF63E28}"/>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82" name="Picture 81">
              <a:extLst>
                <a:ext uri="{FF2B5EF4-FFF2-40B4-BE49-F238E27FC236}">
                  <a16:creationId xmlns:a16="http://schemas.microsoft.com/office/drawing/2014/main" id="{3E82ED1D-7562-41C4-A8A8-8C8F864A99D8}"/>
                </a:ext>
              </a:extLst>
            </p:cNvPr>
            <p:cNvPicPr>
              <a:picLocks noChangeAspect="1"/>
            </p:cNvPicPr>
            <p:nvPr/>
          </p:nvPicPr>
          <p:blipFill>
            <a:blip r:embed="rId3"/>
            <a:stretch>
              <a:fillRect/>
            </a:stretch>
          </p:blipFill>
          <p:spPr>
            <a:xfrm>
              <a:off x="3868947" y="3399936"/>
              <a:ext cx="270933" cy="270933"/>
            </a:xfrm>
            <a:prstGeom prst="rect">
              <a:avLst/>
            </a:prstGeom>
          </p:spPr>
        </p:pic>
        <p:sp>
          <p:nvSpPr>
            <p:cNvPr id="88" name="Oval 87">
              <a:extLst>
                <a:ext uri="{FF2B5EF4-FFF2-40B4-BE49-F238E27FC236}">
                  <a16:creationId xmlns:a16="http://schemas.microsoft.com/office/drawing/2014/main" id="{0BE48366-FF4C-44AF-8A60-DF4241C2E173}"/>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15" name="Group 14">
            <a:extLst>
              <a:ext uri="{FF2B5EF4-FFF2-40B4-BE49-F238E27FC236}">
                <a16:creationId xmlns:a16="http://schemas.microsoft.com/office/drawing/2014/main" id="{32D67635-6F83-4273-9061-CA34B2BD88D0}"/>
              </a:ext>
              <a:ext uri="{C183D7F6-B498-43B3-948B-1728B52AA6E4}">
                <adec:decorative xmlns:adec="http://schemas.microsoft.com/office/drawing/2017/decorative" val="1"/>
              </a:ext>
            </a:extLst>
          </p:cNvPr>
          <p:cNvGrpSpPr/>
          <p:nvPr/>
        </p:nvGrpSpPr>
        <p:grpSpPr>
          <a:xfrm>
            <a:off x="349197" y="2094226"/>
            <a:ext cx="11493608" cy="101725"/>
            <a:chOff x="356198" y="1489142"/>
            <a:chExt cx="11724079" cy="103765"/>
          </a:xfrm>
        </p:grpSpPr>
        <p:cxnSp>
          <p:nvCxnSpPr>
            <p:cNvPr id="100" name="Straight Connector 99">
              <a:extLst>
                <a:ext uri="{FF2B5EF4-FFF2-40B4-BE49-F238E27FC236}">
                  <a16:creationId xmlns:a16="http://schemas.microsoft.com/office/drawing/2014/main" id="{80BF0991-7E3C-4482-81F1-47F2B59D3411}"/>
                </a:ext>
              </a:extLst>
            </p:cNvPr>
            <p:cNvCxnSpPr>
              <a:cxnSpLocks/>
            </p:cNvCxnSpPr>
            <p:nvPr/>
          </p:nvCxnSpPr>
          <p:spPr>
            <a:xfrm flipH="1" flipV="1">
              <a:off x="356198" y="1592907"/>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Flowchart: Merge 101">
              <a:extLst>
                <a:ext uri="{FF2B5EF4-FFF2-40B4-BE49-F238E27FC236}">
                  <a16:creationId xmlns:a16="http://schemas.microsoft.com/office/drawing/2014/main" id="{0656520F-73F9-4B20-9C3E-FF84EDD52DAC}"/>
                </a:ext>
              </a:extLst>
            </p:cNvPr>
            <p:cNvSpPr/>
            <p:nvPr/>
          </p:nvSpPr>
          <p:spPr bwMode="auto">
            <a:xfrm flipV="1">
              <a:off x="6059038" y="1489142"/>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sp>
        <p:nvSpPr>
          <p:cNvPr id="89" name="Title 1">
            <a:extLst>
              <a:ext uri="{FF2B5EF4-FFF2-40B4-BE49-F238E27FC236}">
                <a16:creationId xmlns:a16="http://schemas.microsoft.com/office/drawing/2014/main" id="{59727D2F-778B-467F-9D6E-493E92098012}"/>
              </a:ext>
            </a:extLst>
          </p:cNvPr>
          <p:cNvSpPr txBox="1">
            <a:spLocks/>
          </p:cNvSpPr>
          <p:nvPr/>
        </p:nvSpPr>
        <p:spPr>
          <a:xfrm>
            <a:off x="4433671" y="551590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…or on-prem</a:t>
            </a:r>
          </a:p>
        </p:txBody>
      </p:sp>
      <p:sp>
        <p:nvSpPr>
          <p:cNvPr id="90" name="Title 1">
            <a:extLst>
              <a:ext uri="{FF2B5EF4-FFF2-40B4-BE49-F238E27FC236}">
                <a16:creationId xmlns:a16="http://schemas.microsoft.com/office/drawing/2014/main" id="{1DE4B6AB-CAB6-49DD-89AF-3A62D2461ACF}"/>
              </a:ext>
            </a:extLst>
          </p:cNvPr>
          <p:cNvSpPr txBox="1">
            <a:spLocks/>
          </p:cNvSpPr>
          <p:nvPr/>
        </p:nvSpPr>
        <p:spPr>
          <a:xfrm>
            <a:off x="6538618" y="5515908"/>
            <a:ext cx="1075710" cy="142540"/>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and many more…</a:t>
            </a:r>
          </a:p>
        </p:txBody>
      </p:sp>
      <p:pic>
        <p:nvPicPr>
          <p:cNvPr id="18" name="Picture 18" descr="A picture containing plate, drawing&#10;&#10;Description automatically generated">
            <a:extLst>
              <a:ext uri="{FF2B5EF4-FFF2-40B4-BE49-F238E27FC236}">
                <a16:creationId xmlns:a16="http://schemas.microsoft.com/office/drawing/2014/main" id="{E1D80CC1-C87E-4A10-A635-64CD67543FBD}"/>
              </a:ext>
            </a:extLst>
          </p:cNvPr>
          <p:cNvPicPr>
            <a:picLocks noChangeAspect="1"/>
          </p:cNvPicPr>
          <p:nvPr/>
        </p:nvPicPr>
        <p:blipFill>
          <a:blip r:embed="rId4"/>
          <a:stretch>
            <a:fillRect/>
          </a:stretch>
        </p:blipFill>
        <p:spPr>
          <a:xfrm>
            <a:off x="4717529" y="3247945"/>
            <a:ext cx="507993" cy="317511"/>
          </a:xfrm>
          <a:prstGeom prst="rect">
            <a:avLst/>
          </a:prstGeom>
        </p:spPr>
      </p:pic>
      <p:pic>
        <p:nvPicPr>
          <p:cNvPr id="16" name="Picture 18" descr="A picture containing drawing&#10;&#10;Description automatically generated">
            <a:extLst>
              <a:ext uri="{FF2B5EF4-FFF2-40B4-BE49-F238E27FC236}">
                <a16:creationId xmlns:a16="http://schemas.microsoft.com/office/drawing/2014/main" id="{FC000E42-58EF-463B-B910-BEFCDEE16DC9}"/>
              </a:ext>
            </a:extLst>
          </p:cNvPr>
          <p:cNvPicPr>
            <a:picLocks noChangeAspect="1"/>
          </p:cNvPicPr>
          <p:nvPr/>
        </p:nvPicPr>
        <p:blipFill>
          <a:blip r:embed="rId5"/>
          <a:stretch>
            <a:fillRect/>
          </a:stretch>
        </p:blipFill>
        <p:spPr>
          <a:xfrm>
            <a:off x="4559112" y="3949456"/>
            <a:ext cx="810738" cy="473308"/>
          </a:xfrm>
          <a:prstGeom prst="rect">
            <a:avLst/>
          </a:prstGeom>
        </p:spPr>
      </p:pic>
      <p:grpSp>
        <p:nvGrpSpPr>
          <p:cNvPr id="10" name="Group 9">
            <a:extLst>
              <a:ext uri="{FF2B5EF4-FFF2-40B4-BE49-F238E27FC236}">
                <a16:creationId xmlns:a16="http://schemas.microsoft.com/office/drawing/2014/main" id="{CC2C81B0-4951-44DB-9034-EC457166D5F5}"/>
              </a:ext>
            </a:extLst>
          </p:cNvPr>
          <p:cNvGrpSpPr/>
          <p:nvPr/>
        </p:nvGrpSpPr>
        <p:grpSpPr>
          <a:xfrm>
            <a:off x="1053500" y="3121513"/>
            <a:ext cx="1830481" cy="2142649"/>
            <a:chOff x="821937" y="3081942"/>
            <a:chExt cx="1830481" cy="2142649"/>
          </a:xfrm>
        </p:grpSpPr>
        <p:sp>
          <p:nvSpPr>
            <p:cNvPr id="166" name="Rectangle 165">
              <a:extLst>
                <a:ext uri="{FF2B5EF4-FFF2-40B4-BE49-F238E27FC236}">
                  <a16:creationId xmlns:a16="http://schemas.microsoft.com/office/drawing/2014/main" id="{A6D8E4E2-CFCE-49A5-B843-A7CA9094BCDB}"/>
                </a:ext>
              </a:extLst>
            </p:cNvPr>
            <p:cNvSpPr/>
            <p:nvPr/>
          </p:nvSpPr>
          <p:spPr bwMode="auto">
            <a:xfrm>
              <a:off x="1609118" y="3228313"/>
              <a:ext cx="830292"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Bitbucket</a:t>
              </a:r>
            </a:p>
          </p:txBody>
        </p:sp>
        <p:sp>
          <p:nvSpPr>
            <p:cNvPr id="172" name="Rectangle 171">
              <a:extLst>
                <a:ext uri="{FF2B5EF4-FFF2-40B4-BE49-F238E27FC236}">
                  <a16:creationId xmlns:a16="http://schemas.microsoft.com/office/drawing/2014/main" id="{A3EB25B6-EACC-49EB-91ED-694630296A1B}"/>
                </a:ext>
              </a:extLst>
            </p:cNvPr>
            <p:cNvSpPr/>
            <p:nvPr/>
          </p:nvSpPr>
          <p:spPr bwMode="auto">
            <a:xfrm>
              <a:off x="1609119" y="4043507"/>
              <a:ext cx="1043299"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IntelliJ IDEA</a:t>
              </a:r>
            </a:p>
          </p:txBody>
        </p:sp>
        <p:sp>
          <p:nvSpPr>
            <p:cNvPr id="84" name="Oval 83">
              <a:extLst>
                <a:ext uri="{FF2B5EF4-FFF2-40B4-BE49-F238E27FC236}">
                  <a16:creationId xmlns:a16="http://schemas.microsoft.com/office/drawing/2014/main" id="{E6736CB5-F106-4F9F-ADC4-66916C7E67E3}"/>
                </a:ext>
                <a:ext uri="{C183D7F6-B498-43B3-948B-1728B52AA6E4}">
                  <adec:decorative xmlns:adec="http://schemas.microsoft.com/office/drawing/2017/decorative" val="1"/>
                </a:ext>
              </a:extLst>
            </p:cNvPr>
            <p:cNvSpPr/>
            <p:nvPr/>
          </p:nvSpPr>
          <p:spPr bwMode="auto">
            <a:xfrm>
              <a:off x="821937" y="3885379"/>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sp>
          <p:nvSpPr>
            <p:cNvPr id="83" name="Rectangle 82">
              <a:extLst>
                <a:ext uri="{FF2B5EF4-FFF2-40B4-BE49-F238E27FC236}">
                  <a16:creationId xmlns:a16="http://schemas.microsoft.com/office/drawing/2014/main" id="{09357D20-9262-47F0-A630-363AC2E13798}"/>
                </a:ext>
              </a:extLst>
            </p:cNvPr>
            <p:cNvSpPr/>
            <p:nvPr/>
          </p:nvSpPr>
          <p:spPr bwMode="auto">
            <a:xfrm>
              <a:off x="1609119" y="4844864"/>
              <a:ext cx="8008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PyCharm</a:t>
              </a:r>
            </a:p>
          </p:txBody>
        </p:sp>
        <p:sp>
          <p:nvSpPr>
            <p:cNvPr id="86" name="Oval 85">
              <a:extLst>
                <a:ext uri="{FF2B5EF4-FFF2-40B4-BE49-F238E27FC236}">
                  <a16:creationId xmlns:a16="http://schemas.microsoft.com/office/drawing/2014/main" id="{A00F0129-CEC9-4E43-8F83-0B3EE9D56F60}"/>
                </a:ext>
                <a:ext uri="{C183D7F6-B498-43B3-948B-1728B52AA6E4}">
                  <adec:decorative xmlns:adec="http://schemas.microsoft.com/office/drawing/2017/decorative" val="1"/>
                </a:ext>
              </a:extLst>
            </p:cNvPr>
            <p:cNvSpPr/>
            <p:nvPr/>
          </p:nvSpPr>
          <p:spPr bwMode="auto">
            <a:xfrm>
              <a:off x="821937" y="4686736"/>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sp>
          <p:nvSpPr>
            <p:cNvPr id="80" name="Oval 79">
              <a:extLst>
                <a:ext uri="{FF2B5EF4-FFF2-40B4-BE49-F238E27FC236}">
                  <a16:creationId xmlns:a16="http://schemas.microsoft.com/office/drawing/2014/main" id="{6F1D0E63-D088-4000-B7FC-26A5E22F1394}"/>
                </a:ext>
                <a:ext uri="{C183D7F6-B498-43B3-948B-1728B52AA6E4}">
                  <adec:decorative xmlns:adec="http://schemas.microsoft.com/office/drawing/2017/decorative" val="1"/>
                </a:ext>
              </a:extLst>
            </p:cNvPr>
            <p:cNvSpPr/>
            <p:nvPr/>
          </p:nvSpPr>
          <p:spPr bwMode="auto">
            <a:xfrm>
              <a:off x="821937" y="3081942"/>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2" name="Picture 15" descr="A close up of a logo&#10;&#10;Description automatically generated">
              <a:extLst>
                <a:ext uri="{FF2B5EF4-FFF2-40B4-BE49-F238E27FC236}">
                  <a16:creationId xmlns:a16="http://schemas.microsoft.com/office/drawing/2014/main" id="{161C6F41-A9A9-44ED-ADF3-F499369650A2}"/>
                </a:ext>
              </a:extLst>
            </p:cNvPr>
            <p:cNvPicPr>
              <a:picLocks noChangeAspect="1"/>
            </p:cNvPicPr>
            <p:nvPr/>
          </p:nvPicPr>
          <p:blipFill>
            <a:blip r:embed="rId6"/>
            <a:stretch>
              <a:fillRect/>
            </a:stretch>
          </p:blipFill>
          <p:spPr>
            <a:xfrm>
              <a:off x="960051" y="3183809"/>
              <a:ext cx="261625" cy="309690"/>
            </a:xfrm>
            <a:prstGeom prst="rect">
              <a:avLst/>
            </a:prstGeom>
          </p:spPr>
        </p:pic>
        <p:pic>
          <p:nvPicPr>
            <p:cNvPr id="23" name="Graphic 22">
              <a:extLst>
                <a:ext uri="{FF2B5EF4-FFF2-40B4-BE49-F238E27FC236}">
                  <a16:creationId xmlns:a16="http://schemas.microsoft.com/office/drawing/2014/main" id="{F1431FF7-EB9C-4874-8E5C-B19AB3919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8914" y="3980897"/>
              <a:ext cx="323895" cy="323895"/>
            </a:xfrm>
            <a:prstGeom prst="rect">
              <a:avLst/>
            </a:prstGeom>
          </p:spPr>
        </p:pic>
        <p:pic>
          <p:nvPicPr>
            <p:cNvPr id="25" name="Graphic 24">
              <a:extLst>
                <a:ext uri="{FF2B5EF4-FFF2-40B4-BE49-F238E27FC236}">
                  <a16:creationId xmlns:a16="http://schemas.microsoft.com/office/drawing/2014/main" id="{A1F5A810-004A-4722-AA0B-C15FA9ED58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7195" y="4801995"/>
              <a:ext cx="307335" cy="307335"/>
            </a:xfrm>
            <a:prstGeom prst="rect">
              <a:avLst/>
            </a:prstGeom>
          </p:spPr>
        </p:pic>
      </p:grpSp>
      <p:pic>
        <p:nvPicPr>
          <p:cNvPr id="20" name="Picture 21" descr="A picture containing drawing, room&#10;&#10;Description automatically generated">
            <a:extLst>
              <a:ext uri="{FF2B5EF4-FFF2-40B4-BE49-F238E27FC236}">
                <a16:creationId xmlns:a16="http://schemas.microsoft.com/office/drawing/2014/main" id="{1D7543D9-327C-4A62-BA47-0A88BDA2EAF9}"/>
              </a:ext>
            </a:extLst>
          </p:cNvPr>
          <p:cNvPicPr>
            <a:picLocks noChangeAspect="1"/>
          </p:cNvPicPr>
          <p:nvPr/>
        </p:nvPicPr>
        <p:blipFill>
          <a:blip r:embed="rId11"/>
          <a:stretch>
            <a:fillRect/>
          </a:stretch>
        </p:blipFill>
        <p:spPr>
          <a:xfrm>
            <a:off x="4782387" y="4794192"/>
            <a:ext cx="364187" cy="358828"/>
          </a:xfrm>
          <a:prstGeom prst="rect">
            <a:avLst/>
          </a:prstGeom>
        </p:spPr>
      </p:pic>
      <p:sp>
        <p:nvSpPr>
          <p:cNvPr id="8" name="Title 1">
            <a:extLst>
              <a:ext uri="{FF2B5EF4-FFF2-40B4-BE49-F238E27FC236}">
                <a16:creationId xmlns:a16="http://schemas.microsoft.com/office/drawing/2014/main" id="{52FE4915-FE7A-4D6E-A910-E155A804FF57}"/>
              </a:ext>
            </a:extLst>
          </p:cNvPr>
          <p:cNvSpPr txBox="1">
            <a:spLocks/>
          </p:cNvSpPr>
          <p:nvPr/>
        </p:nvSpPr>
        <p:spPr>
          <a:xfrm>
            <a:off x="6538618" y="5215904"/>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err="1">
                <a:solidFill>
                  <a:schemeClr val="tx1"/>
                </a:solidFill>
                <a:latin typeface="Segoe UI Semibold"/>
              </a:rPr>
              <a:t>Javascript</a:t>
            </a:r>
            <a:endParaRPr lang="en-US" sz="1029" spc="0">
              <a:solidFill>
                <a:schemeClr val="tx1"/>
              </a:solidFill>
              <a:latin typeface="Segoe UI Semibold"/>
            </a:endParaRPr>
          </a:p>
        </p:txBody>
      </p:sp>
      <p:pic>
        <p:nvPicPr>
          <p:cNvPr id="24" name="Picture 25">
            <a:extLst>
              <a:ext uri="{FF2B5EF4-FFF2-40B4-BE49-F238E27FC236}">
                <a16:creationId xmlns:a16="http://schemas.microsoft.com/office/drawing/2014/main" id="{4F5B99FF-B74B-457F-985C-309E7744F850}"/>
              </a:ext>
            </a:extLst>
          </p:cNvPr>
          <p:cNvPicPr>
            <a:picLocks noChangeAspect="1"/>
          </p:cNvPicPr>
          <p:nvPr/>
        </p:nvPicPr>
        <p:blipFill>
          <a:blip r:embed="rId12"/>
          <a:stretch>
            <a:fillRect/>
          </a:stretch>
        </p:blipFill>
        <p:spPr>
          <a:xfrm>
            <a:off x="6646853" y="3215121"/>
            <a:ext cx="706900" cy="385796"/>
          </a:xfrm>
          <a:prstGeom prst="rect">
            <a:avLst/>
          </a:prstGeom>
        </p:spPr>
      </p:pic>
      <p:pic>
        <p:nvPicPr>
          <p:cNvPr id="5122" name="Picture 2">
            <a:extLst>
              <a:ext uri="{FF2B5EF4-FFF2-40B4-BE49-F238E27FC236}">
                <a16:creationId xmlns:a16="http://schemas.microsoft.com/office/drawing/2014/main" id="{54FD6386-8051-434B-BC53-E9D5530B51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1490" y="3980897"/>
            <a:ext cx="413502" cy="4135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 picture containing drawing&#10;&#10;Description automatically generated">
            <a:extLst>
              <a:ext uri="{FF2B5EF4-FFF2-40B4-BE49-F238E27FC236}">
                <a16:creationId xmlns:a16="http://schemas.microsoft.com/office/drawing/2014/main" id="{32B79053-DE8B-4179-A396-2F9316E8B73F}"/>
              </a:ext>
            </a:extLst>
          </p:cNvPr>
          <p:cNvPicPr>
            <a:picLocks noChangeAspect="1"/>
          </p:cNvPicPr>
          <p:nvPr/>
        </p:nvPicPr>
        <p:blipFill>
          <a:blip r:embed="rId14"/>
          <a:stretch>
            <a:fillRect/>
          </a:stretch>
        </p:blipFill>
        <p:spPr>
          <a:xfrm>
            <a:off x="6850625" y="4748980"/>
            <a:ext cx="395749" cy="395749"/>
          </a:xfrm>
          <a:prstGeom prst="rect">
            <a:avLst/>
          </a:prstGeom>
        </p:spPr>
      </p:pic>
      <p:sp>
        <p:nvSpPr>
          <p:cNvPr id="17" name="AutoShape 4">
            <a:extLst>
              <a:ext uri="{FF2B5EF4-FFF2-40B4-BE49-F238E27FC236}">
                <a16:creationId xmlns:a16="http://schemas.microsoft.com/office/drawing/2014/main" id="{B2C3E4D0-F625-479E-8FBE-A133D23CBB1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2D3C5850-B504-4BEB-ABCD-A7DDCF4AAEC6}"/>
              </a:ext>
            </a:extLst>
          </p:cNvPr>
          <p:cNvGrpSpPr/>
          <p:nvPr/>
        </p:nvGrpSpPr>
        <p:grpSpPr>
          <a:xfrm>
            <a:off x="9195594" y="3072032"/>
            <a:ext cx="1787840" cy="2154406"/>
            <a:chOff x="8519012" y="3070185"/>
            <a:chExt cx="1787840" cy="2154406"/>
          </a:xfrm>
        </p:grpSpPr>
        <p:sp>
          <p:nvSpPr>
            <p:cNvPr id="103" name="Rectangle 102">
              <a:extLst>
                <a:ext uri="{FF2B5EF4-FFF2-40B4-BE49-F238E27FC236}">
                  <a16:creationId xmlns:a16="http://schemas.microsoft.com/office/drawing/2014/main" id="{B13C180C-2B3B-46B5-81DF-68980C459815}"/>
                </a:ext>
              </a:extLst>
            </p:cNvPr>
            <p:cNvSpPr/>
            <p:nvPr/>
          </p:nvSpPr>
          <p:spPr bwMode="auto">
            <a:xfrm>
              <a:off x="9306193" y="3228313"/>
              <a:ext cx="878638"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Serverless</a:t>
              </a:r>
            </a:p>
          </p:txBody>
        </p:sp>
        <p:sp>
          <p:nvSpPr>
            <p:cNvPr id="104" name="Rectangle 103">
              <a:extLst>
                <a:ext uri="{FF2B5EF4-FFF2-40B4-BE49-F238E27FC236}">
                  <a16:creationId xmlns:a16="http://schemas.microsoft.com/office/drawing/2014/main" id="{9351CFC2-0820-4202-8263-C26375C9FBD0}"/>
                </a:ext>
              </a:extLst>
            </p:cNvPr>
            <p:cNvSpPr/>
            <p:nvPr/>
          </p:nvSpPr>
          <p:spPr bwMode="auto">
            <a:xfrm>
              <a:off x="9306193" y="4043507"/>
              <a:ext cx="1000659"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Kubernetes</a:t>
              </a:r>
            </a:p>
          </p:txBody>
        </p:sp>
        <p:sp>
          <p:nvSpPr>
            <p:cNvPr id="108" name="Rectangle 107">
              <a:extLst>
                <a:ext uri="{FF2B5EF4-FFF2-40B4-BE49-F238E27FC236}">
                  <a16:creationId xmlns:a16="http://schemas.microsoft.com/office/drawing/2014/main" id="{BDC3FAD4-D4FE-432F-B891-125F9FC6DAEE}"/>
                </a:ext>
              </a:extLst>
            </p:cNvPr>
            <p:cNvSpPr/>
            <p:nvPr/>
          </p:nvSpPr>
          <p:spPr bwMode="auto">
            <a:xfrm>
              <a:off x="9306193" y="4844864"/>
              <a:ext cx="94237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Bare metal</a:t>
              </a:r>
            </a:p>
          </p:txBody>
        </p:sp>
        <p:grpSp>
          <p:nvGrpSpPr>
            <p:cNvPr id="11" name="Group 10" descr="Power Virtual Agents&#10;">
              <a:extLst>
                <a:ext uri="{FF2B5EF4-FFF2-40B4-BE49-F238E27FC236}">
                  <a16:creationId xmlns:a16="http://schemas.microsoft.com/office/drawing/2014/main" id="{6B055147-86BE-4E80-A446-F17387ED1532}"/>
                </a:ext>
              </a:extLst>
            </p:cNvPr>
            <p:cNvGrpSpPr/>
            <p:nvPr/>
          </p:nvGrpSpPr>
          <p:grpSpPr>
            <a:xfrm>
              <a:off x="8519012" y="4686736"/>
              <a:ext cx="537855" cy="537855"/>
              <a:chOff x="9250313" y="3937192"/>
              <a:chExt cx="548640" cy="548640"/>
            </a:xfrm>
          </p:grpSpPr>
          <p:sp>
            <p:nvSpPr>
              <p:cNvPr id="110" name="Oval 109">
                <a:extLst>
                  <a:ext uri="{FF2B5EF4-FFF2-40B4-BE49-F238E27FC236}">
                    <a16:creationId xmlns:a16="http://schemas.microsoft.com/office/drawing/2014/main" id="{F6EC508E-F294-419D-A6AF-89FBDC82F944}"/>
                  </a:ext>
                  <a:ext uri="{C183D7F6-B498-43B3-948B-1728B52AA6E4}">
                    <adec:decorative xmlns:adec="http://schemas.microsoft.com/office/drawing/2017/decorative" val="1"/>
                  </a:ext>
                </a:extLst>
              </p:cNvPr>
              <p:cNvSpPr/>
              <p:nvPr/>
            </p:nvSpPr>
            <p:spPr bwMode="auto">
              <a:xfrm>
                <a:off x="9250313" y="393719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75" name="Picture 174" descr="A picture containing drawing&#10;&#10;Description automatically generated">
                <a:extLst>
                  <a:ext uri="{FF2B5EF4-FFF2-40B4-BE49-F238E27FC236}">
                    <a16:creationId xmlns:a16="http://schemas.microsoft.com/office/drawing/2014/main" id="{F68A4FBF-5837-4E16-AAC7-CF2DCDC20CE7}"/>
                  </a:ext>
                </a:extLst>
              </p:cNvPr>
              <p:cNvPicPr>
                <a:picLocks noChangeAspect="1"/>
              </p:cNvPicPr>
              <p:nvPr/>
            </p:nvPicPr>
            <p:blipFill>
              <a:blip r:embed="rId15">
                <a:duotone>
                  <a:prstClr val="black"/>
                  <a:schemeClr val="accent2">
                    <a:tint val="45000"/>
                    <a:satMod val="400000"/>
                  </a:schemeClr>
                </a:duotone>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350776" y="4037655"/>
                <a:ext cx="347715" cy="347715"/>
              </a:xfrm>
              <a:prstGeom prst="rect">
                <a:avLst/>
              </a:prstGeom>
            </p:spPr>
          </p:pic>
        </p:grpSp>
        <p:sp>
          <p:nvSpPr>
            <p:cNvPr id="106" name="Oval 105">
              <a:extLst>
                <a:ext uri="{FF2B5EF4-FFF2-40B4-BE49-F238E27FC236}">
                  <a16:creationId xmlns:a16="http://schemas.microsoft.com/office/drawing/2014/main" id="{5367C328-5D7E-4190-BFA5-37DE0DDF6D7B}"/>
                </a:ext>
                <a:ext uri="{C183D7F6-B498-43B3-948B-1728B52AA6E4}">
                  <adec:decorative xmlns:adec="http://schemas.microsoft.com/office/drawing/2017/decorative" val="1"/>
                </a:ext>
              </a:extLst>
            </p:cNvPr>
            <p:cNvSpPr/>
            <p:nvPr/>
          </p:nvSpPr>
          <p:spPr bwMode="auto">
            <a:xfrm>
              <a:off x="8519012" y="3885379"/>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sp>
          <p:nvSpPr>
            <p:cNvPr id="101" name="Oval 100">
              <a:extLst>
                <a:ext uri="{FF2B5EF4-FFF2-40B4-BE49-F238E27FC236}">
                  <a16:creationId xmlns:a16="http://schemas.microsoft.com/office/drawing/2014/main" id="{C2CE1614-888C-4D53-BD47-4EB7B2036C92}"/>
                </a:ext>
                <a:ext uri="{C183D7F6-B498-43B3-948B-1728B52AA6E4}">
                  <adec:decorative xmlns:adec="http://schemas.microsoft.com/office/drawing/2017/decorative" val="1"/>
                </a:ext>
              </a:extLst>
            </p:cNvPr>
            <p:cNvSpPr/>
            <p:nvPr/>
          </p:nvSpPr>
          <p:spPr bwMode="auto">
            <a:xfrm>
              <a:off x="8519012" y="3070185"/>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21" name="Graphic 20">
              <a:extLst>
                <a:ext uri="{FF2B5EF4-FFF2-40B4-BE49-F238E27FC236}">
                  <a16:creationId xmlns:a16="http://schemas.microsoft.com/office/drawing/2014/main" id="{A1DE7D84-195D-477E-B945-B2D45DE10A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7500" y="3981252"/>
              <a:ext cx="333219" cy="323540"/>
            </a:xfrm>
            <a:prstGeom prst="rect">
              <a:avLst/>
            </a:prstGeom>
          </p:spPr>
        </p:pic>
        <p:pic>
          <p:nvPicPr>
            <p:cNvPr id="13" name="Picture 13">
              <a:extLst>
                <a:ext uri="{FF2B5EF4-FFF2-40B4-BE49-F238E27FC236}">
                  <a16:creationId xmlns:a16="http://schemas.microsoft.com/office/drawing/2014/main" id="{CFE19A1F-8321-4F0F-957D-F2016560EC5E}"/>
                </a:ext>
              </a:extLst>
            </p:cNvPr>
            <p:cNvPicPr>
              <a:picLocks noChangeAspect="1"/>
            </p:cNvPicPr>
            <p:nvPr/>
          </p:nvPicPr>
          <p:blipFill>
            <a:blip r:embed="rId19"/>
            <a:stretch>
              <a:fillRect/>
            </a:stretch>
          </p:blipFill>
          <p:spPr>
            <a:xfrm>
              <a:off x="8679489" y="3183809"/>
              <a:ext cx="199578" cy="337417"/>
            </a:xfrm>
            <a:prstGeom prst="rect">
              <a:avLst/>
            </a:prstGeom>
          </p:spPr>
        </p:pic>
      </p:grpSp>
      <p:sp>
        <p:nvSpPr>
          <p:cNvPr id="3" name="AutoShape 2">
            <a:extLst>
              <a:ext uri="{FF2B5EF4-FFF2-40B4-BE49-F238E27FC236}">
                <a16:creationId xmlns:a16="http://schemas.microsoft.com/office/drawing/2014/main" id="{9ED2156F-C3B5-4B9E-A944-E528A9747F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132741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152067-EF7C-490B-B355-C60C59A3CF95}"/>
              </a:ext>
              <a:ext uri="{C183D7F6-B498-43B3-948B-1728B52AA6E4}">
                <adec:decorative xmlns:adec="http://schemas.microsoft.com/office/drawing/2017/decorative" val="1"/>
              </a:ext>
            </a:extLst>
          </p:cNvPr>
          <p:cNvSpPr/>
          <p:nvPr/>
        </p:nvSpPr>
        <p:spPr bwMode="auto">
          <a:xfrm>
            <a:off x="3910965" y="2535663"/>
            <a:ext cx="4268912" cy="3324622"/>
          </a:xfrm>
          <a:prstGeom prst="rect">
            <a:avLst/>
          </a:prstGeom>
          <a:solidFill>
            <a:schemeClr val="bg1"/>
          </a:solidFill>
          <a:ln>
            <a:noFill/>
            <a:headEnd type="none" w="med" len="med"/>
            <a:tailEnd type="none" w="med" len="med"/>
          </a:ln>
          <a:effectLst>
            <a:outerShdw blurRad="254000" dist="50800" dir="2700000" sx="101000" sy="101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4B244821-5FD6-4687-A441-8759CE1047E3}"/>
              </a:ext>
            </a:extLst>
          </p:cNvPr>
          <p:cNvGrpSpPr/>
          <p:nvPr/>
        </p:nvGrpSpPr>
        <p:grpSpPr>
          <a:xfrm>
            <a:off x="1051560" y="3118104"/>
            <a:ext cx="2441033" cy="2154406"/>
            <a:chOff x="821937" y="3070185"/>
            <a:chExt cx="2441033" cy="2154406"/>
          </a:xfrm>
        </p:grpSpPr>
        <p:grpSp>
          <p:nvGrpSpPr>
            <p:cNvPr id="8" name="Group 7" descr="GitHub&#10;">
              <a:extLst>
                <a:ext uri="{FF2B5EF4-FFF2-40B4-BE49-F238E27FC236}">
                  <a16:creationId xmlns:a16="http://schemas.microsoft.com/office/drawing/2014/main" id="{70CCCC46-C4F2-41EC-A210-686918623641}"/>
                </a:ext>
              </a:extLst>
            </p:cNvPr>
            <p:cNvGrpSpPr/>
            <p:nvPr/>
          </p:nvGrpSpPr>
          <p:grpSpPr>
            <a:xfrm>
              <a:off x="821937" y="3070185"/>
              <a:ext cx="537855" cy="537855"/>
              <a:chOff x="461913" y="2535112"/>
              <a:chExt cx="548640" cy="548640"/>
            </a:xfrm>
          </p:grpSpPr>
          <p:sp>
            <p:nvSpPr>
              <p:cNvPr id="77" name="Oval 76">
                <a:extLst>
                  <a:ext uri="{FF2B5EF4-FFF2-40B4-BE49-F238E27FC236}">
                    <a16:creationId xmlns:a16="http://schemas.microsoft.com/office/drawing/2014/main" id="{9371C1EE-CEC7-45A8-9EAE-D4917E952731}"/>
                  </a:ext>
                  <a:ext uri="{C183D7F6-B498-43B3-948B-1728B52AA6E4}">
                    <adec:decorative xmlns:adec="http://schemas.microsoft.com/office/drawing/2017/decorative" val="1"/>
                  </a:ext>
                </a:extLst>
              </p:cNvPr>
              <p:cNvSpPr/>
              <p:nvPr/>
            </p:nvSpPr>
            <p:spPr bwMode="auto">
              <a:xfrm>
                <a:off x="461913" y="253511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48" name="Graphic 147" descr="GitHub logo">
                <a:extLst>
                  <a:ext uri="{FF2B5EF4-FFF2-40B4-BE49-F238E27FC236}">
                    <a16:creationId xmlns:a16="http://schemas.microsoft.com/office/drawing/2014/main" id="{400EAB93-7EC0-4EED-984A-3643237CE8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39" y="2612348"/>
                <a:ext cx="404188" cy="394168"/>
              </a:xfrm>
              <a:prstGeom prst="rect">
                <a:avLst/>
              </a:prstGeom>
            </p:spPr>
          </p:pic>
        </p:grpSp>
        <p:sp>
          <p:nvSpPr>
            <p:cNvPr id="166" name="Rectangle 165">
              <a:extLst>
                <a:ext uri="{FF2B5EF4-FFF2-40B4-BE49-F238E27FC236}">
                  <a16:creationId xmlns:a16="http://schemas.microsoft.com/office/drawing/2014/main" id="{A6D8E4E2-CFCE-49A5-B843-A7CA9094BCDB}"/>
                </a:ext>
              </a:extLst>
            </p:cNvPr>
            <p:cNvSpPr/>
            <p:nvPr/>
          </p:nvSpPr>
          <p:spPr bwMode="auto">
            <a:xfrm>
              <a:off x="1609118" y="3228313"/>
              <a:ext cx="632866"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GitHub</a:t>
              </a:r>
            </a:p>
          </p:txBody>
        </p:sp>
        <p:sp>
          <p:nvSpPr>
            <p:cNvPr id="172" name="Rectangle 171">
              <a:extLst>
                <a:ext uri="{FF2B5EF4-FFF2-40B4-BE49-F238E27FC236}">
                  <a16:creationId xmlns:a16="http://schemas.microsoft.com/office/drawing/2014/main" id="{A3EB25B6-EACC-49EB-91ED-694630296A1B}"/>
                </a:ext>
              </a:extLst>
            </p:cNvPr>
            <p:cNvSpPr/>
            <p:nvPr/>
          </p:nvSpPr>
          <p:spPr bwMode="auto">
            <a:xfrm>
              <a:off x="1609119" y="4043507"/>
              <a:ext cx="114089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Visual Studio</a:t>
              </a:r>
            </a:p>
          </p:txBody>
        </p:sp>
        <p:grpSp>
          <p:nvGrpSpPr>
            <p:cNvPr id="9" name="Group 8" descr="Visual Studio&#10;">
              <a:extLst>
                <a:ext uri="{FF2B5EF4-FFF2-40B4-BE49-F238E27FC236}">
                  <a16:creationId xmlns:a16="http://schemas.microsoft.com/office/drawing/2014/main" id="{C3137D4F-6E76-40B4-A4A9-68F6186D7D2F}"/>
                </a:ext>
              </a:extLst>
            </p:cNvPr>
            <p:cNvGrpSpPr/>
            <p:nvPr/>
          </p:nvGrpSpPr>
          <p:grpSpPr>
            <a:xfrm>
              <a:off x="821937" y="3885379"/>
              <a:ext cx="537855" cy="537855"/>
              <a:chOff x="461913" y="3236152"/>
              <a:chExt cx="548640" cy="548640"/>
            </a:xfrm>
          </p:grpSpPr>
          <p:sp>
            <p:nvSpPr>
              <p:cNvPr id="84" name="Oval 83">
                <a:extLst>
                  <a:ext uri="{FF2B5EF4-FFF2-40B4-BE49-F238E27FC236}">
                    <a16:creationId xmlns:a16="http://schemas.microsoft.com/office/drawing/2014/main" id="{E6736CB5-F106-4F9F-ADC4-66916C7E67E3}"/>
                  </a:ext>
                  <a:ext uri="{C183D7F6-B498-43B3-948B-1728B52AA6E4}">
                    <adec:decorative xmlns:adec="http://schemas.microsoft.com/office/drawing/2017/decorative" val="1"/>
                  </a:ext>
                </a:extLst>
              </p:cNvPr>
              <p:cNvSpPr/>
              <p:nvPr/>
            </p:nvSpPr>
            <p:spPr bwMode="auto">
              <a:xfrm>
                <a:off x="461913" y="323615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91" name="Graphic 90">
                <a:extLst>
                  <a:ext uri="{FF2B5EF4-FFF2-40B4-BE49-F238E27FC236}">
                    <a16:creationId xmlns:a16="http://schemas.microsoft.com/office/drawing/2014/main" id="{279E6FA8-C717-4CDB-9337-BFFAB6E0681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353" y="3356592"/>
                <a:ext cx="307760" cy="307760"/>
              </a:xfrm>
              <a:prstGeom prst="rect">
                <a:avLst/>
              </a:prstGeom>
            </p:spPr>
          </p:pic>
        </p:grpSp>
        <p:sp>
          <p:nvSpPr>
            <p:cNvPr id="83" name="Rectangle 82">
              <a:extLst>
                <a:ext uri="{FF2B5EF4-FFF2-40B4-BE49-F238E27FC236}">
                  <a16:creationId xmlns:a16="http://schemas.microsoft.com/office/drawing/2014/main" id="{09357D20-9262-47F0-A630-363AC2E13798}"/>
                </a:ext>
              </a:extLst>
            </p:cNvPr>
            <p:cNvSpPr/>
            <p:nvPr/>
          </p:nvSpPr>
          <p:spPr bwMode="auto">
            <a:xfrm>
              <a:off x="1609119" y="4844864"/>
              <a:ext cx="1653851"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Visual Studio Code</a:t>
              </a:r>
            </a:p>
          </p:txBody>
        </p:sp>
        <p:grpSp>
          <p:nvGrpSpPr>
            <p:cNvPr id="10" name="Group 9" descr="Visual Studio Code&#10;">
              <a:extLst>
                <a:ext uri="{FF2B5EF4-FFF2-40B4-BE49-F238E27FC236}">
                  <a16:creationId xmlns:a16="http://schemas.microsoft.com/office/drawing/2014/main" id="{7FAF8E78-8FEE-45EA-8731-D80545304B56}"/>
                </a:ext>
              </a:extLst>
            </p:cNvPr>
            <p:cNvGrpSpPr/>
            <p:nvPr/>
          </p:nvGrpSpPr>
          <p:grpSpPr>
            <a:xfrm>
              <a:off x="821937" y="4686736"/>
              <a:ext cx="537855" cy="537855"/>
              <a:chOff x="461913" y="3937192"/>
              <a:chExt cx="548640" cy="548640"/>
            </a:xfrm>
          </p:grpSpPr>
          <p:sp>
            <p:nvSpPr>
              <p:cNvPr id="86" name="Oval 85">
                <a:extLst>
                  <a:ext uri="{FF2B5EF4-FFF2-40B4-BE49-F238E27FC236}">
                    <a16:creationId xmlns:a16="http://schemas.microsoft.com/office/drawing/2014/main" id="{A00F0129-CEC9-4E43-8F83-0B3EE9D56F60}"/>
                  </a:ext>
                  <a:ext uri="{C183D7F6-B498-43B3-948B-1728B52AA6E4}">
                    <adec:decorative xmlns:adec="http://schemas.microsoft.com/office/drawing/2017/decorative" val="1"/>
                  </a:ext>
                </a:extLst>
              </p:cNvPr>
              <p:cNvSpPr/>
              <p:nvPr/>
            </p:nvSpPr>
            <p:spPr bwMode="auto">
              <a:xfrm>
                <a:off x="461913" y="393719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92" name="Picture 4">
                <a:extLst>
                  <a:ext uri="{FF2B5EF4-FFF2-40B4-BE49-F238E27FC236}">
                    <a16:creationId xmlns:a16="http://schemas.microsoft.com/office/drawing/2014/main" id="{96B19BEA-2EFC-4043-BAD7-C03144B0E1D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353" y="4057632"/>
                <a:ext cx="307760" cy="3077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8A45577E-D528-4B06-956D-812BFCED22AA}"/>
              </a:ext>
              <a:ext uri="{C183D7F6-B498-43B3-948B-1728B52AA6E4}">
                <adec:decorative xmlns:adec="http://schemas.microsoft.com/office/drawing/2017/decorative" val="1"/>
              </a:ext>
            </a:extLst>
          </p:cNvPr>
          <p:cNvGrpSpPr/>
          <p:nvPr/>
        </p:nvGrpSpPr>
        <p:grpSpPr>
          <a:xfrm>
            <a:off x="5260575" y="1396926"/>
            <a:ext cx="693180" cy="630797"/>
            <a:chOff x="5948279" y="5259010"/>
            <a:chExt cx="539917" cy="491325"/>
          </a:xfrm>
        </p:grpSpPr>
        <p:sp>
          <p:nvSpPr>
            <p:cNvPr id="141" name="Freeform: Shape 140">
              <a:extLst>
                <a:ext uri="{FF2B5EF4-FFF2-40B4-BE49-F238E27FC236}">
                  <a16:creationId xmlns:a16="http://schemas.microsoft.com/office/drawing/2014/main" id="{3512A731-F13B-4149-8F70-68673B5C7969}"/>
                </a:ext>
              </a:extLst>
            </p:cNvPr>
            <p:cNvSpPr/>
            <p:nvPr/>
          </p:nvSpPr>
          <p:spPr>
            <a:xfrm>
              <a:off x="5948279" y="5539767"/>
              <a:ext cx="539917" cy="210568"/>
            </a:xfrm>
            <a:custGeom>
              <a:avLst/>
              <a:gdLst>
                <a:gd name="connsiteX0" fmla="*/ 30295 w 539917"/>
                <a:gd name="connsiteY0" fmla="*/ 600 h 210568"/>
                <a:gd name="connsiteX1" fmla="*/ 267859 w 539917"/>
                <a:gd name="connsiteY1" fmla="*/ 154776 h 210568"/>
                <a:gd name="connsiteX2" fmla="*/ 509622 w 539917"/>
                <a:gd name="connsiteY2" fmla="*/ 0 h 210568"/>
                <a:gd name="connsiteX3" fmla="*/ 539917 w 539917"/>
                <a:gd name="connsiteY3" fmla="*/ 35395 h 210568"/>
                <a:gd name="connsiteX4" fmla="*/ 267859 w 539917"/>
                <a:gd name="connsiteY4" fmla="*/ 210568 h 210568"/>
                <a:gd name="connsiteX5" fmla="*/ 0 w 539917"/>
                <a:gd name="connsiteY5" fmla="*/ 35395 h 210568"/>
                <a:gd name="connsiteX6" fmla="*/ 30295 w 539917"/>
                <a:gd name="connsiteY6" fmla="*/ 600 h 2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17" h="210568">
                  <a:moveTo>
                    <a:pt x="30295" y="600"/>
                  </a:moveTo>
                  <a:lnTo>
                    <a:pt x="267859" y="154776"/>
                  </a:lnTo>
                  <a:lnTo>
                    <a:pt x="509622" y="0"/>
                  </a:lnTo>
                  <a:lnTo>
                    <a:pt x="539917" y="35395"/>
                  </a:lnTo>
                  <a:lnTo>
                    <a:pt x="267859" y="210568"/>
                  </a:lnTo>
                  <a:lnTo>
                    <a:pt x="0" y="35395"/>
                  </a:lnTo>
                  <a:lnTo>
                    <a:pt x="30295" y="60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2" name="Freeform: Shape 141">
              <a:extLst>
                <a:ext uri="{FF2B5EF4-FFF2-40B4-BE49-F238E27FC236}">
                  <a16:creationId xmlns:a16="http://schemas.microsoft.com/office/drawing/2014/main" id="{1096C273-8260-4A08-9CBA-00A268F6171C}"/>
                </a:ext>
              </a:extLst>
            </p:cNvPr>
            <p:cNvSpPr/>
            <p:nvPr/>
          </p:nvSpPr>
          <p:spPr>
            <a:xfrm>
              <a:off x="5996571" y="5259010"/>
              <a:ext cx="443631" cy="403438"/>
            </a:xfrm>
            <a:custGeom>
              <a:avLst/>
              <a:gdLst>
                <a:gd name="connsiteX0" fmla="*/ 0 w 443631"/>
                <a:gd name="connsiteY0" fmla="*/ 261560 h 403438"/>
                <a:gd name="connsiteX1" fmla="*/ 219566 w 443631"/>
                <a:gd name="connsiteY1" fmla="*/ 0 h 403438"/>
                <a:gd name="connsiteX2" fmla="*/ 443632 w 443631"/>
                <a:gd name="connsiteY2" fmla="*/ 261860 h 403438"/>
                <a:gd name="connsiteX3" fmla="*/ 219566 w 443631"/>
                <a:gd name="connsiteY3" fmla="*/ 403439 h 403438"/>
                <a:gd name="connsiteX4" fmla="*/ 0 w 443631"/>
                <a:gd name="connsiteY4" fmla="*/ 261560 h 40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31" h="403438">
                  <a:moveTo>
                    <a:pt x="0" y="261560"/>
                  </a:moveTo>
                  <a:lnTo>
                    <a:pt x="219566" y="0"/>
                  </a:lnTo>
                  <a:lnTo>
                    <a:pt x="443632" y="261860"/>
                  </a:lnTo>
                  <a:lnTo>
                    <a:pt x="219566" y="403439"/>
                  </a:lnTo>
                  <a:lnTo>
                    <a:pt x="0" y="261560"/>
                  </a:lnTo>
                  <a:close/>
                </a:path>
              </a:pathLst>
            </a:custGeom>
            <a:solidFill>
              <a:srgbClr val="FFFFFF"/>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3" name="Freeform: Shape 142">
              <a:extLst>
                <a:ext uri="{FF2B5EF4-FFF2-40B4-BE49-F238E27FC236}">
                  <a16:creationId xmlns:a16="http://schemas.microsoft.com/office/drawing/2014/main" id="{F170CCAE-9113-41FB-9C91-F6185857711F}"/>
                </a:ext>
              </a:extLst>
            </p:cNvPr>
            <p:cNvSpPr/>
            <p:nvPr/>
          </p:nvSpPr>
          <p:spPr>
            <a:xfrm>
              <a:off x="5996571" y="5259010"/>
              <a:ext cx="219566" cy="403438"/>
            </a:xfrm>
            <a:custGeom>
              <a:avLst/>
              <a:gdLst>
                <a:gd name="connsiteX0" fmla="*/ 219566 w 219566"/>
                <a:gd name="connsiteY0" fmla="*/ 0 h 403438"/>
                <a:gd name="connsiteX1" fmla="*/ 219566 w 219566"/>
                <a:gd name="connsiteY1" fmla="*/ 403439 h 403438"/>
                <a:gd name="connsiteX2" fmla="*/ 0 w 219566"/>
                <a:gd name="connsiteY2" fmla="*/ 261560 h 403438"/>
                <a:gd name="connsiteX3" fmla="*/ 219566 w 219566"/>
                <a:gd name="connsiteY3" fmla="*/ 0 h 403438"/>
              </a:gdLst>
              <a:ahLst/>
              <a:cxnLst>
                <a:cxn ang="0">
                  <a:pos x="connsiteX0" y="connsiteY0"/>
                </a:cxn>
                <a:cxn ang="0">
                  <a:pos x="connsiteX1" y="connsiteY1"/>
                </a:cxn>
                <a:cxn ang="0">
                  <a:pos x="connsiteX2" y="connsiteY2"/>
                </a:cxn>
                <a:cxn ang="0">
                  <a:pos x="connsiteX3" y="connsiteY3"/>
                </a:cxn>
              </a:cxnLst>
              <a:rect l="l" t="t" r="r" b="b"/>
              <a:pathLst>
                <a:path w="219566" h="403438">
                  <a:moveTo>
                    <a:pt x="219566" y="0"/>
                  </a:moveTo>
                  <a:lnTo>
                    <a:pt x="219566" y="403439"/>
                  </a:lnTo>
                  <a:lnTo>
                    <a:pt x="0" y="261560"/>
                  </a:lnTo>
                  <a:lnTo>
                    <a:pt x="219566" y="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4" name="Freeform: Shape 143">
              <a:extLst>
                <a:ext uri="{FF2B5EF4-FFF2-40B4-BE49-F238E27FC236}">
                  <a16:creationId xmlns:a16="http://schemas.microsoft.com/office/drawing/2014/main" id="{EB579951-E182-4C0A-BDDC-C150E5AB8FBC}"/>
                </a:ext>
              </a:extLst>
            </p:cNvPr>
            <p:cNvSpPr/>
            <p:nvPr/>
          </p:nvSpPr>
          <p:spPr>
            <a:xfrm>
              <a:off x="6216137" y="5259010"/>
              <a:ext cx="224065" cy="403438"/>
            </a:xfrm>
            <a:custGeom>
              <a:avLst/>
              <a:gdLst>
                <a:gd name="connsiteX0" fmla="*/ 0 w 224065"/>
                <a:gd name="connsiteY0" fmla="*/ 0 h 403438"/>
                <a:gd name="connsiteX1" fmla="*/ 0 w 224065"/>
                <a:gd name="connsiteY1" fmla="*/ 403439 h 403438"/>
                <a:gd name="connsiteX2" fmla="*/ 224066 w 224065"/>
                <a:gd name="connsiteY2" fmla="*/ 261860 h 403438"/>
                <a:gd name="connsiteX3" fmla="*/ 0 w 224065"/>
                <a:gd name="connsiteY3" fmla="*/ 0 h 403438"/>
              </a:gdLst>
              <a:ahLst/>
              <a:cxnLst>
                <a:cxn ang="0">
                  <a:pos x="connsiteX0" y="connsiteY0"/>
                </a:cxn>
                <a:cxn ang="0">
                  <a:pos x="connsiteX1" y="connsiteY1"/>
                </a:cxn>
                <a:cxn ang="0">
                  <a:pos x="connsiteX2" y="connsiteY2"/>
                </a:cxn>
                <a:cxn ang="0">
                  <a:pos x="connsiteX3" y="connsiteY3"/>
                </a:cxn>
              </a:cxnLst>
              <a:rect l="l" t="t" r="r" b="b"/>
              <a:pathLst>
                <a:path w="224065" h="403438">
                  <a:moveTo>
                    <a:pt x="0" y="0"/>
                  </a:moveTo>
                  <a:lnTo>
                    <a:pt x="0" y="403439"/>
                  </a:lnTo>
                  <a:lnTo>
                    <a:pt x="224066" y="261860"/>
                  </a:lnTo>
                  <a:lnTo>
                    <a:pt x="0" y="0"/>
                  </a:lnTo>
                  <a:close/>
                </a:path>
              </a:pathLst>
            </a:custGeom>
            <a:solidFill>
              <a:srgbClr val="002050"/>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5" name="Freeform: Shape 144">
              <a:extLst>
                <a:ext uri="{FF2B5EF4-FFF2-40B4-BE49-F238E27FC236}">
                  <a16:creationId xmlns:a16="http://schemas.microsoft.com/office/drawing/2014/main" id="{A24B0F3B-36A5-4B2B-BF9F-F6DB3D4DC016}"/>
                </a:ext>
              </a:extLst>
            </p:cNvPr>
            <p:cNvSpPr/>
            <p:nvPr/>
          </p:nvSpPr>
          <p:spPr>
            <a:xfrm>
              <a:off x="6216137" y="5467478"/>
              <a:ext cx="224065" cy="194970"/>
            </a:xfrm>
            <a:custGeom>
              <a:avLst/>
              <a:gdLst>
                <a:gd name="connsiteX0" fmla="*/ 0 w 224065"/>
                <a:gd name="connsiteY0" fmla="*/ 0 h 194970"/>
                <a:gd name="connsiteX1" fmla="*/ 224066 w 224065"/>
                <a:gd name="connsiteY1" fmla="*/ 53392 h 194970"/>
                <a:gd name="connsiteX2" fmla="*/ 0 w 224065"/>
                <a:gd name="connsiteY2" fmla="*/ 194970 h 194970"/>
                <a:gd name="connsiteX3" fmla="*/ 0 w 224065"/>
                <a:gd name="connsiteY3" fmla="*/ 0 h 194970"/>
              </a:gdLst>
              <a:ahLst/>
              <a:cxnLst>
                <a:cxn ang="0">
                  <a:pos x="connsiteX0" y="connsiteY0"/>
                </a:cxn>
                <a:cxn ang="0">
                  <a:pos x="connsiteX1" y="connsiteY1"/>
                </a:cxn>
                <a:cxn ang="0">
                  <a:pos x="connsiteX2" y="connsiteY2"/>
                </a:cxn>
                <a:cxn ang="0">
                  <a:pos x="connsiteX3" y="connsiteY3"/>
                </a:cxn>
              </a:cxnLst>
              <a:rect l="l" t="t" r="r" b="b"/>
              <a:pathLst>
                <a:path w="224065" h="194970">
                  <a:moveTo>
                    <a:pt x="0" y="0"/>
                  </a:moveTo>
                  <a:lnTo>
                    <a:pt x="224066" y="53392"/>
                  </a:lnTo>
                  <a:lnTo>
                    <a:pt x="0" y="194970"/>
                  </a:lnTo>
                  <a:lnTo>
                    <a:pt x="0" y="0"/>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7" name="Freeform: Shape 146">
              <a:extLst>
                <a:ext uri="{FF2B5EF4-FFF2-40B4-BE49-F238E27FC236}">
                  <a16:creationId xmlns:a16="http://schemas.microsoft.com/office/drawing/2014/main" id="{D93913D1-7EAE-48FB-BD79-FF0EC6D5396C}"/>
                </a:ext>
              </a:extLst>
            </p:cNvPr>
            <p:cNvSpPr/>
            <p:nvPr/>
          </p:nvSpPr>
          <p:spPr>
            <a:xfrm>
              <a:off x="5996571" y="5467478"/>
              <a:ext cx="219566" cy="194970"/>
            </a:xfrm>
            <a:custGeom>
              <a:avLst/>
              <a:gdLst>
                <a:gd name="connsiteX0" fmla="*/ 219566 w 219566"/>
                <a:gd name="connsiteY0" fmla="*/ 194970 h 194970"/>
                <a:gd name="connsiteX1" fmla="*/ 0 w 219566"/>
                <a:gd name="connsiteY1" fmla="*/ 53092 h 194970"/>
                <a:gd name="connsiteX2" fmla="*/ 219566 w 219566"/>
                <a:gd name="connsiteY2" fmla="*/ 0 h 194970"/>
                <a:gd name="connsiteX3" fmla="*/ 219566 w 219566"/>
                <a:gd name="connsiteY3" fmla="*/ 194970 h 194970"/>
              </a:gdLst>
              <a:ahLst/>
              <a:cxnLst>
                <a:cxn ang="0">
                  <a:pos x="connsiteX0" y="connsiteY0"/>
                </a:cxn>
                <a:cxn ang="0">
                  <a:pos x="connsiteX1" y="connsiteY1"/>
                </a:cxn>
                <a:cxn ang="0">
                  <a:pos x="connsiteX2" y="connsiteY2"/>
                </a:cxn>
                <a:cxn ang="0">
                  <a:pos x="connsiteX3" y="connsiteY3"/>
                </a:cxn>
              </a:cxnLst>
              <a:rect l="l" t="t" r="r" b="b"/>
              <a:pathLst>
                <a:path w="219566" h="194970">
                  <a:moveTo>
                    <a:pt x="219566" y="194970"/>
                  </a:moveTo>
                  <a:lnTo>
                    <a:pt x="0" y="53092"/>
                  </a:lnTo>
                  <a:lnTo>
                    <a:pt x="219566" y="0"/>
                  </a:lnTo>
                  <a:lnTo>
                    <a:pt x="219566" y="194970"/>
                  </a:lnTo>
                  <a:close/>
                </a:path>
              </a:pathLst>
            </a:custGeom>
            <a:solidFill>
              <a:srgbClr val="0078D4"/>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9" name="Freeform: Shape 148">
              <a:extLst>
                <a:ext uri="{FF2B5EF4-FFF2-40B4-BE49-F238E27FC236}">
                  <a16:creationId xmlns:a16="http://schemas.microsoft.com/office/drawing/2014/main" id="{AAEEE545-E1C3-4F58-B3CC-5B58B90BA01E}"/>
                </a:ext>
              </a:extLst>
            </p:cNvPr>
            <p:cNvSpPr/>
            <p:nvPr/>
          </p:nvSpPr>
          <p:spPr>
            <a:xfrm>
              <a:off x="6216137" y="5539767"/>
              <a:ext cx="272058" cy="210568"/>
            </a:xfrm>
            <a:custGeom>
              <a:avLst/>
              <a:gdLst>
                <a:gd name="connsiteX0" fmla="*/ 0 w 272058"/>
                <a:gd name="connsiteY0" fmla="*/ 210568 h 210568"/>
                <a:gd name="connsiteX1" fmla="*/ 272058 w 272058"/>
                <a:gd name="connsiteY1" fmla="*/ 35395 h 210568"/>
                <a:gd name="connsiteX2" fmla="*/ 241763 w 272058"/>
                <a:gd name="connsiteY2" fmla="*/ 0 h 210568"/>
                <a:gd name="connsiteX3" fmla="*/ 0 w 272058"/>
                <a:gd name="connsiteY3" fmla="*/ 154776 h 210568"/>
                <a:gd name="connsiteX4" fmla="*/ 0 w 272058"/>
                <a:gd name="connsiteY4" fmla="*/ 210568 h 210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58" h="210568">
                  <a:moveTo>
                    <a:pt x="0" y="210568"/>
                  </a:moveTo>
                  <a:lnTo>
                    <a:pt x="272058" y="35395"/>
                  </a:lnTo>
                  <a:lnTo>
                    <a:pt x="241763" y="0"/>
                  </a:lnTo>
                  <a:lnTo>
                    <a:pt x="0" y="154776"/>
                  </a:lnTo>
                  <a:lnTo>
                    <a:pt x="0" y="210568"/>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grpSp>
      <p:sp>
        <p:nvSpPr>
          <p:cNvPr id="40" name="Title 1">
            <a:extLst>
              <a:ext uri="{FF2B5EF4-FFF2-40B4-BE49-F238E27FC236}">
                <a16:creationId xmlns:a16="http://schemas.microsoft.com/office/drawing/2014/main" id="{EEF6B4E2-49A1-4032-9EB0-77E534F304A3}"/>
              </a:ext>
              <a:ext uri="{C183D7F6-B498-43B3-948B-1728B52AA6E4}">
                <adec:decorative xmlns:adec="http://schemas.microsoft.com/office/drawing/2017/decorative" val="1"/>
              </a:ext>
            </a:extLst>
          </p:cNvPr>
          <p:cNvSpPr txBox="1">
            <a:spLocks/>
          </p:cNvSpPr>
          <p:nvPr/>
        </p:nvSpPr>
        <p:spPr>
          <a:xfrm>
            <a:off x="6136370" y="1543917"/>
            <a:ext cx="1014806" cy="325865"/>
          </a:xfrm>
          <a:prstGeom prst="rect">
            <a:avLst/>
          </a:prstGeom>
          <a:noFill/>
        </p:spPr>
        <p:txBody>
          <a:bodyPr wrap="non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32293" fontAlgn="base">
              <a:spcBef>
                <a:spcPts val="600"/>
              </a:spcBef>
              <a:spcAft>
                <a:spcPct val="0"/>
              </a:spcAft>
              <a:defRPr/>
            </a:pPr>
            <a:r>
              <a:rPr lang="en-US" sz="2353" spc="-40">
                <a:solidFill>
                  <a:schemeClr val="tx1"/>
                </a:solidFill>
                <a:latin typeface="Segoe UI Semibold"/>
                <a:cs typeface="+mn-cs"/>
              </a:rPr>
              <a:t>Identity</a:t>
            </a:r>
          </a:p>
        </p:txBody>
      </p:sp>
      <p:sp>
        <p:nvSpPr>
          <p:cNvPr id="67" name="Rectangle 66">
            <a:extLst>
              <a:ext uri="{FF2B5EF4-FFF2-40B4-BE49-F238E27FC236}">
                <a16:creationId xmlns:a16="http://schemas.microsoft.com/office/drawing/2014/main" id="{23190BFC-8B27-4D72-982F-28053D456A1B}"/>
              </a:ext>
            </a:extLst>
          </p:cNvPr>
          <p:cNvSpPr/>
          <p:nvPr/>
        </p:nvSpPr>
        <p:spPr bwMode="auto">
          <a:xfrm>
            <a:off x="6439492" y="2814940"/>
            <a:ext cx="1273965"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1"/>
                </a:solidFill>
                <a:latin typeface="Segoe UI Semibold"/>
              </a:rPr>
              <a:t>Azure services</a:t>
            </a:r>
          </a:p>
        </p:txBody>
      </p:sp>
      <p:pic>
        <p:nvPicPr>
          <p:cNvPr id="81" name="Graphic 80">
            <a:extLst>
              <a:ext uri="{FF2B5EF4-FFF2-40B4-BE49-F238E27FC236}">
                <a16:creationId xmlns:a16="http://schemas.microsoft.com/office/drawing/2014/main" id="{D0B0D709-2C16-4F4F-B61A-A329D051513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7188" y="3241857"/>
            <a:ext cx="358570" cy="358570"/>
          </a:xfrm>
          <a:prstGeom prst="rect">
            <a:avLst/>
          </a:prstGeom>
        </p:spPr>
      </p:pic>
      <p:pic>
        <p:nvPicPr>
          <p:cNvPr id="87" name="Graphic 86">
            <a:extLst>
              <a:ext uri="{FF2B5EF4-FFF2-40B4-BE49-F238E27FC236}">
                <a16:creationId xmlns:a16="http://schemas.microsoft.com/office/drawing/2014/main" id="{9FDF338E-7562-48B5-93B8-EC31374FF7D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7188" y="4814324"/>
            <a:ext cx="358570" cy="358570"/>
          </a:xfrm>
          <a:prstGeom prst="rect">
            <a:avLst/>
          </a:prstGeom>
        </p:spPr>
      </p:pic>
      <p:sp>
        <p:nvSpPr>
          <p:cNvPr id="4" name="Rectangle 3">
            <a:extLst>
              <a:ext uri="{FF2B5EF4-FFF2-40B4-BE49-F238E27FC236}">
                <a16:creationId xmlns:a16="http://schemas.microsoft.com/office/drawing/2014/main" id="{5D0A2632-EC8F-4CE7-9717-52E54F12F4EC}"/>
              </a:ext>
            </a:extLst>
          </p:cNvPr>
          <p:cNvSpPr/>
          <p:nvPr/>
        </p:nvSpPr>
        <p:spPr bwMode="auto">
          <a:xfrm>
            <a:off x="4107503" y="2792129"/>
            <a:ext cx="1728047"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1"/>
                </a:solidFill>
                <a:latin typeface="Segoe UI Semibold"/>
              </a:rPr>
              <a:t>Microsoft 365 platform</a:t>
            </a:r>
          </a:p>
        </p:txBody>
      </p:sp>
      <p:sp>
        <p:nvSpPr>
          <p:cNvPr id="41" name="Title 1">
            <a:extLst>
              <a:ext uri="{FF2B5EF4-FFF2-40B4-BE49-F238E27FC236}">
                <a16:creationId xmlns:a16="http://schemas.microsoft.com/office/drawing/2014/main" id="{792A8007-C2B0-414D-A1B6-163C3D66E107}"/>
              </a:ext>
            </a:extLst>
          </p:cNvPr>
          <p:cNvSpPr txBox="1">
            <a:spLocks/>
          </p:cNvSpPr>
          <p:nvPr/>
        </p:nvSpPr>
        <p:spPr>
          <a:xfrm>
            <a:off x="4433671" y="3635245"/>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Teams</a:t>
            </a:r>
          </a:p>
        </p:txBody>
      </p:sp>
      <p:sp>
        <p:nvSpPr>
          <p:cNvPr id="42" name="Title 1">
            <a:extLst>
              <a:ext uri="{FF2B5EF4-FFF2-40B4-BE49-F238E27FC236}">
                <a16:creationId xmlns:a16="http://schemas.microsoft.com/office/drawing/2014/main" id="{C56A7E43-FAD2-4192-AB9B-49240B83EC62}"/>
              </a:ext>
            </a:extLst>
          </p:cNvPr>
          <p:cNvSpPr txBox="1">
            <a:spLocks/>
          </p:cNvSpPr>
          <p:nvPr/>
        </p:nvSpPr>
        <p:spPr>
          <a:xfrm>
            <a:off x="4433671" y="4430840"/>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SharePoint</a:t>
            </a:r>
          </a:p>
        </p:txBody>
      </p:sp>
      <p:pic>
        <p:nvPicPr>
          <p:cNvPr id="44" name="Picture 43">
            <a:extLst>
              <a:ext uri="{FF2B5EF4-FFF2-40B4-BE49-F238E27FC236}">
                <a16:creationId xmlns:a16="http://schemas.microsoft.com/office/drawing/2014/main" id="{97004BC5-9411-4156-AB8C-C665AAE4673C}"/>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792241" y="3980781"/>
            <a:ext cx="358570" cy="358570"/>
          </a:xfrm>
          <a:prstGeom prst="rect">
            <a:avLst/>
          </a:prstGeom>
        </p:spPr>
      </p:pic>
      <p:sp>
        <p:nvSpPr>
          <p:cNvPr id="45" name="Title 1">
            <a:extLst>
              <a:ext uri="{FF2B5EF4-FFF2-40B4-BE49-F238E27FC236}">
                <a16:creationId xmlns:a16="http://schemas.microsoft.com/office/drawing/2014/main" id="{B7C5E8E3-E27C-468B-8F69-B228EB256D73}"/>
              </a:ext>
            </a:extLst>
          </p:cNvPr>
          <p:cNvSpPr txBox="1">
            <a:spLocks/>
          </p:cNvSpPr>
          <p:nvPr/>
        </p:nvSpPr>
        <p:spPr>
          <a:xfrm>
            <a:off x="4433671" y="522643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Exchange</a:t>
            </a:r>
          </a:p>
        </p:txBody>
      </p:sp>
      <p:pic>
        <p:nvPicPr>
          <p:cNvPr id="47" name="Picture 46">
            <a:extLst>
              <a:ext uri="{FF2B5EF4-FFF2-40B4-BE49-F238E27FC236}">
                <a16:creationId xmlns:a16="http://schemas.microsoft.com/office/drawing/2014/main" id="{966D4395-462A-46AF-8FB9-8262937FDF37}"/>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4792241" y="4810522"/>
            <a:ext cx="358570" cy="358570"/>
          </a:xfrm>
          <a:prstGeom prst="rect">
            <a:avLst/>
          </a:prstGeom>
        </p:spPr>
      </p:pic>
      <p:pic>
        <p:nvPicPr>
          <p:cNvPr id="49" name="Picture 48">
            <a:extLst>
              <a:ext uri="{FF2B5EF4-FFF2-40B4-BE49-F238E27FC236}">
                <a16:creationId xmlns:a16="http://schemas.microsoft.com/office/drawing/2014/main" id="{098A3D57-985E-48E2-8803-3B888670C471}"/>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4792241" y="3222848"/>
            <a:ext cx="358570" cy="358570"/>
          </a:xfrm>
          <a:prstGeom prst="rect">
            <a:avLst/>
          </a:prstGeom>
        </p:spPr>
      </p:pic>
      <p:sp>
        <p:nvSpPr>
          <p:cNvPr id="5" name="Title 4">
            <a:extLst>
              <a:ext uri="{FF2B5EF4-FFF2-40B4-BE49-F238E27FC236}">
                <a16:creationId xmlns:a16="http://schemas.microsoft.com/office/drawing/2014/main" id="{48F81361-931A-4E0F-85EC-5C9F9B61E7B6}"/>
              </a:ext>
            </a:extLst>
          </p:cNvPr>
          <p:cNvSpPr>
            <a:spLocks noGrp="1"/>
          </p:cNvSpPr>
          <p:nvPr>
            <p:ph type="title"/>
          </p:nvPr>
        </p:nvSpPr>
        <p:spPr/>
        <p:txBody>
          <a:bodyPr/>
          <a:lstStyle/>
          <a:p>
            <a:r>
              <a:rPr lang="en-US"/>
              <a:t>Integrated with Microsoft’s developer ecosystem</a:t>
            </a:r>
          </a:p>
        </p:txBody>
      </p:sp>
      <p:grpSp>
        <p:nvGrpSpPr>
          <p:cNvPr id="7" name="Group 6">
            <a:extLst>
              <a:ext uri="{FF2B5EF4-FFF2-40B4-BE49-F238E27FC236}">
                <a16:creationId xmlns:a16="http://schemas.microsoft.com/office/drawing/2014/main" id="{ECB2CA34-7B8B-4C3E-8DE3-FE269406D1E5}"/>
              </a:ext>
            </a:extLst>
          </p:cNvPr>
          <p:cNvGrpSpPr/>
          <p:nvPr/>
        </p:nvGrpSpPr>
        <p:grpSpPr>
          <a:xfrm>
            <a:off x="9198864" y="3070185"/>
            <a:ext cx="2668445" cy="2154406"/>
            <a:chOff x="8519012" y="3070185"/>
            <a:chExt cx="2668445" cy="2154406"/>
          </a:xfrm>
        </p:grpSpPr>
        <p:sp>
          <p:nvSpPr>
            <p:cNvPr id="103" name="Rectangle 102">
              <a:extLst>
                <a:ext uri="{FF2B5EF4-FFF2-40B4-BE49-F238E27FC236}">
                  <a16:creationId xmlns:a16="http://schemas.microsoft.com/office/drawing/2014/main" id="{B13C180C-2B3B-46B5-81DF-68980C459815}"/>
                </a:ext>
              </a:extLst>
            </p:cNvPr>
            <p:cNvSpPr/>
            <p:nvPr/>
          </p:nvSpPr>
          <p:spPr bwMode="auto">
            <a:xfrm>
              <a:off x="9306193" y="3228322"/>
              <a:ext cx="1498763" cy="221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Power Automate</a:t>
              </a:r>
            </a:p>
          </p:txBody>
        </p:sp>
        <p:sp>
          <p:nvSpPr>
            <p:cNvPr id="104" name="Rectangle 103">
              <a:extLst>
                <a:ext uri="{FF2B5EF4-FFF2-40B4-BE49-F238E27FC236}">
                  <a16:creationId xmlns:a16="http://schemas.microsoft.com/office/drawing/2014/main" id="{9351CFC2-0820-4202-8263-C26375C9FBD0}"/>
                </a:ext>
              </a:extLst>
            </p:cNvPr>
            <p:cNvSpPr/>
            <p:nvPr/>
          </p:nvSpPr>
          <p:spPr bwMode="auto">
            <a:xfrm>
              <a:off x="9306193" y="4043516"/>
              <a:ext cx="1065722" cy="221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Power Apps</a:t>
              </a:r>
            </a:p>
          </p:txBody>
        </p:sp>
        <p:sp>
          <p:nvSpPr>
            <p:cNvPr id="108" name="Rectangle 107">
              <a:extLst>
                <a:ext uri="{FF2B5EF4-FFF2-40B4-BE49-F238E27FC236}">
                  <a16:creationId xmlns:a16="http://schemas.microsoft.com/office/drawing/2014/main" id="{BDC3FAD4-D4FE-432F-B891-125F9FC6DAEE}"/>
                </a:ext>
              </a:extLst>
            </p:cNvPr>
            <p:cNvSpPr/>
            <p:nvPr/>
          </p:nvSpPr>
          <p:spPr bwMode="auto">
            <a:xfrm>
              <a:off x="9306193" y="4844873"/>
              <a:ext cx="1881264" cy="221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1"/>
                  </a:solidFill>
                  <a:latin typeface="Segoe UI Semibold"/>
                </a:rPr>
                <a:t>Power Virtual Agents</a:t>
              </a:r>
            </a:p>
          </p:txBody>
        </p:sp>
        <p:grpSp>
          <p:nvGrpSpPr>
            <p:cNvPr id="11" name="Group 10" descr="Power Virtual Agents&#10;">
              <a:extLst>
                <a:ext uri="{FF2B5EF4-FFF2-40B4-BE49-F238E27FC236}">
                  <a16:creationId xmlns:a16="http://schemas.microsoft.com/office/drawing/2014/main" id="{6B055147-86BE-4E80-A446-F17387ED1532}"/>
                </a:ext>
              </a:extLst>
            </p:cNvPr>
            <p:cNvGrpSpPr/>
            <p:nvPr/>
          </p:nvGrpSpPr>
          <p:grpSpPr>
            <a:xfrm>
              <a:off x="8519012" y="4686736"/>
              <a:ext cx="537855" cy="537855"/>
              <a:chOff x="9250313" y="3937192"/>
              <a:chExt cx="548640" cy="548640"/>
            </a:xfrm>
          </p:grpSpPr>
          <p:sp>
            <p:nvSpPr>
              <p:cNvPr id="110" name="Oval 109">
                <a:extLst>
                  <a:ext uri="{FF2B5EF4-FFF2-40B4-BE49-F238E27FC236}">
                    <a16:creationId xmlns:a16="http://schemas.microsoft.com/office/drawing/2014/main" id="{F6EC508E-F294-419D-A6AF-89FBDC82F944}"/>
                  </a:ext>
                  <a:ext uri="{C183D7F6-B498-43B3-948B-1728B52AA6E4}">
                    <adec:decorative xmlns:adec="http://schemas.microsoft.com/office/drawing/2017/decorative" val="1"/>
                  </a:ext>
                </a:extLst>
              </p:cNvPr>
              <p:cNvSpPr/>
              <p:nvPr/>
            </p:nvSpPr>
            <p:spPr bwMode="auto">
              <a:xfrm>
                <a:off x="9250313" y="393719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75" name="Picture 174" descr="A picture containing drawing&#10;&#10;Description automatically generated">
                <a:extLst>
                  <a:ext uri="{FF2B5EF4-FFF2-40B4-BE49-F238E27FC236}">
                    <a16:creationId xmlns:a16="http://schemas.microsoft.com/office/drawing/2014/main" id="{F68A4FBF-5837-4E16-AAC7-CF2DCDC20CE7}"/>
                  </a:ext>
                </a:extLst>
              </p:cNvPr>
              <p:cNvPicPr>
                <a:picLocks noChangeAspect="1"/>
              </p:cNvPicPr>
              <p:nvPr/>
            </p:nvPicPr>
            <p:blipFill>
              <a:blip r:embed="rId15">
                <a:duotone>
                  <a:prstClr val="black"/>
                  <a:schemeClr val="accent2">
                    <a:tint val="45000"/>
                    <a:satMod val="400000"/>
                  </a:schemeClr>
                </a:duotone>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350776" y="4037655"/>
                <a:ext cx="347715" cy="347715"/>
              </a:xfrm>
              <a:prstGeom prst="rect">
                <a:avLst/>
              </a:prstGeom>
            </p:spPr>
          </p:pic>
        </p:grpSp>
        <p:grpSp>
          <p:nvGrpSpPr>
            <p:cNvPr id="13" name="Group 12" descr="Power Apps&#10;">
              <a:extLst>
                <a:ext uri="{FF2B5EF4-FFF2-40B4-BE49-F238E27FC236}">
                  <a16:creationId xmlns:a16="http://schemas.microsoft.com/office/drawing/2014/main" id="{0EAC88AB-E53F-4BDF-BDB6-6AC24B54BCE6}"/>
                </a:ext>
              </a:extLst>
            </p:cNvPr>
            <p:cNvGrpSpPr/>
            <p:nvPr/>
          </p:nvGrpSpPr>
          <p:grpSpPr>
            <a:xfrm>
              <a:off x="8519012" y="3885379"/>
              <a:ext cx="537855" cy="537855"/>
              <a:chOff x="9250313" y="3236152"/>
              <a:chExt cx="548640" cy="548640"/>
            </a:xfrm>
          </p:grpSpPr>
          <p:sp>
            <p:nvSpPr>
              <p:cNvPr id="106" name="Oval 105">
                <a:extLst>
                  <a:ext uri="{FF2B5EF4-FFF2-40B4-BE49-F238E27FC236}">
                    <a16:creationId xmlns:a16="http://schemas.microsoft.com/office/drawing/2014/main" id="{5367C328-5D7E-4190-BFA5-37DE0DDF6D7B}"/>
                  </a:ext>
                  <a:ext uri="{C183D7F6-B498-43B3-948B-1728B52AA6E4}">
                    <adec:decorative xmlns:adec="http://schemas.microsoft.com/office/drawing/2017/decorative" val="1"/>
                  </a:ext>
                </a:extLst>
              </p:cNvPr>
              <p:cNvSpPr/>
              <p:nvPr/>
            </p:nvSpPr>
            <p:spPr bwMode="auto">
              <a:xfrm>
                <a:off x="9250313" y="323615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93" name="Group 4">
                <a:extLst>
                  <a:ext uri="{FF2B5EF4-FFF2-40B4-BE49-F238E27FC236}">
                    <a16:creationId xmlns:a16="http://schemas.microsoft.com/office/drawing/2014/main" id="{69C994B8-9EBA-4428-B855-3FA2DA864602}"/>
                  </a:ext>
                </a:extLst>
              </p:cNvPr>
              <p:cNvGrpSpPr>
                <a:grpSpLocks noChangeAspect="1"/>
              </p:cNvGrpSpPr>
              <p:nvPr/>
            </p:nvGrpSpPr>
            <p:grpSpPr bwMode="auto">
              <a:xfrm>
                <a:off x="9350389" y="3372983"/>
                <a:ext cx="348488" cy="274979"/>
                <a:chOff x="2880" y="2171"/>
                <a:chExt cx="256" cy="202"/>
              </a:xfrm>
              <a:solidFill>
                <a:srgbClr val="742774"/>
              </a:solidFill>
            </p:grpSpPr>
            <p:sp>
              <p:nvSpPr>
                <p:cNvPr id="94" name="Freeform 5">
                  <a:extLst>
                    <a:ext uri="{FF2B5EF4-FFF2-40B4-BE49-F238E27FC236}">
                      <a16:creationId xmlns:a16="http://schemas.microsoft.com/office/drawing/2014/main" id="{E02F1C3A-4B43-48AB-AFAD-B1CF7E977D60}"/>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5" name="Freeform 6">
                  <a:extLst>
                    <a:ext uri="{FF2B5EF4-FFF2-40B4-BE49-F238E27FC236}">
                      <a16:creationId xmlns:a16="http://schemas.microsoft.com/office/drawing/2014/main" id="{5678E3D3-AF4C-441A-9FD6-A529557FB979}"/>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6" name="Freeform 7">
                  <a:extLst>
                    <a:ext uri="{FF2B5EF4-FFF2-40B4-BE49-F238E27FC236}">
                      <a16:creationId xmlns:a16="http://schemas.microsoft.com/office/drawing/2014/main" id="{B8969FB5-E7A0-4BC6-987C-1635899F502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7" name="Freeform 8">
                  <a:extLst>
                    <a:ext uri="{FF2B5EF4-FFF2-40B4-BE49-F238E27FC236}">
                      <a16:creationId xmlns:a16="http://schemas.microsoft.com/office/drawing/2014/main" id="{3F1310D5-1401-4E4C-A5AA-1B1D7A4D909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8" name="Freeform 9">
                  <a:extLst>
                    <a:ext uri="{FF2B5EF4-FFF2-40B4-BE49-F238E27FC236}">
                      <a16:creationId xmlns:a16="http://schemas.microsoft.com/office/drawing/2014/main" id="{06C5EEA5-1272-4A1D-9951-1E7DB7EE2E3F}"/>
                    </a:ext>
                  </a:extLst>
                </p:cNvPr>
                <p:cNvSpPr>
                  <a:spLocks/>
                </p:cNvSpPr>
                <p:nvPr/>
              </p:nvSpPr>
              <p:spPr bwMode="auto">
                <a:xfrm>
                  <a:off x="2880" y="2171"/>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grpSp>
        </p:grpSp>
        <p:grpSp>
          <p:nvGrpSpPr>
            <p:cNvPr id="14" name="Group 13" descr="Power Automate&#10;">
              <a:extLst>
                <a:ext uri="{FF2B5EF4-FFF2-40B4-BE49-F238E27FC236}">
                  <a16:creationId xmlns:a16="http://schemas.microsoft.com/office/drawing/2014/main" id="{27D43E53-4C27-45AC-8AE4-7431733B5427}"/>
                </a:ext>
              </a:extLst>
            </p:cNvPr>
            <p:cNvGrpSpPr/>
            <p:nvPr/>
          </p:nvGrpSpPr>
          <p:grpSpPr>
            <a:xfrm>
              <a:off x="8519012" y="3070185"/>
              <a:ext cx="537855" cy="537855"/>
              <a:chOff x="9250313" y="2535112"/>
              <a:chExt cx="548640" cy="548640"/>
            </a:xfrm>
          </p:grpSpPr>
          <p:sp>
            <p:nvSpPr>
              <p:cNvPr id="101" name="Oval 100">
                <a:extLst>
                  <a:ext uri="{FF2B5EF4-FFF2-40B4-BE49-F238E27FC236}">
                    <a16:creationId xmlns:a16="http://schemas.microsoft.com/office/drawing/2014/main" id="{C2CE1614-888C-4D53-BD47-4EB7B2036C92}"/>
                  </a:ext>
                  <a:ext uri="{C183D7F6-B498-43B3-948B-1728B52AA6E4}">
                    <adec:decorative xmlns:adec="http://schemas.microsoft.com/office/drawing/2017/decorative" val="1"/>
                  </a:ext>
                </a:extLst>
              </p:cNvPr>
              <p:cNvSpPr/>
              <p:nvPr/>
            </p:nvSpPr>
            <p:spPr bwMode="auto">
              <a:xfrm>
                <a:off x="9250313" y="253511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83" name="Graphic 182" descr="Microsoft Flow logo">
                <a:extLst>
                  <a:ext uri="{FF2B5EF4-FFF2-40B4-BE49-F238E27FC236}">
                    <a16:creationId xmlns:a16="http://schemas.microsoft.com/office/drawing/2014/main" id="{4FDC2BA8-89C3-4F55-B401-FFF6EE20D5B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50770" y="2680277"/>
                <a:ext cx="347727" cy="258310"/>
              </a:xfrm>
              <a:prstGeom prst="rect">
                <a:avLst/>
              </a:prstGeom>
            </p:spPr>
          </p:pic>
        </p:grpSp>
      </p:grpSp>
      <p:grpSp>
        <p:nvGrpSpPr>
          <p:cNvPr id="12" name="Group 11">
            <a:extLst>
              <a:ext uri="{FF2B5EF4-FFF2-40B4-BE49-F238E27FC236}">
                <a16:creationId xmlns:a16="http://schemas.microsoft.com/office/drawing/2014/main" id="{96CCB4B4-80E5-4CB3-B7E1-26AEB92A39D9}"/>
              </a:ext>
              <a:ext uri="{C183D7F6-B498-43B3-948B-1728B52AA6E4}">
                <adec:decorative xmlns:adec="http://schemas.microsoft.com/office/drawing/2017/decorative" val="1"/>
              </a:ext>
            </a:extLst>
          </p:cNvPr>
          <p:cNvGrpSpPr/>
          <p:nvPr/>
        </p:nvGrpSpPr>
        <p:grpSpPr>
          <a:xfrm>
            <a:off x="349197" y="6089738"/>
            <a:ext cx="11493608" cy="101725"/>
            <a:chOff x="356198" y="5261515"/>
            <a:chExt cx="11724079" cy="103765"/>
          </a:xfrm>
        </p:grpSpPr>
        <p:cxnSp>
          <p:nvCxnSpPr>
            <p:cNvPr id="125" name="Straight Connector 124">
              <a:extLst>
                <a:ext uri="{FF2B5EF4-FFF2-40B4-BE49-F238E27FC236}">
                  <a16:creationId xmlns:a16="http://schemas.microsoft.com/office/drawing/2014/main" id="{0A06F24B-F446-4DAE-AF22-900F3B34F227}"/>
                </a:ext>
              </a:extLst>
            </p:cNvPr>
            <p:cNvCxnSpPr>
              <a:cxnSpLocks/>
            </p:cNvCxnSpPr>
            <p:nvPr/>
          </p:nvCxnSpPr>
          <p:spPr>
            <a:xfrm flipH="1">
              <a:off x="356198" y="5261515"/>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 name="Flowchart: Merge 125">
              <a:extLst>
                <a:ext uri="{FF2B5EF4-FFF2-40B4-BE49-F238E27FC236}">
                  <a16:creationId xmlns:a16="http://schemas.microsoft.com/office/drawing/2014/main" id="{50220B8F-3526-40AB-A294-9450D14A36B6}"/>
                </a:ext>
              </a:extLst>
            </p:cNvPr>
            <p:cNvSpPr/>
            <p:nvPr/>
          </p:nvSpPr>
          <p:spPr bwMode="auto">
            <a:xfrm>
              <a:off x="6059038" y="5265016"/>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pic>
        <p:nvPicPr>
          <p:cNvPr id="127" name="Graphic 126">
            <a:extLst>
              <a:ext uri="{FF2B5EF4-FFF2-40B4-BE49-F238E27FC236}">
                <a16:creationId xmlns:a16="http://schemas.microsoft.com/office/drawing/2014/main" id="{FD2F889D-20A2-4F10-9704-67A2AE76BDDF}"/>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97188" y="3992187"/>
            <a:ext cx="358570" cy="358570"/>
          </a:xfrm>
          <a:prstGeom prst="rect">
            <a:avLst/>
          </a:prstGeom>
        </p:spPr>
      </p:pic>
      <p:sp>
        <p:nvSpPr>
          <p:cNvPr id="70" name="Title 1">
            <a:extLst>
              <a:ext uri="{FF2B5EF4-FFF2-40B4-BE49-F238E27FC236}">
                <a16:creationId xmlns:a16="http://schemas.microsoft.com/office/drawing/2014/main" id="{B46F51DE-E51B-4A90-A366-B9785A922B79}"/>
              </a:ext>
            </a:extLst>
          </p:cNvPr>
          <p:cNvSpPr txBox="1">
            <a:spLocks/>
          </p:cNvSpPr>
          <p:nvPr/>
        </p:nvSpPr>
        <p:spPr>
          <a:xfrm>
            <a:off x="6538618" y="3650454"/>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App Service</a:t>
            </a:r>
          </a:p>
        </p:txBody>
      </p:sp>
      <p:sp>
        <p:nvSpPr>
          <p:cNvPr id="71" name="Title 1">
            <a:extLst>
              <a:ext uri="{FF2B5EF4-FFF2-40B4-BE49-F238E27FC236}">
                <a16:creationId xmlns:a16="http://schemas.microsoft.com/office/drawing/2014/main" id="{C28B5842-4077-4D21-B75E-541DB15DF0D0}"/>
              </a:ext>
            </a:extLst>
          </p:cNvPr>
          <p:cNvSpPr txBox="1">
            <a:spLocks/>
          </p:cNvSpPr>
          <p:nvPr/>
        </p:nvSpPr>
        <p:spPr>
          <a:xfrm>
            <a:off x="6294100" y="4438445"/>
            <a:ext cx="1564746"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Azure Kubernetes Service</a:t>
            </a:r>
          </a:p>
        </p:txBody>
      </p:sp>
      <p:sp>
        <p:nvSpPr>
          <p:cNvPr id="72" name="Title 1">
            <a:extLst>
              <a:ext uri="{FF2B5EF4-FFF2-40B4-BE49-F238E27FC236}">
                <a16:creationId xmlns:a16="http://schemas.microsoft.com/office/drawing/2014/main" id="{07E49B4E-B0BE-42DB-9E03-C205C8C0760F}"/>
              </a:ext>
            </a:extLst>
          </p:cNvPr>
          <p:cNvSpPr txBox="1">
            <a:spLocks/>
          </p:cNvSpPr>
          <p:nvPr/>
        </p:nvSpPr>
        <p:spPr>
          <a:xfrm>
            <a:off x="6538618" y="522643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Functions</a:t>
            </a:r>
          </a:p>
        </p:txBody>
      </p:sp>
      <p:cxnSp>
        <p:nvCxnSpPr>
          <p:cNvPr id="73" name="Straight Connector 72">
            <a:extLst>
              <a:ext uri="{FF2B5EF4-FFF2-40B4-BE49-F238E27FC236}">
                <a16:creationId xmlns:a16="http://schemas.microsoft.com/office/drawing/2014/main" id="{C80AE735-453B-4310-A7BC-5D9358179C1D}"/>
              </a:ext>
              <a:ext uri="{C183D7F6-B498-43B3-948B-1728B52AA6E4}">
                <adec:decorative xmlns:adec="http://schemas.microsoft.com/office/drawing/2017/decorative" val="1"/>
              </a:ext>
            </a:extLst>
          </p:cNvPr>
          <p:cNvCxnSpPr>
            <a:cxnSpLocks/>
          </p:cNvCxnSpPr>
          <p:nvPr/>
        </p:nvCxnSpPr>
        <p:spPr>
          <a:xfrm>
            <a:off x="3997229"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E629B33-1B92-4FB6-953A-4226B348FA5D}"/>
              </a:ext>
              <a:ext uri="{C183D7F6-B498-43B3-948B-1728B52AA6E4}">
                <adec:decorative xmlns:adec="http://schemas.microsoft.com/office/drawing/2017/decorative" val="1"/>
              </a:ext>
            </a:extLst>
          </p:cNvPr>
          <p:cNvCxnSpPr>
            <a:cxnSpLocks/>
          </p:cNvCxnSpPr>
          <p:nvPr/>
        </p:nvCxnSpPr>
        <p:spPr>
          <a:xfrm>
            <a:off x="6102176"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E66F162-1FDE-4F73-8299-10D245FCD61B}"/>
              </a:ext>
              <a:ext uri="{C183D7F6-B498-43B3-948B-1728B52AA6E4}">
                <adec:decorative xmlns:adec="http://schemas.microsoft.com/office/drawing/2017/decorative" val="1"/>
              </a:ext>
            </a:extLst>
          </p:cNvPr>
          <p:cNvGrpSpPr/>
          <p:nvPr/>
        </p:nvGrpSpPr>
        <p:grpSpPr>
          <a:xfrm>
            <a:off x="3694176" y="3968496"/>
            <a:ext cx="438795" cy="438795"/>
            <a:chOff x="3773840" y="3311606"/>
            <a:chExt cx="447594" cy="447594"/>
          </a:xfrm>
        </p:grpSpPr>
        <p:sp>
          <p:nvSpPr>
            <p:cNvPr id="119" name="Oval 118">
              <a:extLst>
                <a:ext uri="{FF2B5EF4-FFF2-40B4-BE49-F238E27FC236}">
                  <a16:creationId xmlns:a16="http://schemas.microsoft.com/office/drawing/2014/main" id="{00C3B9BE-9F82-4811-B467-049B49E17646}"/>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20" name="Picture 119">
              <a:extLst>
                <a:ext uri="{FF2B5EF4-FFF2-40B4-BE49-F238E27FC236}">
                  <a16:creationId xmlns:a16="http://schemas.microsoft.com/office/drawing/2014/main" id="{72089147-2BD5-4FDA-BAAC-1968B7D8E379}"/>
                </a:ext>
              </a:extLst>
            </p:cNvPr>
            <p:cNvPicPr>
              <a:picLocks noChangeAspect="1"/>
            </p:cNvPicPr>
            <p:nvPr/>
          </p:nvPicPr>
          <p:blipFill>
            <a:blip r:embed="rId21"/>
            <a:stretch>
              <a:fillRect/>
            </a:stretch>
          </p:blipFill>
          <p:spPr>
            <a:xfrm>
              <a:off x="3868947" y="3399936"/>
              <a:ext cx="270933" cy="270933"/>
            </a:xfrm>
            <a:prstGeom prst="rect">
              <a:avLst/>
            </a:prstGeom>
          </p:spPr>
        </p:pic>
        <p:sp>
          <p:nvSpPr>
            <p:cNvPr id="76" name="Oval 75">
              <a:extLst>
                <a:ext uri="{FF2B5EF4-FFF2-40B4-BE49-F238E27FC236}">
                  <a16:creationId xmlns:a16="http://schemas.microsoft.com/office/drawing/2014/main" id="{5B436D95-7009-4F33-A513-6E97024B7056}"/>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78" name="Group 77">
            <a:extLst>
              <a:ext uri="{FF2B5EF4-FFF2-40B4-BE49-F238E27FC236}">
                <a16:creationId xmlns:a16="http://schemas.microsoft.com/office/drawing/2014/main" id="{5852E985-3C99-4FFE-A622-24BF3B035A73}"/>
              </a:ext>
              <a:ext uri="{C183D7F6-B498-43B3-948B-1728B52AA6E4}">
                <adec:decorative xmlns:adec="http://schemas.microsoft.com/office/drawing/2017/decorative" val="1"/>
              </a:ext>
            </a:extLst>
          </p:cNvPr>
          <p:cNvGrpSpPr/>
          <p:nvPr/>
        </p:nvGrpSpPr>
        <p:grpSpPr>
          <a:xfrm>
            <a:off x="7964424" y="3972276"/>
            <a:ext cx="438795" cy="438795"/>
            <a:chOff x="3773840" y="3311606"/>
            <a:chExt cx="447594" cy="447594"/>
          </a:xfrm>
        </p:grpSpPr>
        <p:sp>
          <p:nvSpPr>
            <p:cNvPr id="79" name="Oval 78">
              <a:extLst>
                <a:ext uri="{FF2B5EF4-FFF2-40B4-BE49-F238E27FC236}">
                  <a16:creationId xmlns:a16="http://schemas.microsoft.com/office/drawing/2014/main" id="{FD538E80-E5A9-499A-9DBB-1927FCF63E28}"/>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82" name="Picture 81">
              <a:extLst>
                <a:ext uri="{FF2B5EF4-FFF2-40B4-BE49-F238E27FC236}">
                  <a16:creationId xmlns:a16="http://schemas.microsoft.com/office/drawing/2014/main" id="{3E82ED1D-7562-41C4-A8A8-8C8F864A99D8}"/>
                </a:ext>
              </a:extLst>
            </p:cNvPr>
            <p:cNvPicPr>
              <a:picLocks noChangeAspect="1"/>
            </p:cNvPicPr>
            <p:nvPr/>
          </p:nvPicPr>
          <p:blipFill>
            <a:blip r:embed="rId21"/>
            <a:stretch>
              <a:fillRect/>
            </a:stretch>
          </p:blipFill>
          <p:spPr>
            <a:xfrm>
              <a:off x="3868947" y="3399936"/>
              <a:ext cx="270933" cy="270933"/>
            </a:xfrm>
            <a:prstGeom prst="rect">
              <a:avLst/>
            </a:prstGeom>
          </p:spPr>
        </p:pic>
        <p:sp>
          <p:nvSpPr>
            <p:cNvPr id="88" name="Oval 87">
              <a:extLst>
                <a:ext uri="{FF2B5EF4-FFF2-40B4-BE49-F238E27FC236}">
                  <a16:creationId xmlns:a16="http://schemas.microsoft.com/office/drawing/2014/main" id="{0BE48366-FF4C-44AF-8A60-DF4241C2E173}"/>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15" name="Group 14">
            <a:extLst>
              <a:ext uri="{FF2B5EF4-FFF2-40B4-BE49-F238E27FC236}">
                <a16:creationId xmlns:a16="http://schemas.microsoft.com/office/drawing/2014/main" id="{32D67635-6F83-4273-9061-CA34B2BD88D0}"/>
              </a:ext>
              <a:ext uri="{C183D7F6-B498-43B3-948B-1728B52AA6E4}">
                <adec:decorative xmlns:adec="http://schemas.microsoft.com/office/drawing/2017/decorative" val="1"/>
              </a:ext>
            </a:extLst>
          </p:cNvPr>
          <p:cNvGrpSpPr/>
          <p:nvPr/>
        </p:nvGrpSpPr>
        <p:grpSpPr>
          <a:xfrm>
            <a:off x="349197" y="2094226"/>
            <a:ext cx="11493608" cy="101725"/>
            <a:chOff x="356198" y="1489142"/>
            <a:chExt cx="11724079" cy="103765"/>
          </a:xfrm>
        </p:grpSpPr>
        <p:cxnSp>
          <p:nvCxnSpPr>
            <p:cNvPr id="100" name="Straight Connector 99">
              <a:extLst>
                <a:ext uri="{FF2B5EF4-FFF2-40B4-BE49-F238E27FC236}">
                  <a16:creationId xmlns:a16="http://schemas.microsoft.com/office/drawing/2014/main" id="{80BF0991-7E3C-4482-81F1-47F2B59D3411}"/>
                </a:ext>
              </a:extLst>
            </p:cNvPr>
            <p:cNvCxnSpPr>
              <a:cxnSpLocks/>
            </p:cNvCxnSpPr>
            <p:nvPr/>
          </p:nvCxnSpPr>
          <p:spPr>
            <a:xfrm flipH="1" flipV="1">
              <a:off x="356198" y="1592907"/>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Flowchart: Merge 101">
              <a:extLst>
                <a:ext uri="{FF2B5EF4-FFF2-40B4-BE49-F238E27FC236}">
                  <a16:creationId xmlns:a16="http://schemas.microsoft.com/office/drawing/2014/main" id="{0656520F-73F9-4B20-9C3E-FF84EDD52DAC}"/>
                </a:ext>
              </a:extLst>
            </p:cNvPr>
            <p:cNvSpPr/>
            <p:nvPr/>
          </p:nvSpPr>
          <p:spPr bwMode="auto">
            <a:xfrm flipV="1">
              <a:off x="6059038" y="1489142"/>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sp>
        <p:nvSpPr>
          <p:cNvPr id="89" name="Title 1">
            <a:extLst>
              <a:ext uri="{FF2B5EF4-FFF2-40B4-BE49-F238E27FC236}">
                <a16:creationId xmlns:a16="http://schemas.microsoft.com/office/drawing/2014/main" id="{59727D2F-778B-467F-9D6E-493E92098012}"/>
              </a:ext>
            </a:extLst>
          </p:cNvPr>
          <p:cNvSpPr txBox="1">
            <a:spLocks/>
          </p:cNvSpPr>
          <p:nvPr/>
        </p:nvSpPr>
        <p:spPr>
          <a:xfrm>
            <a:off x="4433671" y="551590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t>
            </a:r>
          </a:p>
        </p:txBody>
      </p:sp>
      <p:sp>
        <p:nvSpPr>
          <p:cNvPr id="90" name="Title 1">
            <a:extLst>
              <a:ext uri="{FF2B5EF4-FFF2-40B4-BE49-F238E27FC236}">
                <a16:creationId xmlns:a16="http://schemas.microsoft.com/office/drawing/2014/main" id="{1DE4B6AB-CAB6-49DD-89AF-3A62D2461ACF}"/>
              </a:ext>
            </a:extLst>
          </p:cNvPr>
          <p:cNvSpPr txBox="1">
            <a:spLocks/>
          </p:cNvSpPr>
          <p:nvPr/>
        </p:nvSpPr>
        <p:spPr>
          <a:xfrm>
            <a:off x="6538618" y="551590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t>
            </a:r>
          </a:p>
        </p:txBody>
      </p:sp>
    </p:spTree>
    <p:extLst>
      <p:ext uri="{BB962C8B-B14F-4D97-AF65-F5344CB8AC3E}">
        <p14:creationId xmlns:p14="http://schemas.microsoft.com/office/powerpoint/2010/main" val="24586534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7013CD1-59FB-4F00-800A-0F3A599B5B49}"/>
              </a:ext>
            </a:extLst>
          </p:cNvPr>
          <p:cNvPicPr>
            <a:picLocks noChangeAspect="1"/>
          </p:cNvPicPr>
          <p:nvPr/>
        </p:nvPicPr>
        <p:blipFill rotWithShape="1">
          <a:blip r:embed="rId3"/>
          <a:srcRect l="4671" r="7498"/>
          <a:stretch/>
        </p:blipFill>
        <p:spPr>
          <a:xfrm>
            <a:off x="6356166" y="1967704"/>
            <a:ext cx="5848550" cy="4064442"/>
          </a:xfrm>
          <a:prstGeom prst="rect">
            <a:avLst/>
          </a:prstGeom>
        </p:spPr>
      </p:pic>
      <p:sp>
        <p:nvSpPr>
          <p:cNvPr id="13" name="Title 1">
            <a:extLst>
              <a:ext uri="{FF2B5EF4-FFF2-40B4-BE49-F238E27FC236}">
                <a16:creationId xmlns:a16="http://schemas.microsoft.com/office/drawing/2014/main" id="{622F3CFC-02AF-4F0E-A367-174EDC3B3DBF}"/>
              </a:ext>
              <a:ext uri="{C183D7F6-B498-43B3-948B-1728B52AA6E4}">
                <adec:decorative xmlns:adec="http://schemas.microsoft.com/office/drawing/2017/decorative" val="1"/>
              </a:ext>
            </a:extLst>
          </p:cNvPr>
          <p:cNvSpPr>
            <a:spLocks noGrp="1"/>
          </p:cNvSpPr>
          <p:nvPr>
            <p:ph type="title"/>
          </p:nvPr>
        </p:nvSpPr>
        <p:spPr>
          <a:xfrm>
            <a:off x="426425" y="440920"/>
            <a:ext cx="11336039" cy="739238"/>
          </a:xfrm>
        </p:spPr>
        <p:txBody>
          <a:bodyPr/>
          <a:lstStyle/>
          <a:p>
            <a:r>
              <a:rPr lang="en-US"/>
              <a:t>Ways to integrate single sign-on</a:t>
            </a:r>
          </a:p>
        </p:txBody>
      </p:sp>
      <p:pic>
        <p:nvPicPr>
          <p:cNvPr id="15" name="Picture 14">
            <a:extLst>
              <a:ext uri="{FF2B5EF4-FFF2-40B4-BE49-F238E27FC236}">
                <a16:creationId xmlns:a16="http://schemas.microsoft.com/office/drawing/2014/main" id="{529883E2-8ED5-480A-8C96-06A2B46C4CFF}"/>
              </a:ext>
            </a:extLst>
          </p:cNvPr>
          <p:cNvPicPr>
            <a:picLocks noChangeAspect="1"/>
          </p:cNvPicPr>
          <p:nvPr/>
        </p:nvPicPr>
        <p:blipFill>
          <a:blip r:embed="rId4"/>
          <a:stretch>
            <a:fillRect/>
          </a:stretch>
        </p:blipFill>
        <p:spPr>
          <a:xfrm>
            <a:off x="393518" y="1709795"/>
            <a:ext cx="398411" cy="398411"/>
          </a:xfrm>
          <a:prstGeom prst="rect">
            <a:avLst/>
          </a:prstGeom>
        </p:spPr>
      </p:pic>
      <p:pic>
        <p:nvPicPr>
          <p:cNvPr id="18" name="Picture 17">
            <a:extLst>
              <a:ext uri="{FF2B5EF4-FFF2-40B4-BE49-F238E27FC236}">
                <a16:creationId xmlns:a16="http://schemas.microsoft.com/office/drawing/2014/main" id="{BE51A004-845F-4C8D-9DBD-2474845356D4}"/>
              </a:ext>
            </a:extLst>
          </p:cNvPr>
          <p:cNvPicPr>
            <a:picLocks noChangeAspect="1"/>
          </p:cNvPicPr>
          <p:nvPr/>
        </p:nvPicPr>
        <p:blipFill>
          <a:blip r:embed="rId4"/>
          <a:stretch>
            <a:fillRect/>
          </a:stretch>
        </p:blipFill>
        <p:spPr>
          <a:xfrm>
            <a:off x="393518" y="3030589"/>
            <a:ext cx="398411" cy="398411"/>
          </a:xfrm>
          <a:prstGeom prst="rect">
            <a:avLst/>
          </a:prstGeom>
        </p:spPr>
      </p:pic>
      <p:sp>
        <p:nvSpPr>
          <p:cNvPr id="19" name="Rectangle 18">
            <a:extLst>
              <a:ext uri="{FF2B5EF4-FFF2-40B4-BE49-F238E27FC236}">
                <a16:creationId xmlns:a16="http://schemas.microsoft.com/office/drawing/2014/main" id="{2496C276-8AB5-4E8E-8E5A-E03DF608B2F8}"/>
              </a:ext>
            </a:extLst>
          </p:cNvPr>
          <p:cNvSpPr/>
          <p:nvPr/>
        </p:nvSpPr>
        <p:spPr>
          <a:xfrm>
            <a:off x="892745" y="1681567"/>
            <a:ext cx="4741926" cy="3424594"/>
          </a:xfrm>
          <a:prstGeom prst="rect">
            <a:avLst/>
          </a:prstGeom>
        </p:spPr>
        <p:txBody>
          <a:bodyPr wrap="square" lIns="0">
            <a:spAutoFit/>
          </a:bodyPr>
          <a:lstStyle/>
          <a:p>
            <a:pPr defTabSz="914225">
              <a:spcAft>
                <a:spcPts val="588"/>
              </a:spcAft>
              <a:defRPr/>
            </a:pP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OpenID Connect and OAuth</a:t>
            </a:r>
          </a:p>
          <a:p>
            <a:pPr defTabSz="914225">
              <a:spcAft>
                <a:spcPts val="2353"/>
              </a:spcAft>
              <a:defRPr/>
            </a:pPr>
            <a:r>
              <a:rPr lang="en-US" sz="1568">
                <a:ln w="3175">
                  <a:noFill/>
                </a:ln>
                <a:gradFill>
                  <a:gsLst>
                    <a:gs pos="0">
                      <a:srgbClr val="282828"/>
                    </a:gs>
                    <a:gs pos="100000">
                      <a:srgbClr val="282828"/>
                    </a:gs>
                  </a:gsLst>
                  <a:lin ang="5400000" scaled="0"/>
                </a:gradFill>
                <a:cs typeface="Segoe UI Semilight" panose="020B0402040204020203" pitchFamily="34" charset="0"/>
              </a:rPr>
              <a:t>Best when developing new apps. Simplifies app configuration, has easy-to-use SDKs, and enables your application to use Microsoft Graph.</a:t>
            </a:r>
          </a:p>
          <a:p>
            <a:pPr>
              <a:lnSpc>
                <a:spcPct val="90000"/>
              </a:lnSpc>
              <a:spcAft>
                <a:spcPts val="588"/>
              </a:spcAft>
            </a:pP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SAML integration</a:t>
            </a:r>
            <a:endParaRPr lang="en-US" sz="784" b="1">
              <a:solidFill>
                <a:srgbClr val="6262A9"/>
              </a:solidFill>
              <a:latin typeface="Segoe UI Semibold" panose="020B0502040204020203" pitchFamily="34" charset="0"/>
              <a:cs typeface="Segoe UI Semibold" panose="020B0502040204020203" pitchFamily="34" charset="0"/>
            </a:endParaRPr>
          </a:p>
          <a:p>
            <a:pPr defTabSz="914225">
              <a:lnSpc>
                <a:spcPct val="90000"/>
              </a:lnSpc>
              <a:spcAft>
                <a:spcPts val="588"/>
              </a:spcAft>
              <a:defRPr/>
            </a:pPr>
            <a:r>
              <a:rPr lang="en-US" sz="1568">
                <a:ln w="3175">
                  <a:noFill/>
                </a:ln>
                <a:gradFill>
                  <a:gsLst>
                    <a:gs pos="0">
                      <a:srgbClr val="282828"/>
                    </a:gs>
                    <a:gs pos="100000">
                      <a:srgbClr val="282828"/>
                    </a:gs>
                  </a:gsLst>
                  <a:lin ang="5400000" scaled="0"/>
                </a:gradFill>
                <a:cs typeface="Segoe UI Semilight" panose="020B0402040204020203" pitchFamily="34" charset="0"/>
              </a:rPr>
              <a:t>Best for existing applications that do not use </a:t>
            </a:r>
            <a:br>
              <a:rPr lang="en-US" sz="1568">
                <a:ln w="3175">
                  <a:noFill/>
                </a:ln>
                <a:gradFill>
                  <a:gsLst>
                    <a:gs pos="0">
                      <a:srgbClr val="282828"/>
                    </a:gs>
                    <a:gs pos="100000">
                      <a:srgbClr val="282828"/>
                    </a:gs>
                  </a:gsLst>
                  <a:lin ang="5400000" scaled="0"/>
                </a:gradFill>
                <a:cs typeface="Segoe UI Semilight" panose="020B0402040204020203" pitchFamily="34" charset="0"/>
              </a:rPr>
            </a:br>
            <a:r>
              <a:rPr lang="en-US" sz="1568">
                <a:ln w="3175">
                  <a:noFill/>
                </a:ln>
                <a:gradFill>
                  <a:gsLst>
                    <a:gs pos="0">
                      <a:srgbClr val="282828"/>
                    </a:gs>
                    <a:gs pos="100000">
                      <a:srgbClr val="282828"/>
                    </a:gs>
                  </a:gsLst>
                  <a:lin ang="5400000" scaled="0"/>
                </a:gradFill>
                <a:cs typeface="Segoe UI Semilight" panose="020B0402040204020203" pitchFamily="34" charset="0"/>
              </a:rPr>
              <a:t>OpenID Connect or OAuth.</a:t>
            </a:r>
          </a:p>
          <a:p>
            <a:pPr defTabSz="914225">
              <a:lnSpc>
                <a:spcPct val="90000"/>
              </a:lnSpc>
              <a:spcAft>
                <a:spcPts val="588"/>
              </a:spcAft>
              <a:defRPr/>
            </a:pPr>
            <a:endParaRPr lang="en-US" sz="1568">
              <a:ln w="3175">
                <a:noFill/>
              </a:ln>
              <a:gradFill>
                <a:gsLst>
                  <a:gs pos="0">
                    <a:srgbClr val="282828"/>
                  </a:gs>
                  <a:gs pos="100000">
                    <a:srgbClr val="282828"/>
                  </a:gs>
                </a:gsLst>
                <a:lin ang="5400000" scaled="0"/>
              </a:gradFill>
              <a:cs typeface="Segoe UI Semilight" panose="020B0402040204020203" pitchFamily="34" charset="0"/>
            </a:endParaRPr>
          </a:p>
          <a:p>
            <a:pPr>
              <a:lnSpc>
                <a:spcPct val="90000"/>
              </a:lnSpc>
              <a:spcAft>
                <a:spcPts val="588"/>
              </a:spcAft>
            </a:pP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Mobile SSO</a:t>
            </a:r>
            <a:endParaRPr lang="en-US" sz="784" b="1">
              <a:solidFill>
                <a:srgbClr val="6262A9"/>
              </a:solidFill>
              <a:latin typeface="Segoe UI Semibold" panose="020B0502040204020203" pitchFamily="34" charset="0"/>
              <a:cs typeface="Segoe UI Semibold" panose="020B0502040204020203" pitchFamily="34" charset="0"/>
            </a:endParaRPr>
          </a:p>
          <a:p>
            <a:pPr defTabSz="914225">
              <a:lnSpc>
                <a:spcPct val="90000"/>
              </a:lnSpc>
              <a:spcAft>
                <a:spcPts val="588"/>
              </a:spcAft>
              <a:defRPr/>
            </a:pPr>
            <a:r>
              <a:rPr lang="en-US" sz="1568">
                <a:latin typeface="Segoe UI" panose="020B0502040204020203" pitchFamily="34" charset="0"/>
              </a:rPr>
              <a:t>Leverage System Browser for authentication in order to support single sign-on for your mobile app.</a:t>
            </a:r>
            <a:endParaRPr lang="en-US" sz="1372">
              <a:ln w="3175">
                <a:noFill/>
              </a:ln>
              <a:gradFill>
                <a:gsLst>
                  <a:gs pos="0">
                    <a:srgbClr val="282828"/>
                  </a:gs>
                  <a:gs pos="100000">
                    <a:srgbClr val="282828"/>
                  </a:gs>
                </a:gsLst>
                <a:lin ang="5400000" scaled="0"/>
              </a:gradFill>
              <a:cs typeface="Segoe UI Semilight" panose="020B0402040204020203" pitchFamily="34" charset="0"/>
            </a:endParaRPr>
          </a:p>
        </p:txBody>
      </p:sp>
      <p:pic>
        <p:nvPicPr>
          <p:cNvPr id="21" name="Taskbar" descr="Publisher verification screenshot">
            <a:extLst>
              <a:ext uri="{FF2B5EF4-FFF2-40B4-BE49-F238E27FC236}">
                <a16:creationId xmlns:a16="http://schemas.microsoft.com/office/drawing/2014/main" id="{332CB94C-5276-473D-928D-9B245BC5E2DA}"/>
              </a:ext>
            </a:extLst>
          </p:cNvPr>
          <p:cNvPicPr>
            <a:picLocks noChangeAspect="1"/>
          </p:cNvPicPr>
          <p:nvPr/>
        </p:nvPicPr>
        <p:blipFill rotWithShape="1">
          <a:blip r:embed="rId5">
            <a:extLst>
              <a:ext uri="{28A0092B-C50C-407E-A947-70E740481C1C}">
                <a14:useLocalDpi xmlns:a14="http://schemas.microsoft.com/office/drawing/2010/main" val="0"/>
              </a:ext>
            </a:extLst>
          </a:blip>
          <a:srcRect t="96283"/>
          <a:stretch/>
        </p:blipFill>
        <p:spPr>
          <a:xfrm>
            <a:off x="6359681" y="5899345"/>
            <a:ext cx="6029750" cy="126059"/>
          </a:xfrm>
          <a:prstGeom prst="rect">
            <a:avLst/>
          </a:prstGeom>
        </p:spPr>
      </p:pic>
      <p:pic>
        <p:nvPicPr>
          <p:cNvPr id="22" name="Picture 21" descr="A screen shot of a computer&#10;&#10;Description automatically generated">
            <a:extLst>
              <a:ext uri="{FF2B5EF4-FFF2-40B4-BE49-F238E27FC236}">
                <a16:creationId xmlns:a16="http://schemas.microsoft.com/office/drawing/2014/main" id="{01692160-0772-45BD-8546-6D074A4BF2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8175" y="1491772"/>
            <a:ext cx="8923826" cy="5365743"/>
          </a:xfrm>
          <a:prstGeom prst="rect">
            <a:avLst/>
          </a:prstGeom>
        </p:spPr>
      </p:pic>
      <p:grpSp>
        <p:nvGrpSpPr>
          <p:cNvPr id="23" name="Group 22" descr="Open ID screenshot">
            <a:extLst>
              <a:ext uri="{FF2B5EF4-FFF2-40B4-BE49-F238E27FC236}">
                <a16:creationId xmlns:a16="http://schemas.microsoft.com/office/drawing/2014/main" id="{31206A1C-4E99-4D00-9677-4D4C1A87005A}"/>
              </a:ext>
              <a:ext uri="{C183D7F6-B498-43B3-948B-1728B52AA6E4}">
                <adec:decorative xmlns:adec="http://schemas.microsoft.com/office/drawing/2017/decorative" val="0"/>
              </a:ext>
            </a:extLst>
          </p:cNvPr>
          <p:cNvGrpSpPr/>
          <p:nvPr/>
        </p:nvGrpSpPr>
        <p:grpSpPr>
          <a:xfrm>
            <a:off x="5706634" y="3134311"/>
            <a:ext cx="1701394" cy="3455275"/>
            <a:chOff x="8843147" y="1366006"/>
            <a:chExt cx="2599031" cy="5278239"/>
          </a:xfrm>
        </p:grpSpPr>
        <p:pic>
          <p:nvPicPr>
            <p:cNvPr id="24" name="Phone" descr="demo of SSO on mobile phone">
              <a:extLst>
                <a:ext uri="{FF2B5EF4-FFF2-40B4-BE49-F238E27FC236}">
                  <a16:creationId xmlns:a16="http://schemas.microsoft.com/office/drawing/2014/main" id="{AB7EC1EA-8326-4829-93E0-B067CDB36D10}"/>
                </a:ext>
              </a:extLst>
            </p:cNvPr>
            <p:cNvPicPr>
              <a:picLocks noChangeAspect="1"/>
            </p:cNvPicPr>
            <p:nvPr/>
          </p:nvPicPr>
          <p:blipFill>
            <a:blip r:embed="rId7"/>
            <a:stretch>
              <a:fillRect/>
            </a:stretch>
          </p:blipFill>
          <p:spPr>
            <a:xfrm>
              <a:off x="8843147" y="1366006"/>
              <a:ext cx="2599031" cy="5278239"/>
            </a:xfrm>
            <a:prstGeom prst="rect">
              <a:avLst/>
            </a:prstGeom>
          </p:spPr>
        </p:pic>
        <p:pic>
          <p:nvPicPr>
            <p:cNvPr id="25" name="Picture 24">
              <a:extLst>
                <a:ext uri="{FF2B5EF4-FFF2-40B4-BE49-F238E27FC236}">
                  <a16:creationId xmlns:a16="http://schemas.microsoft.com/office/drawing/2014/main" id="{8E9DDC0F-4482-4615-A94D-B0F0EBEFA7D7}"/>
                </a:ext>
              </a:extLst>
            </p:cNvPr>
            <p:cNvPicPr>
              <a:picLocks noChangeAspect="1"/>
            </p:cNvPicPr>
            <p:nvPr/>
          </p:nvPicPr>
          <p:blipFill rotWithShape="1">
            <a:blip r:embed="rId8"/>
            <a:srcRect t="89359"/>
            <a:stretch/>
          </p:blipFill>
          <p:spPr>
            <a:xfrm>
              <a:off x="8934830" y="5699205"/>
              <a:ext cx="2406117" cy="455176"/>
            </a:xfrm>
            <a:prstGeom prst="rect">
              <a:avLst/>
            </a:prstGeom>
          </p:spPr>
        </p:pic>
        <p:pic>
          <p:nvPicPr>
            <p:cNvPr id="26" name="Picture 25">
              <a:extLst>
                <a:ext uri="{FF2B5EF4-FFF2-40B4-BE49-F238E27FC236}">
                  <a16:creationId xmlns:a16="http://schemas.microsoft.com/office/drawing/2014/main" id="{10740071-5B4B-49FD-A5B6-516B29418D3F}"/>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936544" y="1906386"/>
              <a:ext cx="2406325" cy="3935927"/>
            </a:xfrm>
            <a:prstGeom prst="rect">
              <a:avLst/>
            </a:prstGeom>
          </p:spPr>
        </p:pic>
      </p:grpSp>
      <p:pic>
        <p:nvPicPr>
          <p:cNvPr id="27" name="Picture 26">
            <a:extLst>
              <a:ext uri="{FF2B5EF4-FFF2-40B4-BE49-F238E27FC236}">
                <a16:creationId xmlns:a16="http://schemas.microsoft.com/office/drawing/2014/main" id="{53B5B0F5-96CA-4AE3-8573-3DFB9DCA2154}"/>
              </a:ext>
            </a:extLst>
          </p:cNvPr>
          <p:cNvPicPr>
            <a:picLocks noChangeAspect="1"/>
          </p:cNvPicPr>
          <p:nvPr/>
        </p:nvPicPr>
        <p:blipFill>
          <a:blip r:embed="rId4"/>
          <a:stretch>
            <a:fillRect/>
          </a:stretch>
        </p:blipFill>
        <p:spPr>
          <a:xfrm>
            <a:off x="393518" y="4174642"/>
            <a:ext cx="398411" cy="398411"/>
          </a:xfrm>
          <a:prstGeom prst="rect">
            <a:avLst/>
          </a:prstGeom>
        </p:spPr>
      </p:pic>
    </p:spTree>
    <p:extLst>
      <p:ext uri="{BB962C8B-B14F-4D97-AF65-F5344CB8AC3E}">
        <p14:creationId xmlns:p14="http://schemas.microsoft.com/office/powerpoint/2010/main" val="30021890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F8CB-12F8-4D6B-8334-4C2064F1457A}"/>
              </a:ext>
            </a:extLst>
          </p:cNvPr>
          <p:cNvSpPr>
            <a:spLocks noGrp="1"/>
          </p:cNvSpPr>
          <p:nvPr>
            <p:ph type="title"/>
          </p:nvPr>
        </p:nvSpPr>
        <p:spPr/>
        <p:txBody>
          <a:bodyPr/>
          <a:lstStyle/>
          <a:p>
            <a:r>
              <a:rPr lang="en-US"/>
              <a:t>Simplify sign-in with our authentication libraries</a:t>
            </a:r>
            <a:br>
              <a:rPr lang="en-US"/>
            </a:br>
            <a:r>
              <a:rPr lang="en-US" sz="1961" spc="0">
                <a:latin typeface="+mn-lt"/>
                <a:cs typeface="Segoe UI"/>
              </a:rPr>
              <a:t>Fastest, simplest integration with the Microsoft identity platform</a:t>
            </a:r>
          </a:p>
        </p:txBody>
      </p:sp>
      <p:sp>
        <p:nvSpPr>
          <p:cNvPr id="52" name="Rectangle 51" descr="screenshot">
            <a:extLst>
              <a:ext uri="{FF2B5EF4-FFF2-40B4-BE49-F238E27FC236}">
                <a16:creationId xmlns:a16="http://schemas.microsoft.com/office/drawing/2014/main" id="{84AE4B6D-E69E-4B58-BB1E-C783F78F4906}"/>
              </a:ext>
            </a:extLst>
          </p:cNvPr>
          <p:cNvSpPr/>
          <p:nvPr/>
        </p:nvSpPr>
        <p:spPr bwMode="auto">
          <a:xfrm>
            <a:off x="6744768" y="1734602"/>
            <a:ext cx="5430840" cy="362014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E05B0A18-C3DF-478C-A9D6-956CBC60FA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4832285" y="614756"/>
            <a:ext cx="8306980" cy="6242759"/>
          </a:xfrm>
          <a:custGeom>
            <a:avLst/>
            <a:gdLst>
              <a:gd name="connsiteX0" fmla="*/ 0 w 8473552"/>
              <a:gd name="connsiteY0" fmla="*/ 0 h 6367939"/>
              <a:gd name="connsiteX1" fmla="*/ 8473552 w 8473552"/>
              <a:gd name="connsiteY1" fmla="*/ 0 h 6367939"/>
              <a:gd name="connsiteX2" fmla="*/ 8473552 w 8473552"/>
              <a:gd name="connsiteY2" fmla="*/ 6367939 h 6367939"/>
              <a:gd name="connsiteX3" fmla="*/ 0 w 8473552"/>
              <a:gd name="connsiteY3" fmla="*/ 6367939 h 6367939"/>
              <a:gd name="connsiteX4" fmla="*/ 0 w 8473552"/>
              <a:gd name="connsiteY4" fmla="*/ 0 h 6367939"/>
              <a:gd name="connsiteX5" fmla="*/ 1950832 w 8473552"/>
              <a:gd name="connsiteY5" fmla="*/ 1142301 h 6367939"/>
              <a:gd name="connsiteX6" fmla="*/ 1950832 w 8473552"/>
              <a:gd name="connsiteY6" fmla="*/ 4835034 h 6367939"/>
              <a:gd name="connsiteX7" fmla="*/ 7507293 w 8473552"/>
              <a:gd name="connsiteY7" fmla="*/ 4835034 h 6367939"/>
              <a:gd name="connsiteX8" fmla="*/ 7507293 w 8473552"/>
              <a:gd name="connsiteY8" fmla="*/ 1142301 h 6367939"/>
              <a:gd name="connsiteX9" fmla="*/ 1950832 w 8473552"/>
              <a:gd name="connsiteY9" fmla="*/ 1142301 h 636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3552" h="6367939">
                <a:moveTo>
                  <a:pt x="0" y="0"/>
                </a:moveTo>
                <a:lnTo>
                  <a:pt x="8473552" y="0"/>
                </a:lnTo>
                <a:lnTo>
                  <a:pt x="8473552" y="6367939"/>
                </a:lnTo>
                <a:lnTo>
                  <a:pt x="0" y="6367939"/>
                </a:lnTo>
                <a:lnTo>
                  <a:pt x="0" y="0"/>
                </a:lnTo>
                <a:close/>
                <a:moveTo>
                  <a:pt x="1950832" y="1142301"/>
                </a:moveTo>
                <a:lnTo>
                  <a:pt x="1950832" y="4835034"/>
                </a:lnTo>
                <a:lnTo>
                  <a:pt x="7507293" y="4835034"/>
                </a:lnTo>
                <a:lnTo>
                  <a:pt x="7507293" y="1142301"/>
                </a:lnTo>
                <a:lnTo>
                  <a:pt x="1950832" y="1142301"/>
                </a:lnTo>
                <a:close/>
              </a:path>
            </a:pathLst>
          </a:custGeom>
        </p:spPr>
      </p:pic>
      <p:pic>
        <p:nvPicPr>
          <p:cNvPr id="5" name="Picture 4" descr="A screenshot of a cell phone&#10;&#10;Description automatically generated">
            <a:extLst>
              <a:ext uri="{FF2B5EF4-FFF2-40B4-BE49-F238E27FC236}">
                <a16:creationId xmlns:a16="http://schemas.microsoft.com/office/drawing/2014/main" id="{F7C14F45-6FCF-4FFC-A6C5-227BAF75527E}"/>
              </a:ext>
            </a:extLst>
          </p:cNvPr>
          <p:cNvPicPr>
            <a:picLocks noChangeAspect="1"/>
          </p:cNvPicPr>
          <p:nvPr/>
        </p:nvPicPr>
        <p:blipFill rotWithShape="1">
          <a:blip r:embed="rId4"/>
          <a:srcRect r="13960"/>
          <a:stretch/>
        </p:blipFill>
        <p:spPr>
          <a:xfrm>
            <a:off x="6744768" y="1734602"/>
            <a:ext cx="5447233" cy="3620142"/>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D47B59BE-D3A8-473F-8ED4-054361418D1A}"/>
              </a:ext>
            </a:extLst>
          </p:cNvPr>
          <p:cNvPicPr>
            <a:picLocks noChangeAspect="1"/>
          </p:cNvPicPr>
          <p:nvPr/>
        </p:nvPicPr>
        <p:blipFill rotWithShape="1">
          <a:blip r:embed="rId5"/>
          <a:srcRect r="14219"/>
          <a:stretch/>
        </p:blipFill>
        <p:spPr>
          <a:xfrm>
            <a:off x="6744768" y="1734602"/>
            <a:ext cx="5430840" cy="3620142"/>
          </a:xfrm>
          <a:prstGeom prst="rect">
            <a:avLst/>
          </a:prstGeom>
        </p:spPr>
      </p:pic>
      <p:sp>
        <p:nvSpPr>
          <p:cNvPr id="13" name="Text Placeholder 2">
            <a:extLst>
              <a:ext uri="{FF2B5EF4-FFF2-40B4-BE49-F238E27FC236}">
                <a16:creationId xmlns:a16="http://schemas.microsoft.com/office/drawing/2014/main" id="{8D321C3A-96C6-48F5-A0C0-D460ABD2B864}"/>
              </a:ext>
            </a:extLst>
          </p:cNvPr>
          <p:cNvSpPr txBox="1">
            <a:spLocks/>
          </p:cNvSpPr>
          <p:nvPr/>
        </p:nvSpPr>
        <p:spPr>
          <a:xfrm>
            <a:off x="1374805" y="2319048"/>
            <a:ext cx="4371237" cy="814284"/>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67"/>
              <a:t>Best in class authentication libraries that work with your platform or language of choice or use our OIDC certified endpoint.</a:t>
            </a:r>
          </a:p>
        </p:txBody>
      </p:sp>
      <p:sp>
        <p:nvSpPr>
          <p:cNvPr id="14" name="Text Placeholder 2">
            <a:extLst>
              <a:ext uri="{FF2B5EF4-FFF2-40B4-BE49-F238E27FC236}">
                <a16:creationId xmlns:a16="http://schemas.microsoft.com/office/drawing/2014/main" id="{03CB0D62-21D2-4139-B3CA-F6AE07E0E76A}"/>
              </a:ext>
            </a:extLst>
          </p:cNvPr>
          <p:cNvSpPr txBox="1">
            <a:spLocks/>
          </p:cNvSpPr>
          <p:nvPr/>
        </p:nvSpPr>
        <p:spPr>
          <a:xfrm>
            <a:off x="1374805" y="1931343"/>
            <a:ext cx="4371237" cy="362072"/>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65" b="1">
                <a:solidFill>
                  <a:schemeClr val="accent1"/>
                </a:solidFill>
                <a:latin typeface="Segoe UI Semibold"/>
              </a:rPr>
              <a:t>Develop in your favorite language</a:t>
            </a:r>
          </a:p>
        </p:txBody>
      </p:sp>
      <p:sp>
        <p:nvSpPr>
          <p:cNvPr id="15" name="Text Placeholder 2">
            <a:extLst>
              <a:ext uri="{FF2B5EF4-FFF2-40B4-BE49-F238E27FC236}">
                <a16:creationId xmlns:a16="http://schemas.microsoft.com/office/drawing/2014/main" id="{8A3A37FB-F655-4457-B0A9-FCF6B894FD58}"/>
              </a:ext>
            </a:extLst>
          </p:cNvPr>
          <p:cNvSpPr txBox="1">
            <a:spLocks/>
          </p:cNvSpPr>
          <p:nvPr/>
        </p:nvSpPr>
        <p:spPr>
          <a:xfrm>
            <a:off x="1374805" y="3743064"/>
            <a:ext cx="4371237" cy="814284"/>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567"/>
              <a:t>Applications using MSAL are secure by default and can comply with security policies implemented by IT.</a:t>
            </a:r>
          </a:p>
        </p:txBody>
      </p:sp>
      <p:sp>
        <p:nvSpPr>
          <p:cNvPr id="16" name="Text Placeholder 2">
            <a:extLst>
              <a:ext uri="{FF2B5EF4-FFF2-40B4-BE49-F238E27FC236}">
                <a16:creationId xmlns:a16="http://schemas.microsoft.com/office/drawing/2014/main" id="{131E77D1-15E1-4B02-BC15-9DB7A83D8805}"/>
              </a:ext>
            </a:extLst>
          </p:cNvPr>
          <p:cNvSpPr txBox="1">
            <a:spLocks/>
          </p:cNvSpPr>
          <p:nvPr/>
        </p:nvSpPr>
        <p:spPr>
          <a:xfrm>
            <a:off x="1374805" y="3355359"/>
            <a:ext cx="4371237" cy="362072"/>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765" b="1">
                <a:solidFill>
                  <a:schemeClr val="accent1"/>
                </a:solidFill>
                <a:latin typeface="Segoe UI Semibold"/>
              </a:rPr>
              <a:t>Secure by default</a:t>
            </a:r>
          </a:p>
        </p:txBody>
      </p:sp>
      <p:sp>
        <p:nvSpPr>
          <p:cNvPr id="17" name="Text Placeholder 2">
            <a:extLst>
              <a:ext uri="{FF2B5EF4-FFF2-40B4-BE49-F238E27FC236}">
                <a16:creationId xmlns:a16="http://schemas.microsoft.com/office/drawing/2014/main" id="{E97713BA-0A52-478C-B3BA-CCFE8B94B11A}"/>
              </a:ext>
            </a:extLst>
          </p:cNvPr>
          <p:cNvSpPr txBox="1">
            <a:spLocks/>
          </p:cNvSpPr>
          <p:nvPr/>
        </p:nvSpPr>
        <p:spPr>
          <a:xfrm>
            <a:off x="1374805" y="5191489"/>
            <a:ext cx="4371237" cy="57328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567"/>
              <a:t>Secure access to users and data from Microsoft Graph, Azure or your own protected APIs.</a:t>
            </a:r>
          </a:p>
        </p:txBody>
      </p:sp>
      <p:sp>
        <p:nvSpPr>
          <p:cNvPr id="18" name="Text Placeholder 2">
            <a:extLst>
              <a:ext uri="{FF2B5EF4-FFF2-40B4-BE49-F238E27FC236}">
                <a16:creationId xmlns:a16="http://schemas.microsoft.com/office/drawing/2014/main" id="{C3DA4573-6A67-4F7A-9BC8-CE315A577E54}"/>
              </a:ext>
            </a:extLst>
          </p:cNvPr>
          <p:cNvSpPr txBox="1">
            <a:spLocks/>
          </p:cNvSpPr>
          <p:nvPr/>
        </p:nvSpPr>
        <p:spPr>
          <a:xfrm>
            <a:off x="1374805" y="4803784"/>
            <a:ext cx="4371237" cy="362072"/>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765" b="1">
                <a:solidFill>
                  <a:schemeClr val="accent1"/>
                </a:solidFill>
                <a:latin typeface="Segoe UI Semibold"/>
              </a:rPr>
              <a:t>Build richer experiences</a:t>
            </a:r>
          </a:p>
        </p:txBody>
      </p:sp>
      <p:grpSp>
        <p:nvGrpSpPr>
          <p:cNvPr id="8" name="Group 7" descr="Develop in your favorite language&#10;">
            <a:extLst>
              <a:ext uri="{FF2B5EF4-FFF2-40B4-BE49-F238E27FC236}">
                <a16:creationId xmlns:a16="http://schemas.microsoft.com/office/drawing/2014/main" id="{5B608CF3-186B-494C-A9EE-93CDDABEB38F}"/>
              </a:ext>
            </a:extLst>
          </p:cNvPr>
          <p:cNvGrpSpPr/>
          <p:nvPr/>
        </p:nvGrpSpPr>
        <p:grpSpPr>
          <a:xfrm>
            <a:off x="426425" y="1905710"/>
            <a:ext cx="717140" cy="717140"/>
            <a:chOff x="434975" y="1943427"/>
            <a:chExt cx="731520" cy="731520"/>
          </a:xfrm>
        </p:grpSpPr>
        <p:sp>
          <p:nvSpPr>
            <p:cNvPr id="23" name="Oval 22">
              <a:extLst>
                <a:ext uri="{FF2B5EF4-FFF2-40B4-BE49-F238E27FC236}">
                  <a16:creationId xmlns:a16="http://schemas.microsoft.com/office/drawing/2014/main" id="{3FA62E45-433B-4F42-AA0A-3C8299E3D60A}"/>
                </a:ext>
                <a:ext uri="{C183D7F6-B498-43B3-948B-1728B52AA6E4}">
                  <adec:decorative xmlns:adec="http://schemas.microsoft.com/office/drawing/2017/decorative" val="1"/>
                </a:ext>
              </a:extLst>
            </p:cNvPr>
            <p:cNvSpPr/>
            <p:nvPr/>
          </p:nvSpPr>
          <p:spPr bwMode="auto">
            <a:xfrm>
              <a:off x="434975" y="1943427"/>
              <a:ext cx="731520" cy="73152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24" name="Picture 23">
              <a:extLst>
                <a:ext uri="{FF2B5EF4-FFF2-40B4-BE49-F238E27FC236}">
                  <a16:creationId xmlns:a16="http://schemas.microsoft.com/office/drawing/2014/main" id="{BF5668A6-4F80-4033-98EE-95D5E391C4C9}"/>
                </a:ext>
              </a:extLst>
            </p:cNvPr>
            <p:cNvPicPr>
              <a:picLocks noChangeAspect="1"/>
            </p:cNvPicPr>
            <p:nvPr/>
          </p:nvPicPr>
          <p:blipFill>
            <a:blip r:embed="rId6"/>
            <a:stretch>
              <a:fillRect/>
            </a:stretch>
          </p:blipFill>
          <p:spPr>
            <a:xfrm>
              <a:off x="597535" y="2105987"/>
              <a:ext cx="406400" cy="406400"/>
            </a:xfrm>
            <a:prstGeom prst="rect">
              <a:avLst/>
            </a:prstGeom>
          </p:spPr>
        </p:pic>
      </p:grpSp>
      <p:grpSp>
        <p:nvGrpSpPr>
          <p:cNvPr id="9" name="Group 8" descr="Secure by default&#10;">
            <a:extLst>
              <a:ext uri="{FF2B5EF4-FFF2-40B4-BE49-F238E27FC236}">
                <a16:creationId xmlns:a16="http://schemas.microsoft.com/office/drawing/2014/main" id="{B77EBBEB-FC65-4E3B-B35D-9B360A3B6C1D}"/>
              </a:ext>
            </a:extLst>
          </p:cNvPr>
          <p:cNvGrpSpPr/>
          <p:nvPr/>
        </p:nvGrpSpPr>
        <p:grpSpPr>
          <a:xfrm>
            <a:off x="426425" y="3432950"/>
            <a:ext cx="717140" cy="717140"/>
            <a:chOff x="434975" y="3249493"/>
            <a:chExt cx="731520" cy="731520"/>
          </a:xfrm>
        </p:grpSpPr>
        <p:sp>
          <p:nvSpPr>
            <p:cNvPr id="26" name="Oval 25">
              <a:extLst>
                <a:ext uri="{FF2B5EF4-FFF2-40B4-BE49-F238E27FC236}">
                  <a16:creationId xmlns:a16="http://schemas.microsoft.com/office/drawing/2014/main" id="{7CD3603D-E2BD-4BB2-88D3-128308D999EC}"/>
                </a:ext>
                <a:ext uri="{C183D7F6-B498-43B3-948B-1728B52AA6E4}">
                  <adec:decorative xmlns:adec="http://schemas.microsoft.com/office/drawing/2017/decorative" val="1"/>
                </a:ext>
              </a:extLst>
            </p:cNvPr>
            <p:cNvSpPr/>
            <p:nvPr/>
          </p:nvSpPr>
          <p:spPr bwMode="auto">
            <a:xfrm>
              <a:off x="434975" y="3249493"/>
              <a:ext cx="731520" cy="73152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28" name="Picture 27">
              <a:extLst>
                <a:ext uri="{FF2B5EF4-FFF2-40B4-BE49-F238E27FC236}">
                  <a16:creationId xmlns:a16="http://schemas.microsoft.com/office/drawing/2014/main" id="{E493BD37-36B8-4CFF-91B9-5D39D9DEDDD4}"/>
                </a:ext>
              </a:extLst>
            </p:cNvPr>
            <p:cNvPicPr>
              <a:picLocks noChangeAspect="1"/>
            </p:cNvPicPr>
            <p:nvPr/>
          </p:nvPicPr>
          <p:blipFill>
            <a:blip r:embed="rId7"/>
            <a:stretch>
              <a:fillRect/>
            </a:stretch>
          </p:blipFill>
          <p:spPr>
            <a:xfrm>
              <a:off x="597535" y="3412053"/>
              <a:ext cx="406400" cy="406400"/>
            </a:xfrm>
            <a:prstGeom prst="rect">
              <a:avLst/>
            </a:prstGeom>
          </p:spPr>
        </p:pic>
      </p:grpSp>
      <p:grpSp>
        <p:nvGrpSpPr>
          <p:cNvPr id="10" name="Group 9" descr="Access to users and data&#10;">
            <a:extLst>
              <a:ext uri="{FF2B5EF4-FFF2-40B4-BE49-F238E27FC236}">
                <a16:creationId xmlns:a16="http://schemas.microsoft.com/office/drawing/2014/main" id="{35A6CADD-A700-4200-B364-A1C73AEFE52D}"/>
              </a:ext>
            </a:extLst>
          </p:cNvPr>
          <p:cNvGrpSpPr/>
          <p:nvPr/>
        </p:nvGrpSpPr>
        <p:grpSpPr>
          <a:xfrm>
            <a:off x="426425" y="4884451"/>
            <a:ext cx="717140" cy="717140"/>
            <a:chOff x="434975" y="4730100"/>
            <a:chExt cx="731520" cy="731520"/>
          </a:xfrm>
        </p:grpSpPr>
        <p:sp>
          <p:nvSpPr>
            <p:cNvPr id="27" name="Oval 26">
              <a:extLst>
                <a:ext uri="{FF2B5EF4-FFF2-40B4-BE49-F238E27FC236}">
                  <a16:creationId xmlns:a16="http://schemas.microsoft.com/office/drawing/2014/main" id="{4D00E475-1092-4611-82AD-4F7C4A922E2D}"/>
                </a:ext>
                <a:ext uri="{C183D7F6-B498-43B3-948B-1728B52AA6E4}">
                  <adec:decorative xmlns:adec="http://schemas.microsoft.com/office/drawing/2017/decorative" val="1"/>
                </a:ext>
              </a:extLst>
            </p:cNvPr>
            <p:cNvSpPr/>
            <p:nvPr/>
          </p:nvSpPr>
          <p:spPr bwMode="auto">
            <a:xfrm>
              <a:off x="434975" y="4730100"/>
              <a:ext cx="731520" cy="73152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30" name="Picture 29">
              <a:extLst>
                <a:ext uri="{FF2B5EF4-FFF2-40B4-BE49-F238E27FC236}">
                  <a16:creationId xmlns:a16="http://schemas.microsoft.com/office/drawing/2014/main" id="{25F8CFD8-F15B-40EF-A4E7-A560E2CA3846}"/>
                </a:ext>
              </a:extLst>
            </p:cNvPr>
            <p:cNvPicPr>
              <a:picLocks noChangeAspect="1"/>
            </p:cNvPicPr>
            <p:nvPr/>
          </p:nvPicPr>
          <p:blipFill>
            <a:blip r:embed="rId8"/>
            <a:stretch>
              <a:fillRect/>
            </a:stretch>
          </p:blipFill>
          <p:spPr>
            <a:xfrm>
              <a:off x="597535" y="4892660"/>
              <a:ext cx="406400" cy="406400"/>
            </a:xfrm>
            <a:prstGeom prst="rect">
              <a:avLst/>
            </a:prstGeom>
          </p:spPr>
        </p:pic>
      </p:grpSp>
    </p:spTree>
    <p:extLst>
      <p:ext uri="{BB962C8B-B14F-4D97-AF65-F5344CB8AC3E}">
        <p14:creationId xmlns:p14="http://schemas.microsoft.com/office/powerpoint/2010/main" val="1364465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2.60148E-6 8.94235E-7 L -2.60148E-6 0.04358 " pathEditMode="relative" rAng="0" ptsTypes="AA">
                                      <p:cBhvr>
                                        <p:cTn id="9" dur="600" spd="-100000" fill="hold"/>
                                        <p:tgtEl>
                                          <p:spTgt spid="14"/>
                                        </p:tgtEl>
                                        <p:attrNameLst>
                                          <p:attrName>ppt_x</p:attrName>
                                          <p:attrName>ppt_y</p:attrName>
                                        </p:attrNameLst>
                                      </p:cBhvr>
                                      <p:rCtr x="0" y="2179"/>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60148E-6 3.5497E-6 L -2.60148E-6 0.04357 " pathEditMode="relative" rAng="0" ptsTypes="AA">
                                      <p:cBhvr>
                                        <p:cTn id="14" dur="600" spd="-100000" fill="hold"/>
                                        <p:tgtEl>
                                          <p:spTgt spid="13"/>
                                        </p:tgtEl>
                                        <p:attrNameLst>
                                          <p:attrName>ppt_x</p:attrName>
                                          <p:attrName>ppt_y</p:attrName>
                                        </p:attrNameLst>
                                      </p:cBhvr>
                                      <p:rCtr x="0" y="2179"/>
                                    </p:animMotion>
                                  </p:childTnLst>
                                </p:cTn>
                              </p:par>
                              <p:par>
                                <p:cTn id="15" presetID="1" presetClass="entr" presetSubtype="0" fill="hold" nodeType="withEffect">
                                  <p:stCondLst>
                                    <p:cond delay="0"/>
                                  </p:stCondLst>
                                  <p:childTnLst>
                                    <p:set>
                                      <p:cBhvr>
                                        <p:cTn id="16" dur="1" fill="hold">
                                          <p:stCondLst>
                                            <p:cond delay="299"/>
                                          </p:stCondLst>
                                        </p:cTn>
                                        <p:tgtEl>
                                          <p:spTgt spid="8"/>
                                        </p:tgtEl>
                                        <p:attrNameLst>
                                          <p:attrName>style.visibility</p:attrName>
                                        </p:attrNameLst>
                                      </p:cBhvr>
                                      <p:to>
                                        <p:strVal val="visible"/>
                                      </p:to>
                                    </p:set>
                                  </p:childTnLst>
                                </p:cTn>
                              </p:par>
                              <p:par>
                                <p:cTn id="17" presetID="6" presetClass="emph" presetSubtype="0" accel="60000" autoRev="1" fill="hold" nodeType="withEffect">
                                  <p:stCondLst>
                                    <p:cond delay="0"/>
                                  </p:stCondLst>
                                  <p:childTnLst>
                                    <p:animScale>
                                      <p:cBhvr>
                                        <p:cTn id="18" dur="300" fill="hold"/>
                                        <p:tgtEl>
                                          <p:spTgt spid="8"/>
                                        </p:tgtEl>
                                      </p:cBhvr>
                                      <p:by x="0" y="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42" presetClass="path" presetSubtype="0" decel="100000" fill="hold" grpId="1" nodeType="withEffect">
                                  <p:stCondLst>
                                    <p:cond delay="0"/>
                                  </p:stCondLst>
                                  <p:childTnLst>
                                    <p:animMotion origin="layout" path="M -2.60148E-6 -3.30912E-6 L -2.60148E-6 0.04358 " pathEditMode="relative" rAng="0" ptsTypes="AA">
                                      <p:cBhvr>
                                        <p:cTn id="25" dur="600" spd="-100000" fill="hold"/>
                                        <p:tgtEl>
                                          <p:spTgt spid="16"/>
                                        </p:tgtEl>
                                        <p:attrNameLst>
                                          <p:attrName>ppt_x</p:attrName>
                                          <p:attrName>ppt_y</p:attrName>
                                        </p:attrNameLst>
                                      </p:cBhvr>
                                      <p:rCtr x="0" y="2179"/>
                                    </p:animMotion>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grpId="1" nodeType="withEffect">
                                  <p:stCondLst>
                                    <p:cond delay="0"/>
                                  </p:stCondLst>
                                  <p:childTnLst>
                                    <p:animMotion origin="layout" path="M -2.60148E-6 3.17749E-6 L -2.60148E-6 0.04357 " pathEditMode="relative" rAng="0" ptsTypes="AA">
                                      <p:cBhvr>
                                        <p:cTn id="30" dur="600" spd="-100000" fill="hold"/>
                                        <p:tgtEl>
                                          <p:spTgt spid="15"/>
                                        </p:tgtEl>
                                        <p:attrNameLst>
                                          <p:attrName>ppt_x</p:attrName>
                                          <p:attrName>ppt_y</p:attrName>
                                        </p:attrNameLst>
                                      </p:cBhvr>
                                      <p:rCtr x="0" y="2179"/>
                                    </p:animMotion>
                                  </p:childTnLst>
                                </p:cTn>
                              </p:par>
                              <p:par>
                                <p:cTn id="31" presetID="1" presetClass="entr" presetSubtype="0" fill="hold" nodeType="withEffect">
                                  <p:stCondLst>
                                    <p:cond delay="0"/>
                                  </p:stCondLst>
                                  <p:childTnLst>
                                    <p:set>
                                      <p:cBhvr>
                                        <p:cTn id="32" dur="1" fill="hold">
                                          <p:stCondLst>
                                            <p:cond delay="299"/>
                                          </p:stCondLst>
                                        </p:cTn>
                                        <p:tgtEl>
                                          <p:spTgt spid="9"/>
                                        </p:tgtEl>
                                        <p:attrNameLst>
                                          <p:attrName>style.visibility</p:attrName>
                                        </p:attrNameLst>
                                      </p:cBhvr>
                                      <p:to>
                                        <p:strVal val="visible"/>
                                      </p:to>
                                    </p:set>
                                  </p:childTnLst>
                                </p:cTn>
                              </p:par>
                              <p:par>
                                <p:cTn id="33" presetID="6" presetClass="emph" presetSubtype="0" accel="60000" autoRev="1" fill="hold" nodeType="withEffect">
                                  <p:stCondLst>
                                    <p:cond delay="0"/>
                                  </p:stCondLst>
                                  <p:childTnLst>
                                    <p:animScale>
                                      <p:cBhvr>
                                        <p:cTn id="34" dur="300" fill="hold"/>
                                        <p:tgtEl>
                                          <p:spTgt spid="9"/>
                                        </p:tgtEl>
                                      </p:cBhvr>
                                      <p:by x="0" y="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42" presetClass="path" presetSubtype="0" decel="100000" fill="hold" grpId="1" nodeType="withEffect">
                                  <p:stCondLst>
                                    <p:cond delay="0"/>
                                  </p:stCondLst>
                                  <p:childTnLst>
                                    <p:animMotion origin="layout" path="M -2.60148E-6 -3.42261E-6 L -2.60148E-6 0.04358 " pathEditMode="relative" rAng="0" ptsTypes="AA">
                                      <p:cBhvr>
                                        <p:cTn id="41" dur="600" spd="-100000" fill="hold"/>
                                        <p:tgtEl>
                                          <p:spTgt spid="17"/>
                                        </p:tgtEl>
                                        <p:attrNameLst>
                                          <p:attrName>ppt_x</p:attrName>
                                          <p:attrName>ppt_y</p:attrName>
                                        </p:attrNameLst>
                                      </p:cBhvr>
                                      <p:rCtr x="0" y="2179"/>
                                    </p:animMotion>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 presetClass="entr" presetSubtype="0" fill="hold" nodeType="withEffect">
                                  <p:stCondLst>
                                    <p:cond delay="0"/>
                                  </p:stCondLst>
                                  <p:childTnLst>
                                    <p:set>
                                      <p:cBhvr>
                                        <p:cTn id="46" dur="1" fill="hold">
                                          <p:stCondLst>
                                            <p:cond delay="299"/>
                                          </p:stCondLst>
                                        </p:cTn>
                                        <p:tgtEl>
                                          <p:spTgt spid="10"/>
                                        </p:tgtEl>
                                        <p:attrNameLst>
                                          <p:attrName>style.visibility</p:attrName>
                                        </p:attrNameLst>
                                      </p:cBhvr>
                                      <p:to>
                                        <p:strVal val="visible"/>
                                      </p:to>
                                    </p:set>
                                  </p:childTnLst>
                                </p:cTn>
                              </p:par>
                              <p:par>
                                <p:cTn id="47" presetID="6" presetClass="emph" presetSubtype="0" accel="60000" autoRev="1" fill="hold" nodeType="withEffect">
                                  <p:stCondLst>
                                    <p:cond delay="0"/>
                                  </p:stCondLst>
                                  <p:childTnLst>
                                    <p:animScale>
                                      <p:cBhvr>
                                        <p:cTn id="48" dur="300" fill="hold"/>
                                        <p:tgtEl>
                                          <p:spTgt spid="10"/>
                                        </p:tgtEl>
                                      </p:cBhvr>
                                      <p:by x="0" y="0"/>
                                    </p:animScale>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42" presetClass="path" presetSubtype="0" decel="100000" fill="hold" grpId="1" nodeType="withEffect">
                                  <p:stCondLst>
                                    <p:cond delay="0"/>
                                  </p:stCondLst>
                                  <p:childTnLst>
                                    <p:animMotion origin="layout" path="M -2.60148E-6 3.92192E-6 L -2.60148E-6 0.04357 " pathEditMode="relative" rAng="0" ptsTypes="AA">
                                      <p:cBhvr>
                                        <p:cTn id="53" dur="600" spd="-100000" fill="hold"/>
                                        <p:tgtEl>
                                          <p:spTgt spid="18"/>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AA66-0A51-4B8D-9073-D53A933D42D1}"/>
              </a:ext>
            </a:extLst>
          </p:cNvPr>
          <p:cNvSpPr>
            <a:spLocks noGrp="1"/>
          </p:cNvSpPr>
          <p:nvPr>
            <p:ph type="title"/>
          </p:nvPr>
        </p:nvSpPr>
        <p:spPr>
          <a:xfrm>
            <a:off x="426425" y="1607117"/>
            <a:ext cx="4484973" cy="757914"/>
          </a:xfrm>
        </p:spPr>
        <p:txBody>
          <a:bodyPr/>
          <a:lstStyle/>
          <a:p>
            <a:r>
              <a:rPr lang="en-US"/>
              <a:t>Create seamless, </a:t>
            </a:r>
            <a:br>
              <a:rPr lang="en-US"/>
            </a:br>
            <a:r>
              <a:rPr lang="en-US"/>
              <a:t>connected experiences </a:t>
            </a:r>
            <a:br>
              <a:rPr lang="en-US"/>
            </a:br>
            <a:r>
              <a:rPr lang="en-US"/>
              <a:t>with Microsoft Graph</a:t>
            </a:r>
          </a:p>
        </p:txBody>
      </p:sp>
      <p:sp>
        <p:nvSpPr>
          <p:cNvPr id="207" name="Oval 206">
            <a:extLst>
              <a:ext uri="{FF2B5EF4-FFF2-40B4-BE49-F238E27FC236}">
                <a16:creationId xmlns:a16="http://schemas.microsoft.com/office/drawing/2014/main" id="{03D72FD7-80CD-45CF-A870-BAF77AE5E19E}"/>
              </a:ext>
              <a:ext uri="{C183D7F6-B498-43B3-948B-1728B52AA6E4}">
                <adec:decorative xmlns:adec="http://schemas.microsoft.com/office/drawing/2017/decorative" val="1"/>
              </a:ext>
            </a:extLst>
          </p:cNvPr>
          <p:cNvSpPr/>
          <p:nvPr/>
        </p:nvSpPr>
        <p:spPr bwMode="auto">
          <a:xfrm>
            <a:off x="5720340" y="411908"/>
            <a:ext cx="6034184" cy="6034184"/>
          </a:xfrm>
          <a:prstGeom prst="ellipse">
            <a:avLst/>
          </a:prstGeom>
          <a:solidFill>
            <a:schemeClr val="bg1">
              <a:lumMod val="95000"/>
            </a:schemeClr>
          </a:solidFill>
          <a:ln>
            <a:noFill/>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defRPr/>
            </a:pPr>
            <a:endParaRPr lang="en-US" sz="2000">
              <a:gradFill>
                <a:gsLst>
                  <a:gs pos="83000">
                    <a:srgbClr val="282828"/>
                  </a:gs>
                  <a:gs pos="100000">
                    <a:srgbClr val="282828"/>
                  </a:gs>
                </a:gsLst>
                <a:lin ang="5400000" scaled="1"/>
              </a:gradFill>
              <a:latin typeface="Segoe UI"/>
              <a:cs typeface="Segoe UI" pitchFamily="34" charset="0"/>
            </a:endParaRPr>
          </a:p>
        </p:txBody>
      </p:sp>
      <p:grpSp>
        <p:nvGrpSpPr>
          <p:cNvPr id="210" name="Group 209">
            <a:extLst>
              <a:ext uri="{FF2B5EF4-FFF2-40B4-BE49-F238E27FC236}">
                <a16:creationId xmlns:a16="http://schemas.microsoft.com/office/drawing/2014/main" id="{202531A2-27F9-4D21-AB39-EF1185DC0F88}"/>
              </a:ext>
            </a:extLst>
          </p:cNvPr>
          <p:cNvGrpSpPr/>
          <p:nvPr/>
        </p:nvGrpSpPr>
        <p:grpSpPr>
          <a:xfrm>
            <a:off x="6106754" y="878215"/>
            <a:ext cx="5066059" cy="4859846"/>
            <a:chOff x="6229207" y="895328"/>
            <a:chExt cx="5167644" cy="4957296"/>
          </a:xfrm>
        </p:grpSpPr>
        <p:cxnSp>
          <p:nvCxnSpPr>
            <p:cNvPr id="214" name="Straight Connector 213">
              <a:extLst>
                <a:ext uri="{FF2B5EF4-FFF2-40B4-BE49-F238E27FC236}">
                  <a16:creationId xmlns:a16="http://schemas.microsoft.com/office/drawing/2014/main" id="{B05E6606-CCAE-44B9-9BE1-41BB58BFB766}"/>
                </a:ext>
                <a:ext uri="{C183D7F6-B498-43B3-948B-1728B52AA6E4}">
                  <adec:decorative xmlns:adec="http://schemas.microsoft.com/office/drawing/2017/decorative" val="1"/>
                </a:ext>
              </a:extLst>
            </p:cNvPr>
            <p:cNvCxnSpPr>
              <a:cxnSpLocks/>
            </p:cNvCxnSpPr>
            <p:nvPr/>
          </p:nvCxnSpPr>
          <p:spPr>
            <a:xfrm flipH="1" flipV="1">
              <a:off x="6442395" y="3532990"/>
              <a:ext cx="4954456" cy="641166"/>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42510637-84B6-4525-A55F-FA7BD69943F9}"/>
                </a:ext>
              </a:extLst>
            </p:cNvPr>
            <p:cNvGrpSpPr/>
            <p:nvPr/>
          </p:nvGrpSpPr>
          <p:grpSpPr>
            <a:xfrm>
              <a:off x="6229207" y="895328"/>
              <a:ext cx="5164404" cy="4957296"/>
              <a:chOff x="6229207" y="895328"/>
              <a:chExt cx="5164404" cy="4957296"/>
            </a:xfrm>
          </p:grpSpPr>
          <p:cxnSp>
            <p:nvCxnSpPr>
              <p:cNvPr id="348" name="Straight Connector 347">
                <a:extLst>
                  <a:ext uri="{FF2B5EF4-FFF2-40B4-BE49-F238E27FC236}">
                    <a16:creationId xmlns:a16="http://schemas.microsoft.com/office/drawing/2014/main" id="{CD38687B-AF3D-435A-855E-6A485187427D}"/>
                  </a:ext>
                  <a:ext uri="{C183D7F6-B498-43B3-948B-1728B52AA6E4}">
                    <adec:decorative xmlns:adec="http://schemas.microsoft.com/office/drawing/2017/decorative" val="1"/>
                  </a:ext>
                </a:extLst>
              </p:cNvPr>
              <p:cNvCxnSpPr>
                <a:cxnSpLocks/>
              </p:cNvCxnSpPr>
              <p:nvPr/>
            </p:nvCxnSpPr>
            <p:spPr>
              <a:xfrm flipH="1">
                <a:off x="6749199" y="1473490"/>
                <a:ext cx="709994" cy="3552313"/>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49" name="Group 348">
                <a:extLst>
                  <a:ext uri="{FF2B5EF4-FFF2-40B4-BE49-F238E27FC236}">
                    <a16:creationId xmlns:a16="http://schemas.microsoft.com/office/drawing/2014/main" id="{ADA2FC4E-99DE-4C77-9FF6-D9FDD71787CE}"/>
                  </a:ext>
                </a:extLst>
              </p:cNvPr>
              <p:cNvGrpSpPr/>
              <p:nvPr/>
            </p:nvGrpSpPr>
            <p:grpSpPr>
              <a:xfrm>
                <a:off x="6229207" y="895328"/>
                <a:ext cx="5164404" cy="4957296"/>
                <a:chOff x="6229207" y="895328"/>
                <a:chExt cx="5164404" cy="4957296"/>
              </a:xfrm>
            </p:grpSpPr>
            <p:cxnSp>
              <p:nvCxnSpPr>
                <p:cNvPr id="351" name="Straight Connector 350">
                  <a:extLst>
                    <a:ext uri="{FF2B5EF4-FFF2-40B4-BE49-F238E27FC236}">
                      <a16:creationId xmlns:a16="http://schemas.microsoft.com/office/drawing/2014/main" id="{A8D3229F-41DE-4B7F-8A4E-DD697B64641D}"/>
                    </a:ext>
                    <a:ext uri="{C183D7F6-B498-43B3-948B-1728B52AA6E4}">
                      <adec:decorative xmlns:adec="http://schemas.microsoft.com/office/drawing/2017/decorative" val="1"/>
                    </a:ext>
                  </a:extLst>
                </p:cNvPr>
                <p:cNvCxnSpPr>
                  <a:cxnSpLocks/>
                </p:cNvCxnSpPr>
                <p:nvPr/>
              </p:nvCxnSpPr>
              <p:spPr>
                <a:xfrm flipH="1" flipV="1">
                  <a:off x="9313759" y="895328"/>
                  <a:ext cx="1081088" cy="423863"/>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9FE63959-CDA3-40E6-AEAF-7E6B6763EC95}"/>
                    </a:ext>
                    <a:ext uri="{C183D7F6-B498-43B3-948B-1728B52AA6E4}">
                      <adec:decorative xmlns:adec="http://schemas.microsoft.com/office/drawing/2017/decorative" val="1"/>
                    </a:ext>
                  </a:extLst>
                </p:cNvPr>
                <p:cNvCxnSpPr>
                  <a:cxnSpLocks/>
                </p:cNvCxnSpPr>
                <p:nvPr/>
              </p:nvCxnSpPr>
              <p:spPr>
                <a:xfrm flipH="1">
                  <a:off x="6229207" y="1430733"/>
                  <a:ext cx="1000120" cy="2082420"/>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6A3C72B-DF83-41A4-9C0A-8AD0D3027871}"/>
                    </a:ext>
                    <a:ext uri="{C183D7F6-B498-43B3-948B-1728B52AA6E4}">
                      <adec:decorative xmlns:adec="http://schemas.microsoft.com/office/drawing/2017/decorative" val="1"/>
                    </a:ext>
                  </a:extLst>
                </p:cNvPr>
                <p:cNvCxnSpPr>
                  <a:cxnSpLocks/>
                  <a:endCxn id="369" idx="2"/>
                </p:cNvCxnSpPr>
                <p:nvPr/>
              </p:nvCxnSpPr>
              <p:spPr>
                <a:xfrm flipV="1">
                  <a:off x="7310372" y="983183"/>
                  <a:ext cx="1081208" cy="384707"/>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03CF845D-A6CE-4347-9494-DF8B960EF2E7}"/>
                    </a:ext>
                    <a:ext uri="{C183D7F6-B498-43B3-948B-1728B52AA6E4}">
                      <adec:decorative xmlns:adec="http://schemas.microsoft.com/office/drawing/2017/decorative" val="1"/>
                    </a:ext>
                  </a:extLst>
                </p:cNvPr>
                <p:cNvCxnSpPr>
                  <a:cxnSpLocks/>
                </p:cNvCxnSpPr>
                <p:nvPr/>
              </p:nvCxnSpPr>
              <p:spPr>
                <a:xfrm flipV="1">
                  <a:off x="7430048" y="1406799"/>
                  <a:ext cx="2595017" cy="60215"/>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55" name="Group 354">
                  <a:extLst>
                    <a:ext uri="{FF2B5EF4-FFF2-40B4-BE49-F238E27FC236}">
                      <a16:creationId xmlns:a16="http://schemas.microsoft.com/office/drawing/2014/main" id="{41055079-97E2-4C17-A486-D7C26A82F156}"/>
                    </a:ext>
                  </a:extLst>
                </p:cNvPr>
                <p:cNvGrpSpPr/>
                <p:nvPr/>
              </p:nvGrpSpPr>
              <p:grpSpPr>
                <a:xfrm>
                  <a:off x="6268069" y="1326269"/>
                  <a:ext cx="5125542" cy="4526355"/>
                  <a:chOff x="6268069" y="1326269"/>
                  <a:chExt cx="5125542" cy="4526355"/>
                </a:xfrm>
              </p:grpSpPr>
              <p:cxnSp>
                <p:nvCxnSpPr>
                  <p:cNvPr id="356" name="Straight Connector 355">
                    <a:extLst>
                      <a:ext uri="{FF2B5EF4-FFF2-40B4-BE49-F238E27FC236}">
                        <a16:creationId xmlns:a16="http://schemas.microsoft.com/office/drawing/2014/main" id="{7EEB8F75-29F9-4BB1-A795-DB3C86AF8E6F}"/>
                      </a:ext>
                      <a:ext uri="{C183D7F6-B498-43B3-948B-1728B52AA6E4}">
                        <adec:decorative xmlns:adec="http://schemas.microsoft.com/office/drawing/2017/decorative" val="1"/>
                      </a:ext>
                    </a:extLst>
                  </p:cNvPr>
                  <p:cNvCxnSpPr>
                    <a:cxnSpLocks/>
                  </p:cNvCxnSpPr>
                  <p:nvPr/>
                </p:nvCxnSpPr>
                <p:spPr>
                  <a:xfrm>
                    <a:off x="6777281" y="5034746"/>
                    <a:ext cx="1010025" cy="817878"/>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22FEEBE-5FA9-4A7C-8EAE-DFE3C8C0CD98}"/>
                      </a:ext>
                      <a:ext uri="{C183D7F6-B498-43B3-948B-1728B52AA6E4}">
                        <adec:decorative xmlns:adec="http://schemas.microsoft.com/office/drawing/2017/decorative" val="1"/>
                      </a:ext>
                    </a:extLst>
                  </p:cNvPr>
                  <p:cNvCxnSpPr>
                    <a:cxnSpLocks/>
                  </p:cNvCxnSpPr>
                  <p:nvPr/>
                </p:nvCxnSpPr>
                <p:spPr>
                  <a:xfrm>
                    <a:off x="7475382" y="1473490"/>
                    <a:ext cx="362679" cy="4326243"/>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58" name="Group 357">
                    <a:extLst>
                      <a:ext uri="{FF2B5EF4-FFF2-40B4-BE49-F238E27FC236}">
                        <a16:creationId xmlns:a16="http://schemas.microsoft.com/office/drawing/2014/main" id="{7C63A09C-CBF1-4AE7-8BFA-348A4B4CF4AD}"/>
                      </a:ext>
                    </a:extLst>
                  </p:cNvPr>
                  <p:cNvGrpSpPr/>
                  <p:nvPr/>
                </p:nvGrpSpPr>
                <p:grpSpPr>
                  <a:xfrm>
                    <a:off x="6268069" y="1326269"/>
                    <a:ext cx="5125542" cy="4486418"/>
                    <a:chOff x="6268069" y="1326269"/>
                    <a:chExt cx="5125542" cy="4486418"/>
                  </a:xfrm>
                </p:grpSpPr>
                <p:cxnSp>
                  <p:nvCxnSpPr>
                    <p:cNvPr id="360" name="Straight Connector 359">
                      <a:extLst>
                        <a:ext uri="{FF2B5EF4-FFF2-40B4-BE49-F238E27FC236}">
                          <a16:creationId xmlns:a16="http://schemas.microsoft.com/office/drawing/2014/main" id="{40F53EA4-F732-49A5-AEC8-B75D7C39D40F}"/>
                        </a:ext>
                        <a:ext uri="{C183D7F6-B498-43B3-948B-1728B52AA6E4}">
                          <adec:decorative xmlns:adec="http://schemas.microsoft.com/office/drawing/2017/decorative" val="1"/>
                        </a:ext>
                      </a:extLst>
                    </p:cNvPr>
                    <p:cNvCxnSpPr>
                      <a:cxnSpLocks/>
                    </p:cNvCxnSpPr>
                    <p:nvPr/>
                  </p:nvCxnSpPr>
                  <p:spPr>
                    <a:xfrm>
                      <a:off x="6268069" y="3510323"/>
                      <a:ext cx="493226" cy="1525194"/>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0772E04F-AF6F-4246-BD91-B1C4CD120042}"/>
                        </a:ext>
                        <a:ext uri="{C183D7F6-B498-43B3-948B-1728B52AA6E4}">
                          <adec:decorative xmlns:adec="http://schemas.microsoft.com/office/drawing/2017/decorative" val="1"/>
                        </a:ext>
                      </a:extLst>
                    </p:cNvPr>
                    <p:cNvCxnSpPr>
                      <a:cxnSpLocks/>
                    </p:cNvCxnSpPr>
                    <p:nvPr/>
                  </p:nvCxnSpPr>
                  <p:spPr>
                    <a:xfrm>
                      <a:off x="10404376" y="1326269"/>
                      <a:ext cx="976283" cy="1484601"/>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67637A6-490A-4DDF-9B87-3B3F10A3F93D}"/>
                        </a:ext>
                        <a:ext uri="{C183D7F6-B498-43B3-948B-1728B52AA6E4}">
                          <adec:decorative xmlns:adec="http://schemas.microsoft.com/office/drawing/2017/decorative" val="1"/>
                        </a:ext>
                      </a:extLst>
                    </p:cNvPr>
                    <p:cNvCxnSpPr>
                      <a:cxnSpLocks/>
                    </p:cNvCxnSpPr>
                    <p:nvPr/>
                  </p:nvCxnSpPr>
                  <p:spPr>
                    <a:xfrm flipH="1" flipV="1">
                      <a:off x="11371873" y="2875478"/>
                      <a:ext cx="21738" cy="1292200"/>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920AE502-30BD-488D-A5F2-FF2233D2F499}"/>
                        </a:ext>
                        <a:ext uri="{C183D7F6-B498-43B3-948B-1728B52AA6E4}">
                          <adec:decorative xmlns:adec="http://schemas.microsoft.com/office/drawing/2017/decorative" val="1"/>
                        </a:ext>
                      </a:extLst>
                    </p:cNvPr>
                    <p:cNvCxnSpPr>
                      <a:cxnSpLocks/>
                    </p:cNvCxnSpPr>
                    <p:nvPr/>
                  </p:nvCxnSpPr>
                  <p:spPr>
                    <a:xfrm flipH="1">
                      <a:off x="10438862" y="4138534"/>
                      <a:ext cx="935321" cy="1544625"/>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01CACC16-ADA0-403B-B134-969B19C04C4C}"/>
                        </a:ext>
                        <a:ext uri="{C183D7F6-B498-43B3-948B-1728B52AA6E4}">
                          <adec:decorative xmlns:adec="http://schemas.microsoft.com/office/drawing/2017/decorative" val="1"/>
                        </a:ext>
                      </a:extLst>
                    </p:cNvPr>
                    <p:cNvCxnSpPr>
                      <a:cxnSpLocks/>
                    </p:cNvCxnSpPr>
                    <p:nvPr/>
                  </p:nvCxnSpPr>
                  <p:spPr>
                    <a:xfrm flipH="1" flipV="1">
                      <a:off x="6312962" y="3513153"/>
                      <a:ext cx="1512147" cy="2299534"/>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5B1C57B5-B6AF-4DE7-B158-2503794DF0E7}"/>
                        </a:ext>
                        <a:ext uri="{C183D7F6-B498-43B3-948B-1728B52AA6E4}">
                          <adec:decorative xmlns:adec="http://schemas.microsoft.com/office/drawing/2017/decorative" val="1"/>
                        </a:ext>
                      </a:extLst>
                    </p:cNvPr>
                    <p:cNvCxnSpPr>
                      <a:cxnSpLocks/>
                    </p:cNvCxnSpPr>
                    <p:nvPr/>
                  </p:nvCxnSpPr>
                  <p:spPr>
                    <a:xfrm flipH="1" flipV="1">
                      <a:off x="6432680" y="3526513"/>
                      <a:ext cx="3949030" cy="2196091"/>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DCCDDE24-4FCF-45B6-A96E-2B612033E85C}"/>
                        </a:ext>
                        <a:ext uri="{C183D7F6-B498-43B3-948B-1728B52AA6E4}">
                          <adec:decorative xmlns:adec="http://schemas.microsoft.com/office/drawing/2017/decorative" val="1"/>
                        </a:ext>
                      </a:extLst>
                    </p:cNvPr>
                    <p:cNvCxnSpPr>
                      <a:cxnSpLocks/>
                    </p:cNvCxnSpPr>
                    <p:nvPr/>
                  </p:nvCxnSpPr>
                  <p:spPr>
                    <a:xfrm flipH="1">
                      <a:off x="6435919" y="1369868"/>
                      <a:ext cx="3876132" cy="2169598"/>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15F4095-99CE-4C8B-96F8-EFB286872188}"/>
                        </a:ext>
                        <a:ext uri="{C183D7F6-B498-43B3-948B-1728B52AA6E4}">
                          <adec:decorative xmlns:adec="http://schemas.microsoft.com/office/drawing/2017/decorative" val="1"/>
                        </a:ext>
                      </a:extLst>
                    </p:cNvPr>
                    <p:cNvCxnSpPr>
                      <a:cxnSpLocks/>
                    </p:cNvCxnSpPr>
                    <p:nvPr/>
                  </p:nvCxnSpPr>
                  <p:spPr>
                    <a:xfrm>
                      <a:off x="10289384" y="1366630"/>
                      <a:ext cx="1078323" cy="2794572"/>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EB1505D7-743D-466D-936F-DF936461F13A}"/>
                        </a:ext>
                        <a:ext uri="{C183D7F6-B498-43B3-948B-1728B52AA6E4}">
                          <adec:decorative xmlns:adec="http://schemas.microsoft.com/office/drawing/2017/decorative" val="1"/>
                        </a:ext>
                      </a:extLst>
                    </p:cNvPr>
                    <p:cNvCxnSpPr>
                      <a:cxnSpLocks/>
                    </p:cNvCxnSpPr>
                    <p:nvPr/>
                  </p:nvCxnSpPr>
                  <p:spPr>
                    <a:xfrm flipH="1" flipV="1">
                      <a:off x="7468906" y="1463776"/>
                      <a:ext cx="3914993" cy="1350334"/>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59" name="Straight Connector 358">
                    <a:extLst>
                      <a:ext uri="{FF2B5EF4-FFF2-40B4-BE49-F238E27FC236}">
                        <a16:creationId xmlns:a16="http://schemas.microsoft.com/office/drawing/2014/main" id="{9D73FC2F-0F37-4A53-B692-7A98444674BA}"/>
                      </a:ext>
                      <a:ext uri="{C183D7F6-B498-43B3-948B-1728B52AA6E4}">
                        <adec:decorative xmlns:adec="http://schemas.microsoft.com/office/drawing/2017/decorative" val="1"/>
                      </a:ext>
                    </a:extLst>
                  </p:cNvPr>
                  <p:cNvCxnSpPr>
                    <a:cxnSpLocks/>
                  </p:cNvCxnSpPr>
                  <p:nvPr/>
                </p:nvCxnSpPr>
                <p:spPr>
                  <a:xfrm flipH="1" flipV="1">
                    <a:off x="6708092" y="2244852"/>
                    <a:ext cx="37457" cy="2814414"/>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50" name="Straight Connector 349">
                <a:extLst>
                  <a:ext uri="{FF2B5EF4-FFF2-40B4-BE49-F238E27FC236}">
                    <a16:creationId xmlns:a16="http://schemas.microsoft.com/office/drawing/2014/main" id="{5E88CB20-D7A3-4174-B1AB-D9F179E0C74D}"/>
                  </a:ext>
                  <a:ext uri="{C183D7F6-B498-43B3-948B-1728B52AA6E4}">
                    <adec:decorative xmlns:adec="http://schemas.microsoft.com/office/drawing/2017/decorative" val="1"/>
                  </a:ext>
                </a:extLst>
              </p:cNvPr>
              <p:cNvCxnSpPr>
                <a:cxnSpLocks/>
                <a:stCxn id="383" idx="1"/>
              </p:cNvCxnSpPr>
              <p:nvPr/>
            </p:nvCxnSpPr>
            <p:spPr>
              <a:xfrm flipH="1" flipV="1">
                <a:off x="7436527" y="1473492"/>
                <a:ext cx="2828180" cy="4128350"/>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69" name="Oval 368">
            <a:extLst>
              <a:ext uri="{FF2B5EF4-FFF2-40B4-BE49-F238E27FC236}">
                <a16:creationId xmlns:a16="http://schemas.microsoft.com/office/drawing/2014/main" id="{4DF8C3BC-9E3F-47F7-AA7C-B5F00C1794A9}"/>
              </a:ext>
              <a:ext uri="{C183D7F6-B498-43B3-948B-1728B52AA6E4}">
                <adec:decorative xmlns:adec="http://schemas.microsoft.com/office/drawing/2017/decorative" val="1"/>
              </a:ext>
            </a:extLst>
          </p:cNvPr>
          <p:cNvSpPr/>
          <p:nvPr/>
        </p:nvSpPr>
        <p:spPr bwMode="auto">
          <a:xfrm>
            <a:off x="8226621" y="902736"/>
            <a:ext cx="123214" cy="123214"/>
          </a:xfrm>
          <a:prstGeom prst="ellipse">
            <a:avLst/>
          </a:prstGeom>
          <a:solidFill>
            <a:schemeClr val="accent1"/>
          </a:solidFill>
          <a:ln>
            <a:noFill/>
          </a:ln>
          <a:effectLst>
            <a:outerShdw blurRad="127000" algn="ctr" rotWithShape="0">
              <a:prstClr val="black">
                <a:alpha val="20000"/>
              </a:prstClr>
            </a:outerShdw>
          </a:effectLst>
        </p:spPr>
        <p:txBody>
          <a:bodyPr rot="0" spcFirstLastPara="0" vertOverflow="overflow" horzOverflow="overflow" vert="horz" wrap="square" lIns="0" tIns="39878" rIns="0" bIns="39878" numCol="1" spcCol="0" rtlCol="0" fromWordArt="0" anchor="ctr" anchorCtr="0" forceAA="0" compatLnSpc="1">
            <a:prstTxWarp prst="textNoShape">
              <a:avLst/>
            </a:prstTxWarp>
            <a:noAutofit/>
          </a:bodyPr>
          <a:lstStyle/>
          <a:p>
            <a:pPr algn="ctr" defTabSz="797125" fontAlgn="base">
              <a:spcBef>
                <a:spcPct val="0"/>
              </a:spcBef>
              <a:spcAft>
                <a:spcPct val="0"/>
              </a:spcAft>
            </a:pPr>
            <a:endParaRPr lang="en-US" sz="1711" kern="0">
              <a:gradFill>
                <a:gsLst>
                  <a:gs pos="83000">
                    <a:srgbClr val="282828"/>
                  </a:gs>
                  <a:gs pos="100000">
                    <a:srgbClr val="282828"/>
                  </a:gs>
                </a:gsLst>
                <a:lin ang="5400000" scaled="1"/>
              </a:gradFill>
              <a:latin typeface="Segoe UI Semilight"/>
            </a:endParaRPr>
          </a:p>
        </p:txBody>
      </p:sp>
      <p:grpSp>
        <p:nvGrpSpPr>
          <p:cNvPr id="370" name="Group 369">
            <a:extLst>
              <a:ext uri="{FF2B5EF4-FFF2-40B4-BE49-F238E27FC236}">
                <a16:creationId xmlns:a16="http://schemas.microsoft.com/office/drawing/2014/main" id="{862C6D9A-8691-4260-8695-1D01978571A7}"/>
              </a:ext>
            </a:extLst>
          </p:cNvPr>
          <p:cNvGrpSpPr/>
          <p:nvPr/>
        </p:nvGrpSpPr>
        <p:grpSpPr>
          <a:xfrm>
            <a:off x="6403354" y="4691560"/>
            <a:ext cx="484563" cy="484563"/>
            <a:chOff x="6531754" y="4785139"/>
            <a:chExt cx="494280" cy="494280"/>
          </a:xfrm>
        </p:grpSpPr>
        <p:sp>
          <p:nvSpPr>
            <p:cNvPr id="371" name="Oval 370">
              <a:extLst>
                <a:ext uri="{FF2B5EF4-FFF2-40B4-BE49-F238E27FC236}">
                  <a16:creationId xmlns:a16="http://schemas.microsoft.com/office/drawing/2014/main" id="{A6E04611-B648-4CB4-9C7F-2C2B71BFE553}"/>
                </a:ext>
              </a:extLst>
            </p:cNvPr>
            <p:cNvSpPr/>
            <p:nvPr/>
          </p:nvSpPr>
          <p:spPr bwMode="auto">
            <a:xfrm>
              <a:off x="6531754" y="4785139"/>
              <a:ext cx="494280" cy="494280"/>
            </a:xfrm>
            <a:prstGeom prst="ellipse">
              <a:avLst/>
            </a:prstGeom>
            <a:solidFill>
              <a:schemeClr val="accent1"/>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kern="0">
                <a:gradFill>
                  <a:gsLst>
                    <a:gs pos="83000">
                      <a:srgbClr val="282828"/>
                    </a:gs>
                    <a:gs pos="100000">
                      <a:srgbClr val="282828"/>
                    </a:gs>
                  </a:gsLst>
                  <a:lin ang="5400000" scaled="1"/>
                </a:gradFill>
                <a:latin typeface="Segoe UI"/>
                <a:cs typeface="Segoe UI" pitchFamily="34" charset="0"/>
              </a:endParaRPr>
            </a:p>
          </p:txBody>
        </p:sp>
        <p:pic>
          <p:nvPicPr>
            <p:cNvPr id="372" name="Graphic 371">
              <a:extLst>
                <a:ext uri="{FF2B5EF4-FFF2-40B4-BE49-F238E27FC236}">
                  <a16:creationId xmlns:a16="http://schemas.microsoft.com/office/drawing/2014/main" id="{6BA1F191-C7D6-4549-B555-D2B8398CFC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7674" y="4890847"/>
              <a:ext cx="322440" cy="263814"/>
            </a:xfrm>
            <a:prstGeom prst="rect">
              <a:avLst/>
            </a:prstGeom>
          </p:spPr>
        </p:pic>
      </p:grpSp>
      <p:grpSp>
        <p:nvGrpSpPr>
          <p:cNvPr id="373" name="Group 372">
            <a:extLst>
              <a:ext uri="{FF2B5EF4-FFF2-40B4-BE49-F238E27FC236}">
                <a16:creationId xmlns:a16="http://schemas.microsoft.com/office/drawing/2014/main" id="{B76375F6-B312-42C4-8A38-8EAFAC20C759}"/>
              </a:ext>
            </a:extLst>
          </p:cNvPr>
          <p:cNvGrpSpPr/>
          <p:nvPr/>
        </p:nvGrpSpPr>
        <p:grpSpPr>
          <a:xfrm>
            <a:off x="10903488" y="3869505"/>
            <a:ext cx="411422" cy="411422"/>
            <a:chOff x="11122125" y="3946600"/>
            <a:chExt cx="419672" cy="419672"/>
          </a:xfrm>
        </p:grpSpPr>
        <p:sp>
          <p:nvSpPr>
            <p:cNvPr id="374" name="Oval 373">
              <a:extLst>
                <a:ext uri="{FF2B5EF4-FFF2-40B4-BE49-F238E27FC236}">
                  <a16:creationId xmlns:a16="http://schemas.microsoft.com/office/drawing/2014/main" id="{2F103743-CF52-40BE-85A0-74F65563E30F}"/>
                </a:ext>
              </a:extLst>
            </p:cNvPr>
            <p:cNvSpPr/>
            <p:nvPr/>
          </p:nvSpPr>
          <p:spPr bwMode="auto">
            <a:xfrm>
              <a:off x="11122125" y="3946600"/>
              <a:ext cx="419672" cy="419672"/>
            </a:xfrm>
            <a:prstGeom prst="ellipse">
              <a:avLst/>
            </a:prstGeom>
            <a:solidFill>
              <a:schemeClr val="accent1"/>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kern="0">
                <a:gradFill>
                  <a:gsLst>
                    <a:gs pos="83000">
                      <a:srgbClr val="282828"/>
                    </a:gs>
                    <a:gs pos="100000">
                      <a:srgbClr val="282828"/>
                    </a:gs>
                  </a:gsLst>
                  <a:lin ang="5400000" scaled="1"/>
                </a:gradFill>
                <a:latin typeface="Segoe UI"/>
                <a:cs typeface="Segoe UI" pitchFamily="34" charset="0"/>
              </a:endParaRPr>
            </a:p>
          </p:txBody>
        </p:sp>
        <p:sp>
          <p:nvSpPr>
            <p:cNvPr id="375" name="Freeform 131">
              <a:extLst>
                <a:ext uri="{FF2B5EF4-FFF2-40B4-BE49-F238E27FC236}">
                  <a16:creationId xmlns:a16="http://schemas.microsoft.com/office/drawing/2014/main" id="{EC5A2E4C-59CC-496E-B9F3-AC24C0A21D9D}"/>
                </a:ext>
              </a:extLst>
            </p:cNvPr>
            <p:cNvSpPr>
              <a:spLocks noChangeAspect="1"/>
            </p:cNvSpPr>
            <p:nvPr/>
          </p:nvSpPr>
          <p:spPr bwMode="black">
            <a:xfrm>
              <a:off x="11220920" y="4023253"/>
              <a:ext cx="222082" cy="266367"/>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7868" tIns="43934" rIns="87868" bIns="43934" numCol="1" anchor="t" anchorCtr="0" compatLnSpc="1">
              <a:prstTxWarp prst="textNoShape">
                <a:avLst/>
              </a:prstTxWarp>
            </a:bodyPr>
            <a:lstStyle/>
            <a:p>
              <a:pPr algn="ctr" defTabSz="597446">
                <a:defRPr/>
              </a:pPr>
              <a:endParaRPr lang="en-US" sz="2307" kern="0">
                <a:gradFill>
                  <a:gsLst>
                    <a:gs pos="83000">
                      <a:srgbClr val="282828"/>
                    </a:gs>
                    <a:gs pos="100000">
                      <a:srgbClr val="282828"/>
                    </a:gs>
                  </a:gsLst>
                  <a:lin ang="5400000" scaled="1"/>
                </a:gradFill>
                <a:latin typeface="Segoe UI Semilight"/>
              </a:endParaRPr>
            </a:p>
          </p:txBody>
        </p:sp>
      </p:grpSp>
      <p:grpSp>
        <p:nvGrpSpPr>
          <p:cNvPr id="376" name="Group 375">
            <a:extLst>
              <a:ext uri="{FF2B5EF4-FFF2-40B4-BE49-F238E27FC236}">
                <a16:creationId xmlns:a16="http://schemas.microsoft.com/office/drawing/2014/main" id="{5180B957-1D41-44BE-9198-C5544E0C8C11}"/>
              </a:ext>
            </a:extLst>
          </p:cNvPr>
          <p:cNvGrpSpPr/>
          <p:nvPr/>
        </p:nvGrpSpPr>
        <p:grpSpPr>
          <a:xfrm>
            <a:off x="10904935" y="2474742"/>
            <a:ext cx="548562" cy="548562"/>
            <a:chOff x="11123601" y="2523869"/>
            <a:chExt cx="559562" cy="559562"/>
          </a:xfrm>
        </p:grpSpPr>
        <p:sp>
          <p:nvSpPr>
            <p:cNvPr id="377" name="Oval 376">
              <a:extLst>
                <a:ext uri="{FF2B5EF4-FFF2-40B4-BE49-F238E27FC236}">
                  <a16:creationId xmlns:a16="http://schemas.microsoft.com/office/drawing/2014/main" id="{681AFA9A-817B-45D7-8CD3-AD60480735B3}"/>
                </a:ext>
              </a:extLst>
            </p:cNvPr>
            <p:cNvSpPr/>
            <p:nvPr/>
          </p:nvSpPr>
          <p:spPr bwMode="auto">
            <a:xfrm>
              <a:off x="11123601" y="2523869"/>
              <a:ext cx="559562" cy="559562"/>
            </a:xfrm>
            <a:prstGeom prst="ellipse">
              <a:avLst/>
            </a:prstGeom>
            <a:solidFill>
              <a:schemeClr val="accent1"/>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kern="0">
                <a:gradFill>
                  <a:gsLst>
                    <a:gs pos="83000">
                      <a:srgbClr val="282828"/>
                    </a:gs>
                    <a:gs pos="100000">
                      <a:srgbClr val="282828"/>
                    </a:gs>
                  </a:gsLst>
                  <a:lin ang="5400000" scaled="1"/>
                </a:gradFill>
                <a:latin typeface="Segoe UI"/>
                <a:cs typeface="Segoe UI" pitchFamily="34" charset="0"/>
              </a:endParaRPr>
            </a:p>
          </p:txBody>
        </p:sp>
        <p:pic>
          <p:nvPicPr>
            <p:cNvPr id="378" name="Graphic 377">
              <a:extLst>
                <a:ext uri="{FF2B5EF4-FFF2-40B4-BE49-F238E27FC236}">
                  <a16:creationId xmlns:a16="http://schemas.microsoft.com/office/drawing/2014/main" id="{EA4B4A88-782C-49A9-8015-5913C56CAE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7455" y="2710298"/>
              <a:ext cx="391855" cy="234331"/>
            </a:xfrm>
            <a:prstGeom prst="rect">
              <a:avLst/>
            </a:prstGeom>
          </p:spPr>
        </p:pic>
      </p:grpSp>
      <p:grpSp>
        <p:nvGrpSpPr>
          <p:cNvPr id="379" name="Group 378">
            <a:extLst>
              <a:ext uri="{FF2B5EF4-FFF2-40B4-BE49-F238E27FC236}">
                <a16:creationId xmlns:a16="http://schemas.microsoft.com/office/drawing/2014/main" id="{E0574A76-E1C1-4274-91FE-AA293EF79B69}"/>
              </a:ext>
            </a:extLst>
          </p:cNvPr>
          <p:cNvGrpSpPr/>
          <p:nvPr/>
        </p:nvGrpSpPr>
        <p:grpSpPr>
          <a:xfrm>
            <a:off x="5909315" y="3181741"/>
            <a:ext cx="484563" cy="484563"/>
            <a:chOff x="6027808" y="3245045"/>
            <a:chExt cx="494280" cy="494280"/>
          </a:xfrm>
        </p:grpSpPr>
        <p:sp>
          <p:nvSpPr>
            <p:cNvPr id="380" name="Oval 379">
              <a:extLst>
                <a:ext uri="{FF2B5EF4-FFF2-40B4-BE49-F238E27FC236}">
                  <a16:creationId xmlns:a16="http://schemas.microsoft.com/office/drawing/2014/main" id="{B453161A-28D8-45EB-9AED-ADC8169F09EB}"/>
                </a:ext>
              </a:extLst>
            </p:cNvPr>
            <p:cNvSpPr/>
            <p:nvPr/>
          </p:nvSpPr>
          <p:spPr bwMode="auto">
            <a:xfrm>
              <a:off x="6027808" y="3245045"/>
              <a:ext cx="494280" cy="494280"/>
            </a:xfrm>
            <a:prstGeom prst="ellipse">
              <a:avLst/>
            </a:prstGeom>
            <a:solidFill>
              <a:schemeClr val="accent1"/>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kern="0">
                <a:gradFill>
                  <a:gsLst>
                    <a:gs pos="83000">
                      <a:srgbClr val="282828"/>
                    </a:gs>
                    <a:gs pos="100000">
                      <a:srgbClr val="282828"/>
                    </a:gs>
                  </a:gsLst>
                  <a:lin ang="5400000" scaled="1"/>
                </a:gradFill>
                <a:latin typeface="Segoe UI"/>
                <a:cs typeface="Segoe UI" pitchFamily="34" charset="0"/>
              </a:endParaRPr>
            </a:p>
          </p:txBody>
        </p:sp>
        <p:pic>
          <p:nvPicPr>
            <p:cNvPr id="381" name="Graphic 380">
              <a:extLst>
                <a:ext uri="{FF2B5EF4-FFF2-40B4-BE49-F238E27FC236}">
                  <a16:creationId xmlns:a16="http://schemas.microsoft.com/office/drawing/2014/main" id="{F3532AC6-0488-48DE-BC94-596186005A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9213" y="3353622"/>
              <a:ext cx="311470" cy="248552"/>
            </a:xfrm>
            <a:prstGeom prst="rect">
              <a:avLst/>
            </a:prstGeom>
          </p:spPr>
        </p:pic>
      </p:grpSp>
      <p:grpSp>
        <p:nvGrpSpPr>
          <p:cNvPr id="382" name="Group 381">
            <a:extLst>
              <a:ext uri="{FF2B5EF4-FFF2-40B4-BE49-F238E27FC236}">
                <a16:creationId xmlns:a16="http://schemas.microsoft.com/office/drawing/2014/main" id="{8A551A15-777F-46C7-94DC-FE0C10E56804}"/>
              </a:ext>
            </a:extLst>
          </p:cNvPr>
          <p:cNvGrpSpPr/>
          <p:nvPr/>
        </p:nvGrpSpPr>
        <p:grpSpPr>
          <a:xfrm>
            <a:off x="10002673" y="5431957"/>
            <a:ext cx="411422" cy="411422"/>
            <a:chOff x="10203247" y="5540382"/>
            <a:chExt cx="419672" cy="419672"/>
          </a:xfrm>
        </p:grpSpPr>
        <p:sp>
          <p:nvSpPr>
            <p:cNvPr id="383" name="Oval 382">
              <a:extLst>
                <a:ext uri="{FF2B5EF4-FFF2-40B4-BE49-F238E27FC236}">
                  <a16:creationId xmlns:a16="http://schemas.microsoft.com/office/drawing/2014/main" id="{C7668CE8-BB2F-4B2A-B3E3-D0150220C49E}"/>
                </a:ext>
              </a:extLst>
            </p:cNvPr>
            <p:cNvSpPr/>
            <p:nvPr/>
          </p:nvSpPr>
          <p:spPr bwMode="auto">
            <a:xfrm>
              <a:off x="10203247" y="5540382"/>
              <a:ext cx="419672" cy="419672"/>
            </a:xfrm>
            <a:prstGeom prst="ellipse">
              <a:avLst/>
            </a:prstGeom>
            <a:solidFill>
              <a:schemeClr val="accent1"/>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kern="0">
                <a:gradFill>
                  <a:gsLst>
                    <a:gs pos="83000">
                      <a:srgbClr val="282828"/>
                    </a:gs>
                    <a:gs pos="100000">
                      <a:srgbClr val="282828"/>
                    </a:gs>
                  </a:gsLst>
                  <a:lin ang="5400000" scaled="1"/>
                </a:gradFill>
                <a:latin typeface="Segoe UI"/>
                <a:cs typeface="Segoe UI" pitchFamily="34" charset="0"/>
              </a:endParaRPr>
            </a:p>
          </p:txBody>
        </p:sp>
        <p:pic>
          <p:nvPicPr>
            <p:cNvPr id="384" name="Picture 2" descr="SharePoint Server">
              <a:extLst>
                <a:ext uri="{FF2B5EF4-FFF2-40B4-BE49-F238E27FC236}">
                  <a16:creationId xmlns:a16="http://schemas.microsoft.com/office/drawing/2014/main" id="{AD2349C7-CA69-4E25-A15C-E5D0411907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661" r="24661"/>
            <a:stretch/>
          </p:blipFill>
          <p:spPr bwMode="auto">
            <a:xfrm>
              <a:off x="10277228" y="5599424"/>
              <a:ext cx="271710" cy="301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5" name="Group 384">
            <a:extLst>
              <a:ext uri="{FF2B5EF4-FFF2-40B4-BE49-F238E27FC236}">
                <a16:creationId xmlns:a16="http://schemas.microsoft.com/office/drawing/2014/main" id="{6A60BAC4-0AC3-4C32-BA59-7A8BEE442CC3}"/>
              </a:ext>
            </a:extLst>
          </p:cNvPr>
          <p:cNvGrpSpPr/>
          <p:nvPr/>
        </p:nvGrpSpPr>
        <p:grpSpPr>
          <a:xfrm>
            <a:off x="9933448" y="1051690"/>
            <a:ext cx="504675" cy="504675"/>
            <a:chOff x="10132633" y="1072281"/>
            <a:chExt cx="514795" cy="514795"/>
          </a:xfrm>
        </p:grpSpPr>
        <p:sp>
          <p:nvSpPr>
            <p:cNvPr id="386" name="Oval 385">
              <a:extLst>
                <a:ext uri="{FF2B5EF4-FFF2-40B4-BE49-F238E27FC236}">
                  <a16:creationId xmlns:a16="http://schemas.microsoft.com/office/drawing/2014/main" id="{A9C11C92-8CA8-4079-89A1-FFB7264D3C4D}"/>
                </a:ext>
              </a:extLst>
            </p:cNvPr>
            <p:cNvSpPr/>
            <p:nvPr/>
          </p:nvSpPr>
          <p:spPr bwMode="auto">
            <a:xfrm>
              <a:off x="10132633" y="1072281"/>
              <a:ext cx="514795" cy="514795"/>
            </a:xfrm>
            <a:prstGeom prst="ellipse">
              <a:avLst/>
            </a:prstGeom>
            <a:solidFill>
              <a:schemeClr val="accent1"/>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pPr>
              <a:endParaRPr lang="en-US" sz="1961" kern="0">
                <a:gradFill>
                  <a:gsLst>
                    <a:gs pos="83000">
                      <a:srgbClr val="282828"/>
                    </a:gs>
                    <a:gs pos="100000">
                      <a:srgbClr val="282828"/>
                    </a:gs>
                  </a:gsLst>
                  <a:lin ang="5400000" scaled="1"/>
                </a:gradFill>
                <a:latin typeface="Segoe UI"/>
                <a:cs typeface="Segoe UI" pitchFamily="34" charset="0"/>
              </a:endParaRPr>
            </a:p>
          </p:txBody>
        </p:sp>
        <p:pic>
          <p:nvPicPr>
            <p:cNvPr id="387" name="Picture 4" descr="Microsoft Teams - Remote Working Made Easy - Codestone">
              <a:extLst>
                <a:ext uri="{FF2B5EF4-FFF2-40B4-BE49-F238E27FC236}">
                  <a16:creationId xmlns:a16="http://schemas.microsoft.com/office/drawing/2014/main" id="{6E7FD281-406D-496E-9CD1-8F2D6CC44E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35885" y="1188168"/>
              <a:ext cx="308290" cy="283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8" name="Group 387">
            <a:extLst>
              <a:ext uri="{FF2B5EF4-FFF2-40B4-BE49-F238E27FC236}">
                <a16:creationId xmlns:a16="http://schemas.microsoft.com/office/drawing/2014/main" id="{8B0C6077-0CCA-4DB8-AB00-3EE6DA1AEF83}"/>
              </a:ext>
            </a:extLst>
          </p:cNvPr>
          <p:cNvGrpSpPr/>
          <p:nvPr/>
        </p:nvGrpSpPr>
        <p:grpSpPr>
          <a:xfrm>
            <a:off x="6907943" y="1130270"/>
            <a:ext cx="587529" cy="587529"/>
            <a:chOff x="7046461" y="1152438"/>
            <a:chExt cx="599310" cy="599310"/>
          </a:xfrm>
        </p:grpSpPr>
        <p:sp>
          <p:nvSpPr>
            <p:cNvPr id="389" name="Oval 388">
              <a:extLst>
                <a:ext uri="{FF2B5EF4-FFF2-40B4-BE49-F238E27FC236}">
                  <a16:creationId xmlns:a16="http://schemas.microsoft.com/office/drawing/2014/main" id="{12899E9A-ABC8-40F1-B585-62093897EBB1}"/>
                </a:ext>
              </a:extLst>
            </p:cNvPr>
            <p:cNvSpPr/>
            <p:nvPr/>
          </p:nvSpPr>
          <p:spPr bwMode="auto">
            <a:xfrm>
              <a:off x="7046461" y="1152438"/>
              <a:ext cx="599310" cy="599310"/>
            </a:xfrm>
            <a:prstGeom prst="ellipse">
              <a:avLst/>
            </a:prstGeom>
            <a:solidFill>
              <a:schemeClr val="accent1"/>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pPr>
              <a:endParaRPr lang="en-US" sz="1961" kern="0">
                <a:gradFill>
                  <a:gsLst>
                    <a:gs pos="83000">
                      <a:srgbClr val="282828"/>
                    </a:gs>
                    <a:gs pos="100000">
                      <a:srgbClr val="282828"/>
                    </a:gs>
                  </a:gsLst>
                  <a:lin ang="5400000" scaled="1"/>
                </a:gradFill>
                <a:latin typeface="Segoe UI"/>
                <a:cs typeface="Segoe UI" pitchFamily="34" charset="0"/>
              </a:endParaRPr>
            </a:p>
          </p:txBody>
        </p:sp>
        <p:pic>
          <p:nvPicPr>
            <p:cNvPr id="390" name="Picture 10" descr="Microsoft Word Icon of Glyph style - Available in SVG, PNG, EPS ...">
              <a:extLst>
                <a:ext uri="{FF2B5EF4-FFF2-40B4-BE49-F238E27FC236}">
                  <a16:creationId xmlns:a16="http://schemas.microsoft.com/office/drawing/2014/main" id="{0B494B5D-CAF3-412D-AD2E-0A7583B3540F}"/>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138907" y="1244885"/>
              <a:ext cx="414418" cy="4144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1" name="Group 390">
            <a:extLst>
              <a:ext uri="{FF2B5EF4-FFF2-40B4-BE49-F238E27FC236}">
                <a16:creationId xmlns:a16="http://schemas.microsoft.com/office/drawing/2014/main" id="{91917F2A-6E37-494F-8083-02C80D77D86C}"/>
              </a:ext>
            </a:extLst>
          </p:cNvPr>
          <p:cNvGrpSpPr/>
          <p:nvPr/>
        </p:nvGrpSpPr>
        <p:grpSpPr>
          <a:xfrm>
            <a:off x="7359943" y="5442228"/>
            <a:ext cx="548562" cy="548562"/>
            <a:chOff x="7507525" y="5550859"/>
            <a:chExt cx="559562" cy="559562"/>
          </a:xfrm>
        </p:grpSpPr>
        <p:sp>
          <p:nvSpPr>
            <p:cNvPr id="392" name="Oval 391">
              <a:extLst>
                <a:ext uri="{FF2B5EF4-FFF2-40B4-BE49-F238E27FC236}">
                  <a16:creationId xmlns:a16="http://schemas.microsoft.com/office/drawing/2014/main" id="{15BFDE2D-7BF1-452F-99FC-C7FB89B60278}"/>
                </a:ext>
              </a:extLst>
            </p:cNvPr>
            <p:cNvSpPr/>
            <p:nvPr/>
          </p:nvSpPr>
          <p:spPr bwMode="auto">
            <a:xfrm>
              <a:off x="7507525" y="5550859"/>
              <a:ext cx="559562" cy="559562"/>
            </a:xfrm>
            <a:prstGeom prst="ellipse">
              <a:avLst/>
            </a:prstGeom>
            <a:solidFill>
              <a:schemeClr val="accent1"/>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kern="0">
                <a:gradFill>
                  <a:gsLst>
                    <a:gs pos="83000">
                      <a:srgbClr val="282828"/>
                    </a:gs>
                    <a:gs pos="100000">
                      <a:srgbClr val="282828"/>
                    </a:gs>
                  </a:gsLst>
                  <a:lin ang="5400000" scaled="1"/>
                </a:gradFill>
                <a:latin typeface="Segoe UI"/>
                <a:cs typeface="Segoe UI" pitchFamily="34" charset="0"/>
              </a:endParaRPr>
            </a:p>
          </p:txBody>
        </p:sp>
        <p:pic>
          <p:nvPicPr>
            <p:cNvPr id="393" name="Picture 12" descr="box logo | Reva Solutions">
              <a:extLst>
                <a:ext uri="{FF2B5EF4-FFF2-40B4-BE49-F238E27FC236}">
                  <a16:creationId xmlns:a16="http://schemas.microsoft.com/office/drawing/2014/main" id="{3B1E0E81-679D-4FA4-9C33-118C231BC36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94153" y="5724066"/>
              <a:ext cx="386307" cy="2131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4" name="Group 393">
            <a:extLst>
              <a:ext uri="{FF2B5EF4-FFF2-40B4-BE49-F238E27FC236}">
                <a16:creationId xmlns:a16="http://schemas.microsoft.com/office/drawing/2014/main" id="{D09E892F-E52C-4AD0-9A42-71572CAF952B}"/>
              </a:ext>
            </a:extLst>
          </p:cNvPr>
          <p:cNvGrpSpPr/>
          <p:nvPr/>
        </p:nvGrpSpPr>
        <p:grpSpPr>
          <a:xfrm>
            <a:off x="6301298" y="1993445"/>
            <a:ext cx="548562" cy="548562"/>
            <a:chOff x="6427652" y="2032921"/>
            <a:chExt cx="559562" cy="559562"/>
          </a:xfrm>
        </p:grpSpPr>
        <p:sp>
          <p:nvSpPr>
            <p:cNvPr id="395" name="Oval 394">
              <a:extLst>
                <a:ext uri="{FF2B5EF4-FFF2-40B4-BE49-F238E27FC236}">
                  <a16:creationId xmlns:a16="http://schemas.microsoft.com/office/drawing/2014/main" id="{815FECAE-AAE6-4DF9-8735-33B23DF4933C}"/>
                </a:ext>
              </a:extLst>
            </p:cNvPr>
            <p:cNvSpPr/>
            <p:nvPr/>
          </p:nvSpPr>
          <p:spPr bwMode="auto">
            <a:xfrm>
              <a:off x="6427652" y="2032921"/>
              <a:ext cx="559562" cy="559562"/>
            </a:xfrm>
            <a:prstGeom prst="ellipse">
              <a:avLst/>
            </a:prstGeom>
            <a:solidFill>
              <a:schemeClr val="accent1"/>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kern="0">
                <a:gradFill>
                  <a:gsLst>
                    <a:gs pos="83000">
                      <a:srgbClr val="282828"/>
                    </a:gs>
                    <a:gs pos="100000">
                      <a:srgbClr val="282828"/>
                    </a:gs>
                  </a:gsLst>
                  <a:lin ang="5400000" scaled="1"/>
                </a:gradFill>
                <a:latin typeface="Segoe UI"/>
                <a:cs typeface="Segoe UI" pitchFamily="34" charset="0"/>
              </a:endParaRPr>
            </a:p>
          </p:txBody>
        </p:sp>
        <p:pic>
          <p:nvPicPr>
            <p:cNvPr id="396" name="Picture 14" descr="salesforce-logo-white">
              <a:extLst>
                <a:ext uri="{FF2B5EF4-FFF2-40B4-BE49-F238E27FC236}">
                  <a16:creationId xmlns:a16="http://schemas.microsoft.com/office/drawing/2014/main" id="{40D9D5AE-CB86-4FA7-B82B-C0AF9124D1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07342" y="2172565"/>
              <a:ext cx="400182" cy="280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7" name="Group 396">
            <a:extLst>
              <a:ext uri="{FF2B5EF4-FFF2-40B4-BE49-F238E27FC236}">
                <a16:creationId xmlns:a16="http://schemas.microsoft.com/office/drawing/2014/main" id="{CF7CCF0E-DE3A-48D8-9CCB-D9F659DEC6C1}"/>
              </a:ext>
            </a:extLst>
          </p:cNvPr>
          <p:cNvGrpSpPr/>
          <p:nvPr/>
        </p:nvGrpSpPr>
        <p:grpSpPr>
          <a:xfrm>
            <a:off x="8917659" y="643104"/>
            <a:ext cx="411422" cy="411422"/>
            <a:chOff x="9096476" y="655503"/>
            <a:chExt cx="419672" cy="419672"/>
          </a:xfrm>
        </p:grpSpPr>
        <p:sp>
          <p:nvSpPr>
            <p:cNvPr id="398" name="Oval 397">
              <a:extLst>
                <a:ext uri="{FF2B5EF4-FFF2-40B4-BE49-F238E27FC236}">
                  <a16:creationId xmlns:a16="http://schemas.microsoft.com/office/drawing/2014/main" id="{049A986E-AF13-4A6A-AE83-CC1D4DB8CBEE}"/>
                </a:ext>
              </a:extLst>
            </p:cNvPr>
            <p:cNvSpPr/>
            <p:nvPr/>
          </p:nvSpPr>
          <p:spPr bwMode="auto">
            <a:xfrm>
              <a:off x="9096476" y="655503"/>
              <a:ext cx="419672" cy="419672"/>
            </a:xfrm>
            <a:prstGeom prst="ellipse">
              <a:avLst/>
            </a:prstGeom>
            <a:solidFill>
              <a:schemeClr val="accent1"/>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kern="0">
                <a:gradFill>
                  <a:gsLst>
                    <a:gs pos="83000">
                      <a:srgbClr val="282828"/>
                    </a:gs>
                    <a:gs pos="100000">
                      <a:srgbClr val="282828"/>
                    </a:gs>
                  </a:gsLst>
                  <a:lin ang="5400000" scaled="1"/>
                </a:gradFill>
                <a:latin typeface="Segoe UI"/>
                <a:cs typeface="Segoe UI" pitchFamily="34" charset="0"/>
              </a:endParaRPr>
            </a:p>
          </p:txBody>
        </p:sp>
        <p:pic>
          <p:nvPicPr>
            <p:cNvPr id="399" name="Picture 16" descr="Login - Solution Innovation">
              <a:extLst>
                <a:ext uri="{FF2B5EF4-FFF2-40B4-BE49-F238E27FC236}">
                  <a16:creationId xmlns:a16="http://schemas.microsoft.com/office/drawing/2014/main" id="{3DFC1C4B-012C-4D47-8F1D-AB3879C474EB}"/>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rightnessContrast bright="100000" contrast="100000"/>
                      </a14:imgEffect>
                    </a14:imgLayer>
                  </a14:imgProps>
                </a:ext>
                <a:ext uri="{28A0092B-C50C-407E-A947-70E740481C1C}">
                  <a14:useLocalDpi xmlns:a14="http://schemas.microsoft.com/office/drawing/2010/main" val="0"/>
                </a:ext>
              </a:extLst>
            </a:blip>
            <a:srcRect l="13423" t="29294" r="15168" b="26940"/>
            <a:stretch/>
          </p:blipFill>
          <p:spPr bwMode="auto">
            <a:xfrm>
              <a:off x="9151649" y="816258"/>
              <a:ext cx="309326" cy="981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7A6DC39-8AA4-4F99-917F-ACAF967AA75A}"/>
              </a:ext>
            </a:extLst>
          </p:cNvPr>
          <p:cNvGrpSpPr/>
          <p:nvPr/>
        </p:nvGrpSpPr>
        <p:grpSpPr>
          <a:xfrm>
            <a:off x="393517" y="3314817"/>
            <a:ext cx="5828644" cy="589764"/>
            <a:chOff x="401408" y="3380789"/>
            <a:chExt cx="5945520" cy="601590"/>
          </a:xfrm>
        </p:grpSpPr>
        <p:sp>
          <p:nvSpPr>
            <p:cNvPr id="111" name="Rectangle 110">
              <a:extLst>
                <a:ext uri="{FF2B5EF4-FFF2-40B4-BE49-F238E27FC236}">
                  <a16:creationId xmlns:a16="http://schemas.microsoft.com/office/drawing/2014/main" id="{09273753-21C3-46C8-9FD9-C7409B25AA73}"/>
                </a:ext>
              </a:extLst>
            </p:cNvPr>
            <p:cNvSpPr/>
            <p:nvPr/>
          </p:nvSpPr>
          <p:spPr>
            <a:xfrm>
              <a:off x="953284" y="3428381"/>
              <a:ext cx="5393644" cy="553998"/>
            </a:xfrm>
            <a:prstGeom prst="rect">
              <a:avLst/>
            </a:prstGeom>
          </p:spPr>
          <p:txBody>
            <a:bodyPr wrap="square" lIns="0" tIns="0" rIns="0" bIns="0" anchor="t">
              <a:spAutoFit/>
            </a:bodyPr>
            <a:lstStyle/>
            <a:p>
              <a:pPr defTabSz="878053">
                <a:lnSpc>
                  <a:spcPct val="90000"/>
                </a:lnSpc>
                <a:defRPr/>
              </a:pP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Build custom solutions with </a:t>
              </a:r>
              <a:b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b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the Microsoft Graph API</a:t>
              </a:r>
            </a:p>
          </p:txBody>
        </p:sp>
        <p:pic>
          <p:nvPicPr>
            <p:cNvPr id="533" name="Picture 532">
              <a:extLst>
                <a:ext uri="{FF2B5EF4-FFF2-40B4-BE49-F238E27FC236}">
                  <a16:creationId xmlns:a16="http://schemas.microsoft.com/office/drawing/2014/main" id="{C0B25826-A440-4807-8140-C329AEE6A7C0}"/>
                </a:ext>
              </a:extLst>
            </p:cNvPr>
            <p:cNvPicPr>
              <a:picLocks noChangeAspect="1"/>
            </p:cNvPicPr>
            <p:nvPr/>
          </p:nvPicPr>
          <p:blipFill>
            <a:blip r:embed="rId18"/>
            <a:stretch>
              <a:fillRect/>
            </a:stretch>
          </p:blipFill>
          <p:spPr>
            <a:xfrm>
              <a:off x="401408" y="3380789"/>
              <a:ext cx="406400" cy="406400"/>
            </a:xfrm>
            <a:prstGeom prst="rect">
              <a:avLst/>
            </a:prstGeom>
          </p:spPr>
        </p:pic>
      </p:grpSp>
      <p:grpSp>
        <p:nvGrpSpPr>
          <p:cNvPr id="6" name="Group 5">
            <a:extLst>
              <a:ext uri="{FF2B5EF4-FFF2-40B4-BE49-F238E27FC236}">
                <a16:creationId xmlns:a16="http://schemas.microsoft.com/office/drawing/2014/main" id="{DD9D2419-E01A-4215-975A-6BCE4849DEB6}"/>
              </a:ext>
            </a:extLst>
          </p:cNvPr>
          <p:cNvGrpSpPr/>
          <p:nvPr/>
        </p:nvGrpSpPr>
        <p:grpSpPr>
          <a:xfrm>
            <a:off x="393517" y="4080738"/>
            <a:ext cx="5828644" cy="610823"/>
            <a:chOff x="401408" y="4162068"/>
            <a:chExt cx="5945520" cy="623071"/>
          </a:xfrm>
        </p:grpSpPr>
        <p:sp>
          <p:nvSpPr>
            <p:cNvPr id="106" name="Rectangle 105">
              <a:extLst>
                <a:ext uri="{FF2B5EF4-FFF2-40B4-BE49-F238E27FC236}">
                  <a16:creationId xmlns:a16="http://schemas.microsoft.com/office/drawing/2014/main" id="{AB02CE2C-FF4B-4CD2-A190-ACEA10D8F0C3}"/>
                </a:ext>
              </a:extLst>
            </p:cNvPr>
            <p:cNvSpPr/>
            <p:nvPr/>
          </p:nvSpPr>
          <p:spPr>
            <a:xfrm>
              <a:off x="953284" y="4231141"/>
              <a:ext cx="5393644" cy="553998"/>
            </a:xfrm>
            <a:prstGeom prst="rect">
              <a:avLst/>
            </a:prstGeom>
          </p:spPr>
          <p:txBody>
            <a:bodyPr wrap="square" lIns="0" tIns="0" rIns="0" bIns="0" anchor="t">
              <a:spAutoFit/>
            </a:bodyPr>
            <a:lstStyle/>
            <a:p>
              <a:pPr defTabSz="878053">
                <a:lnSpc>
                  <a:spcPct val="90000"/>
                </a:lnSpc>
                <a:defRPr/>
              </a:pP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Incorporate the richness </a:t>
              </a:r>
              <a:b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b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of an organization’s data</a:t>
              </a:r>
            </a:p>
          </p:txBody>
        </p:sp>
        <p:pic>
          <p:nvPicPr>
            <p:cNvPr id="534" name="Picture 533">
              <a:extLst>
                <a:ext uri="{FF2B5EF4-FFF2-40B4-BE49-F238E27FC236}">
                  <a16:creationId xmlns:a16="http://schemas.microsoft.com/office/drawing/2014/main" id="{AE647FD4-3280-4071-A416-42F584683CEE}"/>
                </a:ext>
              </a:extLst>
            </p:cNvPr>
            <p:cNvPicPr>
              <a:picLocks noChangeAspect="1"/>
            </p:cNvPicPr>
            <p:nvPr/>
          </p:nvPicPr>
          <p:blipFill>
            <a:blip r:embed="rId18"/>
            <a:stretch>
              <a:fillRect/>
            </a:stretch>
          </p:blipFill>
          <p:spPr>
            <a:xfrm>
              <a:off x="401408" y="4162068"/>
              <a:ext cx="406400" cy="406400"/>
            </a:xfrm>
            <a:prstGeom prst="rect">
              <a:avLst/>
            </a:prstGeom>
          </p:spPr>
        </p:pic>
      </p:grpSp>
      <p:grpSp>
        <p:nvGrpSpPr>
          <p:cNvPr id="7" name="Group 6">
            <a:extLst>
              <a:ext uri="{FF2B5EF4-FFF2-40B4-BE49-F238E27FC236}">
                <a16:creationId xmlns:a16="http://schemas.microsoft.com/office/drawing/2014/main" id="{9C9C6E60-7ED2-4C4E-A73E-9A3005E8113B}"/>
              </a:ext>
            </a:extLst>
          </p:cNvPr>
          <p:cNvGrpSpPr/>
          <p:nvPr/>
        </p:nvGrpSpPr>
        <p:grpSpPr>
          <a:xfrm>
            <a:off x="393517" y="4846658"/>
            <a:ext cx="5828644" cy="631881"/>
            <a:chOff x="401408" y="4943347"/>
            <a:chExt cx="5945520" cy="644552"/>
          </a:xfrm>
        </p:grpSpPr>
        <p:sp>
          <p:nvSpPr>
            <p:cNvPr id="110" name="Rectangle 109">
              <a:extLst>
                <a:ext uri="{FF2B5EF4-FFF2-40B4-BE49-F238E27FC236}">
                  <a16:creationId xmlns:a16="http://schemas.microsoft.com/office/drawing/2014/main" id="{F8BDD6C2-1817-4BB1-AE7D-06BF96D5E4F6}"/>
                </a:ext>
              </a:extLst>
            </p:cNvPr>
            <p:cNvSpPr/>
            <p:nvPr/>
          </p:nvSpPr>
          <p:spPr>
            <a:xfrm>
              <a:off x="953284" y="5033901"/>
              <a:ext cx="5393644" cy="553998"/>
            </a:xfrm>
            <a:prstGeom prst="rect">
              <a:avLst/>
            </a:prstGeom>
          </p:spPr>
          <p:txBody>
            <a:bodyPr wrap="square" lIns="0" tIns="0" rIns="0" bIns="0" anchor="t">
              <a:spAutoFit/>
            </a:bodyPr>
            <a:lstStyle/>
            <a:p>
              <a:pPr defTabSz="878053">
                <a:lnSpc>
                  <a:spcPct val="90000"/>
                </a:lnSpc>
                <a:defRPr/>
              </a:pP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Bring personal context </a:t>
              </a:r>
              <a:b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b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into the flow of work </a:t>
              </a:r>
            </a:p>
          </p:txBody>
        </p:sp>
        <p:pic>
          <p:nvPicPr>
            <p:cNvPr id="535" name="Picture 534">
              <a:extLst>
                <a:ext uri="{FF2B5EF4-FFF2-40B4-BE49-F238E27FC236}">
                  <a16:creationId xmlns:a16="http://schemas.microsoft.com/office/drawing/2014/main" id="{8ED9A381-0EDD-43D5-A30A-58543906FFFC}"/>
                </a:ext>
              </a:extLst>
            </p:cNvPr>
            <p:cNvPicPr>
              <a:picLocks noChangeAspect="1"/>
            </p:cNvPicPr>
            <p:nvPr/>
          </p:nvPicPr>
          <p:blipFill>
            <a:blip r:embed="rId18"/>
            <a:stretch>
              <a:fillRect/>
            </a:stretch>
          </p:blipFill>
          <p:spPr>
            <a:xfrm>
              <a:off x="401408" y="4943347"/>
              <a:ext cx="406400" cy="406400"/>
            </a:xfrm>
            <a:prstGeom prst="rect">
              <a:avLst/>
            </a:prstGeom>
          </p:spPr>
        </p:pic>
      </p:grpSp>
      <p:sp>
        <p:nvSpPr>
          <p:cNvPr id="203" name="Rectangle 202">
            <a:extLst>
              <a:ext uri="{FF2B5EF4-FFF2-40B4-BE49-F238E27FC236}">
                <a16:creationId xmlns:a16="http://schemas.microsoft.com/office/drawing/2014/main" id="{1EDC9982-99BB-4915-BEED-44E7AEE321E8}"/>
              </a:ext>
            </a:extLst>
          </p:cNvPr>
          <p:cNvSpPr/>
          <p:nvPr/>
        </p:nvSpPr>
        <p:spPr>
          <a:xfrm>
            <a:off x="7954815" y="5727193"/>
            <a:ext cx="1792850" cy="452590"/>
          </a:xfrm>
          <a:prstGeom prst="rect">
            <a:avLst/>
          </a:prstGeom>
        </p:spPr>
        <p:txBody>
          <a:bodyPr wrap="square" lIns="0" tIns="0" rIns="0" bIns="0" anchor="ctr">
            <a:spAutoFit/>
          </a:bodyPr>
          <a:lstStyle/>
          <a:p>
            <a:pPr algn="ctr" defTabSz="896365">
              <a:spcBef>
                <a:spcPts val="1961"/>
              </a:spcBef>
              <a:buSzPct val="90000"/>
              <a:defRPr/>
            </a:pPr>
            <a:r>
              <a:rPr lang="en-US">
                <a:gradFill>
                  <a:gsLst>
                    <a:gs pos="83000">
                      <a:srgbClr val="282828"/>
                    </a:gs>
                    <a:gs pos="100000">
                      <a:srgbClr val="282828"/>
                    </a:gs>
                  </a:gsLst>
                  <a:lin ang="5400000" scaled="1"/>
                </a:gradFill>
                <a:latin typeface="Segoe UI Semibold"/>
              </a:rPr>
              <a:t>Applications </a:t>
            </a:r>
            <a:br>
              <a:rPr lang="en-US">
                <a:gradFill>
                  <a:gsLst>
                    <a:gs pos="83000">
                      <a:srgbClr val="282828"/>
                    </a:gs>
                    <a:gs pos="100000">
                      <a:srgbClr val="282828"/>
                    </a:gs>
                  </a:gsLst>
                  <a:lin ang="5400000" scaled="1"/>
                </a:gradFill>
                <a:latin typeface="Segoe UI Semibold"/>
              </a:rPr>
            </a:br>
            <a:endParaRPr lang="en-US" sz="1176">
              <a:gradFill>
                <a:gsLst>
                  <a:gs pos="83000">
                    <a:srgbClr val="282828"/>
                  </a:gs>
                  <a:gs pos="100000">
                    <a:srgbClr val="282828"/>
                  </a:gs>
                </a:gsLst>
                <a:lin ang="5400000" scaled="1"/>
              </a:gradFill>
              <a:latin typeface="Segoe UI"/>
            </a:endParaRPr>
          </a:p>
        </p:txBody>
      </p:sp>
      <p:sp>
        <p:nvSpPr>
          <p:cNvPr id="206" name="Oval 205">
            <a:extLst>
              <a:ext uri="{FF2B5EF4-FFF2-40B4-BE49-F238E27FC236}">
                <a16:creationId xmlns:a16="http://schemas.microsoft.com/office/drawing/2014/main" id="{1BB50B9B-A9CE-4621-A235-C78CC8A73014}"/>
              </a:ext>
            </a:extLst>
          </p:cNvPr>
          <p:cNvSpPr/>
          <p:nvPr/>
        </p:nvSpPr>
        <p:spPr bwMode="auto">
          <a:xfrm>
            <a:off x="5292451" y="105613"/>
            <a:ext cx="6917857" cy="669445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0" name="Oval 399">
            <a:extLst>
              <a:ext uri="{FF2B5EF4-FFF2-40B4-BE49-F238E27FC236}">
                <a16:creationId xmlns:a16="http://schemas.microsoft.com/office/drawing/2014/main" id="{95DD07AC-BE7D-4BA1-A573-E6D53A6283C0}"/>
              </a:ext>
              <a:ext uri="{C183D7F6-B498-43B3-948B-1728B52AA6E4}">
                <adec:decorative xmlns:adec="http://schemas.microsoft.com/office/drawing/2017/decorative" val="1"/>
              </a:ext>
            </a:extLst>
          </p:cNvPr>
          <p:cNvSpPr/>
          <p:nvPr/>
        </p:nvSpPr>
        <p:spPr bwMode="auto">
          <a:xfrm>
            <a:off x="6701892" y="1393460"/>
            <a:ext cx="4071080" cy="4071080"/>
          </a:xfrm>
          <a:prstGeom prst="ellipse">
            <a:avLst/>
          </a:prstGeom>
          <a:solidFill>
            <a:schemeClr val="bg1"/>
          </a:solidFill>
          <a:ln>
            <a:noFill/>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defRPr/>
            </a:pPr>
            <a:endParaRPr lang="en-US" sz="2000" err="1">
              <a:gradFill>
                <a:gsLst>
                  <a:gs pos="83000">
                    <a:srgbClr val="282828"/>
                  </a:gs>
                  <a:gs pos="100000">
                    <a:srgbClr val="282828"/>
                  </a:gs>
                </a:gsLst>
                <a:lin ang="5400000" scaled="1"/>
              </a:gradFill>
              <a:latin typeface="Segoe UI"/>
              <a:cs typeface="Segoe UI" pitchFamily="34" charset="0"/>
            </a:endParaRPr>
          </a:p>
        </p:txBody>
      </p:sp>
      <p:grpSp>
        <p:nvGrpSpPr>
          <p:cNvPr id="401" name="Group 400">
            <a:extLst>
              <a:ext uri="{FF2B5EF4-FFF2-40B4-BE49-F238E27FC236}">
                <a16:creationId xmlns:a16="http://schemas.microsoft.com/office/drawing/2014/main" id="{CD1E8389-C891-4F7C-A111-DA03A787E8C2}"/>
              </a:ext>
            </a:extLst>
          </p:cNvPr>
          <p:cNvGrpSpPr/>
          <p:nvPr/>
        </p:nvGrpSpPr>
        <p:grpSpPr>
          <a:xfrm>
            <a:off x="7143349" y="1776488"/>
            <a:ext cx="3277590" cy="3457084"/>
            <a:chOff x="7286588" y="1811614"/>
            <a:chExt cx="3343312" cy="3526406"/>
          </a:xfrm>
        </p:grpSpPr>
        <p:cxnSp>
          <p:nvCxnSpPr>
            <p:cNvPr id="402" name="Straight Connector 401">
              <a:extLst>
                <a:ext uri="{FF2B5EF4-FFF2-40B4-BE49-F238E27FC236}">
                  <a16:creationId xmlns:a16="http://schemas.microsoft.com/office/drawing/2014/main" id="{1F8DC7D0-9049-4401-A2D7-E8927AF627D9}"/>
                </a:ext>
                <a:ext uri="{C183D7F6-B498-43B3-948B-1728B52AA6E4}">
                  <adec:decorative xmlns:adec="http://schemas.microsoft.com/office/drawing/2017/decorative" val="1"/>
                </a:ext>
              </a:extLst>
            </p:cNvPr>
            <p:cNvCxnSpPr>
              <a:cxnSpLocks/>
            </p:cNvCxnSpPr>
            <p:nvPr/>
          </p:nvCxnSpPr>
          <p:spPr>
            <a:xfrm>
              <a:off x="7924515" y="2313535"/>
              <a:ext cx="2171985" cy="2118765"/>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1A7BDF9-587C-4771-99DA-DD3D5F602A9C}"/>
                </a:ext>
                <a:ext uri="{C183D7F6-B498-43B3-948B-1728B52AA6E4}">
                  <adec:decorative xmlns:adec="http://schemas.microsoft.com/office/drawing/2017/decorative" val="1"/>
                </a:ext>
              </a:extLst>
            </p:cNvPr>
            <p:cNvCxnSpPr>
              <a:cxnSpLocks/>
            </p:cNvCxnSpPr>
            <p:nvPr/>
          </p:nvCxnSpPr>
          <p:spPr>
            <a:xfrm flipH="1">
              <a:off x="9365518" y="2552700"/>
              <a:ext cx="769082" cy="2765891"/>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04" name="Group 403">
              <a:extLst>
                <a:ext uri="{FF2B5EF4-FFF2-40B4-BE49-F238E27FC236}">
                  <a16:creationId xmlns:a16="http://schemas.microsoft.com/office/drawing/2014/main" id="{6C8DD772-8689-45E7-827F-56B0C5CADBFD}"/>
                </a:ext>
              </a:extLst>
            </p:cNvPr>
            <p:cNvGrpSpPr/>
            <p:nvPr/>
          </p:nvGrpSpPr>
          <p:grpSpPr>
            <a:xfrm>
              <a:off x="7286588" y="1811614"/>
              <a:ext cx="3343312" cy="3526406"/>
              <a:chOff x="7286588" y="1811614"/>
              <a:chExt cx="3343312" cy="3526406"/>
            </a:xfrm>
          </p:grpSpPr>
          <p:cxnSp>
            <p:nvCxnSpPr>
              <p:cNvPr id="406" name="Straight Connector 405">
                <a:extLst>
                  <a:ext uri="{FF2B5EF4-FFF2-40B4-BE49-F238E27FC236}">
                    <a16:creationId xmlns:a16="http://schemas.microsoft.com/office/drawing/2014/main" id="{1517ECFB-4570-4BE1-A337-F922B020D62C}"/>
                  </a:ext>
                  <a:ext uri="{C183D7F6-B498-43B3-948B-1728B52AA6E4}">
                    <adec:decorative xmlns:adec="http://schemas.microsoft.com/office/drawing/2017/decorative" val="1"/>
                  </a:ext>
                </a:extLst>
              </p:cNvPr>
              <p:cNvCxnSpPr>
                <a:cxnSpLocks/>
                <a:stCxn id="424" idx="2"/>
                <a:endCxn id="486" idx="6"/>
              </p:cNvCxnSpPr>
              <p:nvPr/>
            </p:nvCxnSpPr>
            <p:spPr>
              <a:xfrm flipH="1" flipV="1">
                <a:off x="7523334" y="3083113"/>
                <a:ext cx="2944438" cy="446352"/>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80646784-E1DD-47A9-9E10-4430612342A6}"/>
                  </a:ext>
                  <a:ext uri="{C183D7F6-B498-43B3-948B-1728B52AA6E4}">
                    <adec:decorative xmlns:adec="http://schemas.microsoft.com/office/drawing/2017/decorative" val="1"/>
                  </a:ext>
                </a:extLst>
              </p:cNvPr>
              <p:cNvCxnSpPr>
                <a:cxnSpLocks/>
              </p:cNvCxnSpPr>
              <p:nvPr/>
            </p:nvCxnSpPr>
            <p:spPr>
              <a:xfrm>
                <a:off x="7289826" y="3038893"/>
                <a:ext cx="220198" cy="971462"/>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E1AADB55-C486-447D-B18B-A5F339B4A58B}"/>
                  </a:ext>
                  <a:ext uri="{C183D7F6-B498-43B3-948B-1728B52AA6E4}">
                    <adec:decorative xmlns:adec="http://schemas.microsoft.com/office/drawing/2017/decorative" val="1"/>
                  </a:ext>
                </a:extLst>
              </p:cNvPr>
              <p:cNvCxnSpPr>
                <a:cxnSpLocks/>
              </p:cNvCxnSpPr>
              <p:nvPr/>
            </p:nvCxnSpPr>
            <p:spPr>
              <a:xfrm flipV="1">
                <a:off x="7286588" y="2316774"/>
                <a:ext cx="654118" cy="702693"/>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FF3747E-298C-4D0F-9E1B-3C63E853B3D3}"/>
                  </a:ext>
                  <a:ext uri="{C183D7F6-B498-43B3-948B-1728B52AA6E4}">
                    <adec:decorative xmlns:adec="http://schemas.microsoft.com/office/drawing/2017/decorative" val="1"/>
                  </a:ext>
                </a:extLst>
              </p:cNvPr>
              <p:cNvCxnSpPr>
                <a:cxnSpLocks/>
              </p:cNvCxnSpPr>
              <p:nvPr/>
            </p:nvCxnSpPr>
            <p:spPr>
              <a:xfrm>
                <a:off x="7513262" y="4003879"/>
                <a:ext cx="71241" cy="692976"/>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672A1D57-6214-46C8-BDD3-E46D69E26961}"/>
                  </a:ext>
                  <a:ext uri="{C183D7F6-B498-43B3-948B-1728B52AA6E4}">
                    <adec:decorative xmlns:adec="http://schemas.microsoft.com/office/drawing/2017/decorative" val="1"/>
                  </a:ext>
                </a:extLst>
              </p:cNvPr>
              <p:cNvCxnSpPr>
                <a:cxnSpLocks/>
              </p:cNvCxnSpPr>
              <p:nvPr/>
            </p:nvCxnSpPr>
            <p:spPr>
              <a:xfrm>
                <a:off x="7522977" y="4010355"/>
                <a:ext cx="2380472" cy="350211"/>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F2D19581-6D7C-478D-B422-C9572F4072B6}"/>
                  </a:ext>
                  <a:ext uri="{C183D7F6-B498-43B3-948B-1728B52AA6E4}">
                    <adec:decorative xmlns:adec="http://schemas.microsoft.com/office/drawing/2017/decorative" val="1"/>
                  </a:ext>
                </a:extLst>
              </p:cNvPr>
              <p:cNvCxnSpPr>
                <a:cxnSpLocks/>
              </p:cNvCxnSpPr>
              <p:nvPr/>
            </p:nvCxnSpPr>
            <p:spPr>
              <a:xfrm flipV="1">
                <a:off x="7542407" y="1811616"/>
                <a:ext cx="1499289" cy="2185787"/>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63F8B2C4-7AC1-4D73-BBE2-CE354A01599D}"/>
                  </a:ext>
                  <a:ext uri="{C183D7F6-B498-43B3-948B-1728B52AA6E4}">
                    <adec:decorative xmlns:adec="http://schemas.microsoft.com/office/drawing/2017/decorative" val="1"/>
                  </a:ext>
                </a:extLst>
              </p:cNvPr>
              <p:cNvCxnSpPr>
                <a:cxnSpLocks/>
              </p:cNvCxnSpPr>
              <p:nvPr/>
            </p:nvCxnSpPr>
            <p:spPr>
              <a:xfrm>
                <a:off x="7951231" y="2331346"/>
                <a:ext cx="1951263" cy="221774"/>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551FBB47-990C-40DC-89C5-D778A33B68DC}"/>
                  </a:ext>
                  <a:ext uri="{C183D7F6-B498-43B3-948B-1728B52AA6E4}">
                    <adec:decorative xmlns:adec="http://schemas.microsoft.com/office/drawing/2017/decorative" val="1"/>
                  </a:ext>
                </a:extLst>
              </p:cNvPr>
              <p:cNvCxnSpPr>
                <a:cxnSpLocks/>
                <a:endCxn id="422" idx="2"/>
              </p:cNvCxnSpPr>
              <p:nvPr/>
            </p:nvCxnSpPr>
            <p:spPr>
              <a:xfrm>
                <a:off x="9362792" y="1864628"/>
                <a:ext cx="480367" cy="53412"/>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A39CF96D-F869-4432-8063-959156EC20C9}"/>
                  </a:ext>
                  <a:ext uri="{C183D7F6-B498-43B3-948B-1728B52AA6E4}">
                    <adec:decorative xmlns:adec="http://schemas.microsoft.com/office/drawing/2017/decorative" val="1"/>
                  </a:ext>
                </a:extLst>
              </p:cNvPr>
              <p:cNvCxnSpPr>
                <a:cxnSpLocks/>
              </p:cNvCxnSpPr>
              <p:nvPr/>
            </p:nvCxnSpPr>
            <p:spPr>
              <a:xfrm flipH="1">
                <a:off x="7960135" y="1864628"/>
                <a:ext cx="857894" cy="455384"/>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22CC50F-19D7-4639-8104-C563B66EA3F2}"/>
                  </a:ext>
                  <a:ext uri="{C183D7F6-B498-43B3-948B-1728B52AA6E4}">
                    <adec:decorative xmlns:adec="http://schemas.microsoft.com/office/drawing/2017/decorative" val="1"/>
                  </a:ext>
                </a:extLst>
              </p:cNvPr>
              <p:cNvCxnSpPr>
                <a:cxnSpLocks/>
              </p:cNvCxnSpPr>
              <p:nvPr/>
            </p:nvCxnSpPr>
            <p:spPr>
              <a:xfrm>
                <a:off x="10140950" y="2533650"/>
                <a:ext cx="488950" cy="1003300"/>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03C7DA38-BD0D-40DA-8E92-71510537FB04}"/>
                  </a:ext>
                  <a:ext uri="{C183D7F6-B498-43B3-948B-1728B52AA6E4}">
                    <adec:decorative xmlns:adec="http://schemas.microsoft.com/office/drawing/2017/decorative" val="1"/>
                  </a:ext>
                </a:extLst>
              </p:cNvPr>
              <p:cNvCxnSpPr>
                <a:cxnSpLocks/>
              </p:cNvCxnSpPr>
              <p:nvPr/>
            </p:nvCxnSpPr>
            <p:spPr>
              <a:xfrm>
                <a:off x="9077316" y="1811614"/>
                <a:ext cx="913969" cy="527144"/>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75318E8D-AE29-4008-B856-BAE58C0C4450}"/>
                  </a:ext>
                  <a:ext uri="{C183D7F6-B498-43B3-948B-1728B52AA6E4}">
                    <adec:decorative xmlns:adec="http://schemas.microsoft.com/office/drawing/2017/decorative" val="1"/>
                  </a:ext>
                </a:extLst>
              </p:cNvPr>
              <p:cNvCxnSpPr>
                <a:cxnSpLocks/>
              </p:cNvCxnSpPr>
              <p:nvPr/>
            </p:nvCxnSpPr>
            <p:spPr>
              <a:xfrm flipH="1">
                <a:off x="8543013" y="1831042"/>
                <a:ext cx="518112" cy="3028722"/>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75A270E-64E3-42C0-A810-D5262290C1CC}"/>
                  </a:ext>
                  <a:ext uri="{C183D7F6-B498-43B3-948B-1728B52AA6E4}">
                    <adec:decorative xmlns:adec="http://schemas.microsoft.com/office/drawing/2017/decorative" val="1"/>
                  </a:ext>
                </a:extLst>
              </p:cNvPr>
              <p:cNvCxnSpPr>
                <a:cxnSpLocks/>
              </p:cNvCxnSpPr>
              <p:nvPr/>
            </p:nvCxnSpPr>
            <p:spPr>
              <a:xfrm>
                <a:off x="7503548" y="3990926"/>
                <a:ext cx="956710" cy="876348"/>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FEDC3A3D-DD3F-4404-BC3C-5AC948125D8F}"/>
                  </a:ext>
                  <a:ext uri="{C183D7F6-B498-43B3-948B-1728B52AA6E4}">
                    <adec:decorative xmlns:adec="http://schemas.microsoft.com/office/drawing/2017/decorative" val="1"/>
                  </a:ext>
                </a:extLst>
              </p:cNvPr>
              <p:cNvCxnSpPr>
                <a:cxnSpLocks/>
              </p:cNvCxnSpPr>
              <p:nvPr/>
            </p:nvCxnSpPr>
            <p:spPr>
              <a:xfrm flipH="1">
                <a:off x="9355804" y="4324462"/>
                <a:ext cx="819264" cy="1013558"/>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A3B2CC8-6487-45F9-8E83-5D8579A40495}"/>
                  </a:ext>
                  <a:ext uri="{C183D7F6-B498-43B3-948B-1728B52AA6E4}">
                    <adec:decorative xmlns:adec="http://schemas.microsoft.com/office/drawing/2017/decorative" val="1"/>
                  </a:ext>
                </a:extLst>
              </p:cNvPr>
              <p:cNvCxnSpPr>
                <a:cxnSpLocks/>
                <a:endCxn id="424" idx="3"/>
              </p:cNvCxnSpPr>
              <p:nvPr/>
            </p:nvCxnSpPr>
            <p:spPr>
              <a:xfrm flipV="1">
                <a:off x="10025274" y="3636389"/>
                <a:ext cx="486787" cy="785220"/>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13E0E2E-9D3D-49C5-B4B4-D9B426A9D93F}"/>
                  </a:ext>
                  <a:ext uri="{C183D7F6-B498-43B3-948B-1728B52AA6E4}">
                    <adec:decorative xmlns:adec="http://schemas.microsoft.com/office/drawing/2017/decorative" val="1"/>
                  </a:ext>
                </a:extLst>
              </p:cNvPr>
              <p:cNvCxnSpPr>
                <a:cxnSpLocks/>
              </p:cNvCxnSpPr>
              <p:nvPr/>
            </p:nvCxnSpPr>
            <p:spPr>
              <a:xfrm>
                <a:off x="9125890" y="1814851"/>
                <a:ext cx="1071846" cy="2603518"/>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05" name="Straight Connector 404">
              <a:extLst>
                <a:ext uri="{FF2B5EF4-FFF2-40B4-BE49-F238E27FC236}">
                  <a16:creationId xmlns:a16="http://schemas.microsoft.com/office/drawing/2014/main" id="{6231B279-0D7C-442C-9A5D-9E3E71A2A624}"/>
                </a:ext>
                <a:ext uri="{C183D7F6-B498-43B3-948B-1728B52AA6E4}">
                  <adec:decorative xmlns:adec="http://schemas.microsoft.com/office/drawing/2017/decorative" val="1"/>
                </a:ext>
              </a:extLst>
            </p:cNvPr>
            <p:cNvCxnSpPr>
              <a:cxnSpLocks/>
            </p:cNvCxnSpPr>
            <p:nvPr/>
          </p:nvCxnSpPr>
          <p:spPr>
            <a:xfrm flipH="1">
              <a:off x="7535930" y="2326488"/>
              <a:ext cx="427443" cy="1667676"/>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22" name="Oval 421">
            <a:extLst>
              <a:ext uri="{FF2B5EF4-FFF2-40B4-BE49-F238E27FC236}">
                <a16:creationId xmlns:a16="http://schemas.microsoft.com/office/drawing/2014/main" id="{5E1674F9-30F3-4D5D-A764-BD152C0C92AC}"/>
              </a:ext>
              <a:ext uri="{C183D7F6-B498-43B3-948B-1728B52AA6E4}">
                <adec:decorative xmlns:adec="http://schemas.microsoft.com/office/drawing/2017/decorative" val="1"/>
              </a:ext>
            </a:extLst>
          </p:cNvPr>
          <p:cNvSpPr/>
          <p:nvPr/>
        </p:nvSpPr>
        <p:spPr bwMode="auto">
          <a:xfrm>
            <a:off x="9649664" y="1822654"/>
            <a:ext cx="116336" cy="116336"/>
          </a:xfrm>
          <a:prstGeom prst="ellipse">
            <a:avLst/>
          </a:prstGeom>
          <a:solidFill>
            <a:schemeClr val="accent2"/>
          </a:solidFill>
          <a:ln>
            <a:noFill/>
          </a:ln>
          <a:effectLst>
            <a:outerShdw blurRad="127000" algn="ctr" rotWithShape="0">
              <a:prstClr val="black">
                <a:alpha val="20000"/>
              </a:prstClr>
            </a:outerShdw>
          </a:effectLst>
        </p:spPr>
        <p:txBody>
          <a:bodyPr rot="0" spcFirstLastPara="0" vertOverflow="overflow" horzOverflow="overflow" vert="horz" wrap="square" lIns="0" tIns="39878" rIns="0" bIns="39878" numCol="1" spcCol="0" rtlCol="0" fromWordArt="0" anchor="ctr" anchorCtr="0" forceAA="0" compatLnSpc="1">
            <a:prstTxWarp prst="textNoShape">
              <a:avLst/>
            </a:prstTxWarp>
            <a:noAutofit/>
          </a:bodyPr>
          <a:lstStyle/>
          <a:p>
            <a:pPr algn="ctr" defTabSz="797125" fontAlgn="base">
              <a:spcBef>
                <a:spcPct val="0"/>
              </a:spcBef>
              <a:spcAft>
                <a:spcPct val="0"/>
              </a:spcAft>
            </a:pPr>
            <a:endParaRPr lang="en-US" sz="1711" kern="0">
              <a:gradFill>
                <a:gsLst>
                  <a:gs pos="83000">
                    <a:srgbClr val="282828"/>
                  </a:gs>
                  <a:gs pos="100000">
                    <a:srgbClr val="282828"/>
                  </a:gs>
                </a:gsLst>
                <a:lin ang="5400000" scaled="1"/>
              </a:gradFill>
              <a:latin typeface="Segoe UI Semilight"/>
            </a:endParaRPr>
          </a:p>
        </p:txBody>
      </p:sp>
      <p:sp>
        <p:nvSpPr>
          <p:cNvPr id="423" name="Oval 422">
            <a:extLst>
              <a:ext uri="{FF2B5EF4-FFF2-40B4-BE49-F238E27FC236}">
                <a16:creationId xmlns:a16="http://schemas.microsoft.com/office/drawing/2014/main" id="{795A3677-0A1B-4E1B-975F-159383D7836D}"/>
              </a:ext>
              <a:ext uri="{C183D7F6-B498-43B3-948B-1728B52AA6E4}">
                <adec:decorative xmlns:adec="http://schemas.microsoft.com/office/drawing/2017/decorative" val="1"/>
              </a:ext>
            </a:extLst>
          </p:cNvPr>
          <p:cNvSpPr/>
          <p:nvPr/>
        </p:nvSpPr>
        <p:spPr bwMode="auto">
          <a:xfrm>
            <a:off x="7376412" y="4553485"/>
            <a:ext cx="116336" cy="116336"/>
          </a:xfrm>
          <a:prstGeom prst="ellipse">
            <a:avLst/>
          </a:prstGeom>
          <a:solidFill>
            <a:schemeClr val="accent2"/>
          </a:solidFill>
          <a:ln>
            <a:noFill/>
          </a:ln>
          <a:effectLst>
            <a:outerShdw blurRad="127000" algn="ctr" rotWithShape="0">
              <a:prstClr val="black">
                <a:alpha val="20000"/>
              </a:prstClr>
            </a:outerShdw>
          </a:effectLst>
        </p:spPr>
        <p:txBody>
          <a:bodyPr rot="0" spcFirstLastPara="0" vertOverflow="overflow" horzOverflow="overflow" vert="horz" wrap="square" lIns="0" tIns="39878" rIns="0" bIns="39878" numCol="1" spcCol="0" rtlCol="0" fromWordArt="0" anchor="ctr" anchorCtr="0" forceAA="0" compatLnSpc="1">
            <a:prstTxWarp prst="textNoShape">
              <a:avLst/>
            </a:prstTxWarp>
            <a:noAutofit/>
          </a:bodyPr>
          <a:lstStyle/>
          <a:p>
            <a:pPr algn="ctr" defTabSz="797125" fontAlgn="base">
              <a:spcBef>
                <a:spcPct val="0"/>
              </a:spcBef>
              <a:spcAft>
                <a:spcPct val="0"/>
              </a:spcAft>
            </a:pPr>
            <a:endParaRPr lang="en-US" sz="1711" kern="0">
              <a:gradFill>
                <a:gsLst>
                  <a:gs pos="83000">
                    <a:srgbClr val="282828"/>
                  </a:gs>
                  <a:gs pos="100000">
                    <a:srgbClr val="282828"/>
                  </a:gs>
                </a:gsLst>
                <a:lin ang="5400000" scaled="1"/>
              </a:gradFill>
              <a:latin typeface="Segoe UI Semilight"/>
            </a:endParaRPr>
          </a:p>
        </p:txBody>
      </p:sp>
      <p:sp>
        <p:nvSpPr>
          <p:cNvPr id="424" name="Oval 423">
            <a:extLst>
              <a:ext uri="{FF2B5EF4-FFF2-40B4-BE49-F238E27FC236}">
                <a16:creationId xmlns:a16="http://schemas.microsoft.com/office/drawing/2014/main" id="{5B6CF75A-90C1-4F6B-91AF-207E641AAFDB}"/>
              </a:ext>
            </a:extLst>
          </p:cNvPr>
          <p:cNvSpPr/>
          <p:nvPr/>
        </p:nvSpPr>
        <p:spPr bwMode="auto">
          <a:xfrm>
            <a:off x="10261999" y="3312329"/>
            <a:ext cx="296482" cy="296482"/>
          </a:xfrm>
          <a:prstGeom prst="ellipse">
            <a:avLst/>
          </a:prstGeom>
          <a:solidFill>
            <a:schemeClr val="accent2"/>
          </a:solidFill>
          <a:ln>
            <a:noFill/>
          </a:ln>
          <a:effectLst>
            <a:outerShdw blurRad="127000" algn="ctr" rotWithShape="0">
              <a:prstClr val="black">
                <a:alpha val="20000"/>
              </a:prstClr>
            </a:outerShdw>
          </a:effectLst>
        </p:spPr>
        <p:txBody>
          <a:bodyPr rot="0" spcFirstLastPara="0" vertOverflow="overflow" horzOverflow="overflow" vert="horz" wrap="square" lIns="0" tIns="39878" rIns="0" bIns="39878" numCol="1" spcCol="0" rtlCol="0" fromWordArt="0" anchor="ctr" anchorCtr="0" forceAA="0" compatLnSpc="1">
            <a:prstTxWarp prst="textNoShape">
              <a:avLst/>
            </a:prstTxWarp>
            <a:noAutofit/>
          </a:bodyPr>
          <a:lstStyle/>
          <a:p>
            <a:pPr algn="ctr" defTabSz="797125" fontAlgn="base">
              <a:spcBef>
                <a:spcPct val="0"/>
              </a:spcBef>
              <a:spcAft>
                <a:spcPct val="0"/>
              </a:spcAft>
            </a:pPr>
            <a:endParaRPr lang="en-US" sz="1711" kern="0">
              <a:gradFill>
                <a:gsLst>
                  <a:gs pos="83000">
                    <a:srgbClr val="282828"/>
                  </a:gs>
                  <a:gs pos="100000">
                    <a:srgbClr val="282828"/>
                  </a:gs>
                </a:gsLst>
                <a:lin ang="5400000" scaled="1"/>
              </a:gradFill>
              <a:latin typeface="Segoe UI Semilight"/>
            </a:endParaRPr>
          </a:p>
        </p:txBody>
      </p:sp>
      <p:sp>
        <p:nvSpPr>
          <p:cNvPr id="425" name="Oval 424">
            <a:extLst>
              <a:ext uri="{FF2B5EF4-FFF2-40B4-BE49-F238E27FC236}">
                <a16:creationId xmlns:a16="http://schemas.microsoft.com/office/drawing/2014/main" id="{1CAA5CA1-A7A8-43F2-8DF3-22198496EDE9}"/>
              </a:ext>
              <a:ext uri="{C183D7F6-B498-43B3-948B-1728B52AA6E4}">
                <adec:decorative xmlns:adec="http://schemas.microsoft.com/office/drawing/2017/decorative" val="1"/>
              </a:ext>
            </a:extLst>
          </p:cNvPr>
          <p:cNvSpPr/>
          <p:nvPr/>
        </p:nvSpPr>
        <p:spPr bwMode="auto">
          <a:xfrm>
            <a:off x="9096091" y="5145559"/>
            <a:ext cx="165297" cy="165297"/>
          </a:xfrm>
          <a:prstGeom prst="ellipse">
            <a:avLst/>
          </a:prstGeom>
          <a:solidFill>
            <a:schemeClr val="accent2"/>
          </a:solidFill>
          <a:ln>
            <a:noFill/>
          </a:ln>
          <a:effectLst>
            <a:outerShdw blurRad="127000" algn="ctr" rotWithShape="0">
              <a:prstClr val="black">
                <a:alpha val="20000"/>
              </a:prstClr>
            </a:outerShdw>
          </a:effectLst>
        </p:spPr>
        <p:txBody>
          <a:bodyPr rot="0" spcFirstLastPara="0" vertOverflow="overflow" horzOverflow="overflow" vert="horz" wrap="square" lIns="0" tIns="39878" rIns="0" bIns="39878" numCol="1" spcCol="0" rtlCol="0" fromWordArt="0" anchor="ctr" anchorCtr="0" forceAA="0" compatLnSpc="1">
            <a:prstTxWarp prst="textNoShape">
              <a:avLst/>
            </a:prstTxWarp>
            <a:noAutofit/>
          </a:bodyPr>
          <a:lstStyle/>
          <a:p>
            <a:pPr algn="ctr" defTabSz="797125" fontAlgn="base">
              <a:spcBef>
                <a:spcPct val="0"/>
              </a:spcBef>
              <a:spcAft>
                <a:spcPct val="0"/>
              </a:spcAft>
            </a:pPr>
            <a:endParaRPr lang="en-US" sz="1711" kern="0">
              <a:gradFill>
                <a:gsLst>
                  <a:gs pos="83000">
                    <a:srgbClr val="282828"/>
                  </a:gs>
                  <a:gs pos="100000">
                    <a:srgbClr val="282828"/>
                  </a:gs>
                </a:gsLst>
                <a:lin ang="5400000" scaled="1"/>
              </a:gradFill>
              <a:latin typeface="Segoe UI Semilight"/>
            </a:endParaRPr>
          </a:p>
        </p:txBody>
      </p:sp>
      <p:grpSp>
        <p:nvGrpSpPr>
          <p:cNvPr id="426" name="Group 425">
            <a:extLst>
              <a:ext uri="{FF2B5EF4-FFF2-40B4-BE49-F238E27FC236}">
                <a16:creationId xmlns:a16="http://schemas.microsoft.com/office/drawing/2014/main" id="{EB0547D9-D738-4177-8A53-B2991080584D}"/>
              </a:ext>
            </a:extLst>
          </p:cNvPr>
          <p:cNvGrpSpPr/>
          <p:nvPr/>
        </p:nvGrpSpPr>
        <p:grpSpPr>
          <a:xfrm>
            <a:off x="8641882" y="1524938"/>
            <a:ext cx="562372" cy="562372"/>
            <a:chOff x="8815169" y="1555019"/>
            <a:chExt cx="573649" cy="573649"/>
          </a:xfrm>
        </p:grpSpPr>
        <p:sp>
          <p:nvSpPr>
            <p:cNvPr id="427" name="Oval 426">
              <a:extLst>
                <a:ext uri="{FF2B5EF4-FFF2-40B4-BE49-F238E27FC236}">
                  <a16:creationId xmlns:a16="http://schemas.microsoft.com/office/drawing/2014/main" id="{6D6FE955-CE88-4A6F-AC8C-9DF7FFAE0F67}"/>
                </a:ext>
              </a:extLst>
            </p:cNvPr>
            <p:cNvSpPr/>
            <p:nvPr/>
          </p:nvSpPr>
          <p:spPr bwMode="auto">
            <a:xfrm>
              <a:off x="8815169" y="1555019"/>
              <a:ext cx="573649" cy="573649"/>
            </a:xfrm>
            <a:prstGeom prst="ellipse">
              <a:avLst/>
            </a:prstGeom>
            <a:solidFill>
              <a:schemeClr val="accent2"/>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pPr>
              <a:endParaRPr lang="en-US" sz="1961" kern="0">
                <a:gradFill>
                  <a:gsLst>
                    <a:gs pos="83000">
                      <a:srgbClr val="282828"/>
                    </a:gs>
                    <a:gs pos="100000">
                      <a:srgbClr val="282828"/>
                    </a:gs>
                  </a:gsLst>
                  <a:lin ang="5400000" scaled="1"/>
                </a:gradFill>
                <a:latin typeface="Segoe UI"/>
                <a:cs typeface="Segoe UI" pitchFamily="34" charset="0"/>
              </a:endParaRPr>
            </a:p>
          </p:txBody>
        </p:sp>
        <p:pic>
          <p:nvPicPr>
            <p:cNvPr id="428" name="Picture 427">
              <a:extLst>
                <a:ext uri="{FF2B5EF4-FFF2-40B4-BE49-F238E27FC236}">
                  <a16:creationId xmlns:a16="http://schemas.microsoft.com/office/drawing/2014/main" id="{5F1B3DD3-1B3F-44A0-AB0C-99A97521BD25}"/>
                </a:ext>
              </a:extLst>
            </p:cNvPr>
            <p:cNvPicPr>
              <a:picLocks noChangeAspect="1"/>
            </p:cNvPicPr>
            <p:nvPr/>
          </p:nvPicPr>
          <p:blipFill>
            <a:blip r:embed="rId19"/>
            <a:stretch>
              <a:fillRect/>
            </a:stretch>
          </p:blipFill>
          <p:spPr>
            <a:xfrm>
              <a:off x="9004824" y="1647826"/>
              <a:ext cx="194340" cy="388036"/>
            </a:xfrm>
            <a:prstGeom prst="rect">
              <a:avLst/>
            </a:prstGeom>
          </p:spPr>
        </p:pic>
      </p:grpSp>
      <p:grpSp>
        <p:nvGrpSpPr>
          <p:cNvPr id="429" name="Group 428">
            <a:extLst>
              <a:ext uri="{FF2B5EF4-FFF2-40B4-BE49-F238E27FC236}">
                <a16:creationId xmlns:a16="http://schemas.microsoft.com/office/drawing/2014/main" id="{F4057640-288D-4D82-A687-D93CF8BEBF38}"/>
              </a:ext>
            </a:extLst>
          </p:cNvPr>
          <p:cNvGrpSpPr/>
          <p:nvPr/>
        </p:nvGrpSpPr>
        <p:grpSpPr>
          <a:xfrm>
            <a:off x="7564057" y="1930311"/>
            <a:ext cx="667842" cy="667842"/>
            <a:chOff x="7715731" y="1968521"/>
            <a:chExt cx="681234" cy="681234"/>
          </a:xfrm>
        </p:grpSpPr>
        <p:sp>
          <p:nvSpPr>
            <p:cNvPr id="430" name="Oval 429">
              <a:extLst>
                <a:ext uri="{FF2B5EF4-FFF2-40B4-BE49-F238E27FC236}">
                  <a16:creationId xmlns:a16="http://schemas.microsoft.com/office/drawing/2014/main" id="{8C171B20-817F-4911-AB30-37A1B4C1E893}"/>
                </a:ext>
              </a:extLst>
            </p:cNvPr>
            <p:cNvSpPr/>
            <p:nvPr/>
          </p:nvSpPr>
          <p:spPr bwMode="auto">
            <a:xfrm>
              <a:off x="7715731" y="1968521"/>
              <a:ext cx="681234" cy="681234"/>
            </a:xfrm>
            <a:prstGeom prst="ellipse">
              <a:avLst/>
            </a:prstGeom>
            <a:solidFill>
              <a:schemeClr val="accent2"/>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pPr>
              <a:endParaRPr lang="en-US" sz="1961" kern="0">
                <a:gradFill>
                  <a:gsLst>
                    <a:gs pos="83000">
                      <a:srgbClr val="282828"/>
                    </a:gs>
                    <a:gs pos="100000">
                      <a:srgbClr val="282828"/>
                    </a:gs>
                  </a:gsLst>
                  <a:lin ang="5400000" scaled="1"/>
                </a:gradFill>
                <a:latin typeface="Segoe UI"/>
                <a:cs typeface="Segoe UI" pitchFamily="34" charset="0"/>
              </a:endParaRPr>
            </a:p>
          </p:txBody>
        </p:sp>
        <p:grpSp>
          <p:nvGrpSpPr>
            <p:cNvPr id="431" name="software assurance" descr="software assurance">
              <a:extLst>
                <a:ext uri="{FF2B5EF4-FFF2-40B4-BE49-F238E27FC236}">
                  <a16:creationId xmlns:a16="http://schemas.microsoft.com/office/drawing/2014/main" id="{5E238E7B-E84C-440E-A236-6FD3E1931AEE}"/>
                </a:ext>
              </a:extLst>
            </p:cNvPr>
            <p:cNvGrpSpPr/>
            <p:nvPr/>
          </p:nvGrpSpPr>
          <p:grpSpPr>
            <a:xfrm>
              <a:off x="7862385" y="2115175"/>
              <a:ext cx="387926" cy="387926"/>
              <a:chOff x="7292986" y="2173744"/>
              <a:chExt cx="380354" cy="380354"/>
            </a:xfrm>
          </p:grpSpPr>
          <p:sp>
            <p:nvSpPr>
              <p:cNvPr id="432" name="Freeform: Shape 431">
                <a:extLst>
                  <a:ext uri="{FF2B5EF4-FFF2-40B4-BE49-F238E27FC236}">
                    <a16:creationId xmlns:a16="http://schemas.microsoft.com/office/drawing/2014/main" id="{7EF0F76C-AF35-4947-A860-286C06533496}"/>
                  </a:ext>
                </a:extLst>
              </p:cNvPr>
              <p:cNvSpPr/>
              <p:nvPr/>
            </p:nvSpPr>
            <p:spPr>
              <a:xfrm>
                <a:off x="7331896" y="2391366"/>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12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12" y="128928"/>
                      <a:pt x="298512" y="90155"/>
                    </a:cubicBezTo>
                    <a:cubicBezTo>
                      <a:pt x="298512" y="90155"/>
                      <a:pt x="298380" y="1777"/>
                      <a:pt x="297720" y="1182"/>
                    </a:cubicBezTo>
                    <a:close/>
                  </a:path>
                </a:pathLst>
              </a:custGeom>
              <a:solidFill>
                <a:srgbClr val="0078D7"/>
              </a:solidFill>
              <a:ln w="3830"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33" name="Freeform: Shape 432">
                <a:extLst>
                  <a:ext uri="{FF2B5EF4-FFF2-40B4-BE49-F238E27FC236}">
                    <a16:creationId xmlns:a16="http://schemas.microsoft.com/office/drawing/2014/main" id="{EC122A00-FF90-437F-A826-9AF2CE747803}"/>
                  </a:ext>
                </a:extLst>
              </p:cNvPr>
              <p:cNvSpPr/>
              <p:nvPr/>
            </p:nvSpPr>
            <p:spPr>
              <a:xfrm>
                <a:off x="7331896" y="2375589"/>
                <a:ext cx="298009" cy="149005"/>
              </a:xfrm>
              <a:custGeom>
                <a:avLst/>
                <a:gdLst>
                  <a:gd name="connsiteX0" fmla="*/ 298380 w 298009"/>
                  <a:gd name="connsiteY0" fmla="*/ 1182 h 149004"/>
                  <a:gd name="connsiteX1" fmla="*/ 298578 w 298009"/>
                  <a:gd name="connsiteY1" fmla="*/ 78992 h 149004"/>
                  <a:gd name="connsiteX2" fmla="*/ 149880 w 298009"/>
                  <a:gd name="connsiteY2" fmla="*/ 149206 h 149004"/>
                  <a:gd name="connsiteX3" fmla="*/ 1182 w 298009"/>
                  <a:gd name="connsiteY3" fmla="*/ 78992 h 149004"/>
                  <a:gd name="connsiteX4" fmla="*/ 1182 w 298009"/>
                  <a:gd name="connsiteY4" fmla="*/ 1182 h 149004"/>
                  <a:gd name="connsiteX5" fmla="*/ 298380 w 298009"/>
                  <a:gd name="connsiteY5" fmla="*/ 1182 h 14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9004">
                    <a:moveTo>
                      <a:pt x="298380" y="1182"/>
                    </a:moveTo>
                    <a:lnTo>
                      <a:pt x="298578" y="78992"/>
                    </a:lnTo>
                    <a:cubicBezTo>
                      <a:pt x="298578" y="117765"/>
                      <a:pt x="232021" y="149206"/>
                      <a:pt x="149880" y="149206"/>
                    </a:cubicBezTo>
                    <a:cubicBezTo>
                      <a:pt x="67740" y="149206"/>
                      <a:pt x="1182" y="117699"/>
                      <a:pt x="1182" y="78992"/>
                    </a:cubicBezTo>
                    <a:lnTo>
                      <a:pt x="1182" y="1182"/>
                    </a:lnTo>
                    <a:lnTo>
                      <a:pt x="298380" y="1182"/>
                    </a:lnTo>
                    <a:close/>
                  </a:path>
                </a:pathLst>
              </a:custGeom>
              <a:solidFill>
                <a:srgbClr val="50E6FF"/>
              </a:solidFill>
              <a:ln w="3830"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34" name="Freeform: Shape 433">
                <a:extLst>
                  <a:ext uri="{FF2B5EF4-FFF2-40B4-BE49-F238E27FC236}">
                    <a16:creationId xmlns:a16="http://schemas.microsoft.com/office/drawing/2014/main" id="{258357B6-6C2B-417C-8E16-A4FDE9B67B6A}"/>
                  </a:ext>
                </a:extLst>
              </p:cNvPr>
              <p:cNvSpPr/>
              <p:nvPr/>
            </p:nvSpPr>
            <p:spPr>
              <a:xfrm>
                <a:off x="7331896" y="2295267"/>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78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78" y="128928"/>
                      <a:pt x="298578" y="90155"/>
                    </a:cubicBezTo>
                    <a:cubicBezTo>
                      <a:pt x="298512" y="90155"/>
                      <a:pt x="298380" y="1777"/>
                      <a:pt x="297720" y="1182"/>
                    </a:cubicBezTo>
                    <a:close/>
                  </a:path>
                </a:pathLst>
              </a:custGeom>
              <a:solidFill>
                <a:srgbClr val="0078D7"/>
              </a:solidFill>
              <a:ln w="3830"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35" name="Freeform: Shape 434">
                <a:extLst>
                  <a:ext uri="{FF2B5EF4-FFF2-40B4-BE49-F238E27FC236}">
                    <a16:creationId xmlns:a16="http://schemas.microsoft.com/office/drawing/2014/main" id="{705AF671-C3E5-436A-8A83-EC03ADB65E7D}"/>
                  </a:ext>
                </a:extLst>
              </p:cNvPr>
              <p:cNvSpPr/>
              <p:nvPr/>
            </p:nvSpPr>
            <p:spPr>
              <a:xfrm>
                <a:off x="7331896" y="2240171"/>
                <a:ext cx="298009" cy="145083"/>
              </a:xfrm>
              <a:custGeom>
                <a:avLst/>
                <a:gdLst>
                  <a:gd name="connsiteX0" fmla="*/ 298512 w 298009"/>
                  <a:gd name="connsiteY0" fmla="*/ 1182 h 145083"/>
                  <a:gd name="connsiteX1" fmla="*/ 1182 w 298009"/>
                  <a:gd name="connsiteY1" fmla="*/ 1182 h 145083"/>
                  <a:gd name="connsiteX2" fmla="*/ 1182 w 298009"/>
                  <a:gd name="connsiteY2" fmla="*/ 74897 h 145083"/>
                  <a:gd name="connsiteX3" fmla="*/ 149880 w 298009"/>
                  <a:gd name="connsiteY3" fmla="*/ 145111 h 145083"/>
                  <a:gd name="connsiteX4" fmla="*/ 298512 w 298009"/>
                  <a:gd name="connsiteY4" fmla="*/ 74897 h 145083"/>
                  <a:gd name="connsiteX5" fmla="*/ 298512 w 298009"/>
                  <a:gd name="connsiteY5" fmla="*/ 1182 h 14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5083">
                    <a:moveTo>
                      <a:pt x="298512" y="1182"/>
                    </a:moveTo>
                    <a:lnTo>
                      <a:pt x="1182" y="1182"/>
                    </a:lnTo>
                    <a:lnTo>
                      <a:pt x="1182" y="74897"/>
                    </a:lnTo>
                    <a:cubicBezTo>
                      <a:pt x="1182" y="113670"/>
                      <a:pt x="67740" y="145111"/>
                      <a:pt x="149880" y="145111"/>
                    </a:cubicBezTo>
                    <a:cubicBezTo>
                      <a:pt x="232021" y="145111"/>
                      <a:pt x="298512" y="113670"/>
                      <a:pt x="298512" y="74897"/>
                    </a:cubicBezTo>
                    <a:cubicBezTo>
                      <a:pt x="298512" y="74897"/>
                      <a:pt x="298512" y="1777"/>
                      <a:pt x="298512" y="1182"/>
                    </a:cubicBezTo>
                    <a:close/>
                  </a:path>
                </a:pathLst>
              </a:custGeom>
              <a:solidFill>
                <a:srgbClr val="50E6FF"/>
              </a:solidFill>
              <a:ln w="3830"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36" name="Freeform: Shape 435">
                <a:extLst>
                  <a:ext uri="{FF2B5EF4-FFF2-40B4-BE49-F238E27FC236}">
                    <a16:creationId xmlns:a16="http://schemas.microsoft.com/office/drawing/2014/main" id="{EF586265-204C-4DE3-A2A2-09A7F3E7D3F0}"/>
                  </a:ext>
                </a:extLst>
              </p:cNvPr>
              <p:cNvSpPr/>
              <p:nvPr/>
            </p:nvSpPr>
            <p:spPr>
              <a:xfrm>
                <a:off x="7331896" y="2174583"/>
                <a:ext cx="298009" cy="137241"/>
              </a:xfrm>
              <a:custGeom>
                <a:avLst/>
                <a:gdLst>
                  <a:gd name="connsiteX0" fmla="*/ 149880 w 298009"/>
                  <a:gd name="connsiteY0" fmla="*/ 139893 h 137241"/>
                  <a:gd name="connsiteX1" fmla="*/ 298578 w 298009"/>
                  <a:gd name="connsiteY1" fmla="*/ 70537 h 137241"/>
                  <a:gd name="connsiteX2" fmla="*/ 149880 w 298009"/>
                  <a:gd name="connsiteY2" fmla="*/ 1182 h 137241"/>
                  <a:gd name="connsiteX3" fmla="*/ 1182 w 298009"/>
                  <a:gd name="connsiteY3" fmla="*/ 70537 h 137241"/>
                  <a:gd name="connsiteX4" fmla="*/ 149880 w 298009"/>
                  <a:gd name="connsiteY4" fmla="*/ 139893 h 13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09" h="137241">
                    <a:moveTo>
                      <a:pt x="149880" y="139893"/>
                    </a:moveTo>
                    <a:cubicBezTo>
                      <a:pt x="232004" y="139893"/>
                      <a:pt x="298578" y="108841"/>
                      <a:pt x="298578" y="70537"/>
                    </a:cubicBezTo>
                    <a:cubicBezTo>
                      <a:pt x="298578" y="32234"/>
                      <a:pt x="232004" y="1182"/>
                      <a:pt x="149880" y="1182"/>
                    </a:cubicBezTo>
                    <a:cubicBezTo>
                      <a:pt x="67757" y="1182"/>
                      <a:pt x="1182" y="32234"/>
                      <a:pt x="1182" y="70537"/>
                    </a:cubicBezTo>
                    <a:cubicBezTo>
                      <a:pt x="1182" y="108841"/>
                      <a:pt x="67757" y="139893"/>
                      <a:pt x="149880" y="139893"/>
                    </a:cubicBezTo>
                    <a:close/>
                  </a:path>
                </a:pathLst>
              </a:custGeom>
              <a:solidFill>
                <a:srgbClr val="0078D7"/>
              </a:solidFill>
              <a:ln w="3830"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grpSp>
      </p:grpSp>
      <p:grpSp>
        <p:nvGrpSpPr>
          <p:cNvPr id="437" name="Group 436">
            <a:extLst>
              <a:ext uri="{FF2B5EF4-FFF2-40B4-BE49-F238E27FC236}">
                <a16:creationId xmlns:a16="http://schemas.microsoft.com/office/drawing/2014/main" id="{7C628497-729A-4F22-80B2-FE0BF8D76DE6}"/>
              </a:ext>
            </a:extLst>
          </p:cNvPr>
          <p:cNvGrpSpPr/>
          <p:nvPr/>
        </p:nvGrpSpPr>
        <p:grpSpPr>
          <a:xfrm>
            <a:off x="9593332" y="4020933"/>
            <a:ext cx="573813" cy="573813"/>
            <a:chOff x="9785697" y="4101064"/>
            <a:chExt cx="585319" cy="585319"/>
          </a:xfrm>
        </p:grpSpPr>
        <p:sp>
          <p:nvSpPr>
            <p:cNvPr id="438" name="Oval 437">
              <a:extLst>
                <a:ext uri="{FF2B5EF4-FFF2-40B4-BE49-F238E27FC236}">
                  <a16:creationId xmlns:a16="http://schemas.microsoft.com/office/drawing/2014/main" id="{7B0DF842-D567-430C-9FEB-C65D0A7BED6E}"/>
                </a:ext>
              </a:extLst>
            </p:cNvPr>
            <p:cNvSpPr/>
            <p:nvPr/>
          </p:nvSpPr>
          <p:spPr bwMode="auto">
            <a:xfrm>
              <a:off x="9785697" y="4101064"/>
              <a:ext cx="585319" cy="585319"/>
            </a:xfrm>
            <a:prstGeom prst="ellipse">
              <a:avLst/>
            </a:prstGeom>
            <a:solidFill>
              <a:schemeClr val="accent2"/>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kern="0">
                <a:gradFill>
                  <a:gsLst>
                    <a:gs pos="83000">
                      <a:srgbClr val="282828"/>
                    </a:gs>
                    <a:gs pos="100000">
                      <a:srgbClr val="282828"/>
                    </a:gs>
                  </a:gsLst>
                  <a:lin ang="5400000" scaled="1"/>
                </a:gradFill>
                <a:latin typeface="Segoe UI"/>
                <a:cs typeface="Segoe UI" pitchFamily="34" charset="0"/>
              </a:endParaRPr>
            </a:p>
          </p:txBody>
        </p:sp>
        <p:grpSp>
          <p:nvGrpSpPr>
            <p:cNvPr id="439" name="Group 438" descr="file, paper, sheet">
              <a:extLst>
                <a:ext uri="{FF2B5EF4-FFF2-40B4-BE49-F238E27FC236}">
                  <a16:creationId xmlns:a16="http://schemas.microsoft.com/office/drawing/2014/main" id="{999B718B-A6CC-4360-8136-4804D9084C87}"/>
                </a:ext>
              </a:extLst>
            </p:cNvPr>
            <p:cNvGrpSpPr/>
            <p:nvPr/>
          </p:nvGrpSpPr>
          <p:grpSpPr>
            <a:xfrm>
              <a:off x="9951923" y="4237018"/>
              <a:ext cx="252866" cy="313410"/>
              <a:chOff x="8018464" y="4649789"/>
              <a:chExt cx="225425" cy="279400"/>
            </a:xfrm>
          </p:grpSpPr>
          <p:sp>
            <p:nvSpPr>
              <p:cNvPr id="440" name="Freeform 88">
                <a:extLst>
                  <a:ext uri="{FF2B5EF4-FFF2-40B4-BE49-F238E27FC236}">
                    <a16:creationId xmlns:a16="http://schemas.microsoft.com/office/drawing/2014/main" id="{7286EF1C-E140-4A00-AB0A-9EE2976DBDB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41" name="Freeform 89">
                <a:extLst>
                  <a:ext uri="{FF2B5EF4-FFF2-40B4-BE49-F238E27FC236}">
                    <a16:creationId xmlns:a16="http://schemas.microsoft.com/office/drawing/2014/main" id="{C2D3B123-5531-47FB-969C-90B1E40124B5}"/>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42" name="Line 90">
                <a:extLst>
                  <a:ext uri="{FF2B5EF4-FFF2-40B4-BE49-F238E27FC236}">
                    <a16:creationId xmlns:a16="http://schemas.microsoft.com/office/drawing/2014/main" id="{1B7D61E9-7897-4829-AF14-61E8B7B9728D}"/>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43" name="Line 91">
                <a:extLst>
                  <a:ext uri="{FF2B5EF4-FFF2-40B4-BE49-F238E27FC236}">
                    <a16:creationId xmlns:a16="http://schemas.microsoft.com/office/drawing/2014/main" id="{2B5D606E-41D2-40A5-B031-9B7AA12F3B9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grpSp>
      </p:grpSp>
      <p:grpSp>
        <p:nvGrpSpPr>
          <p:cNvPr id="444" name="Group 443">
            <a:extLst>
              <a:ext uri="{FF2B5EF4-FFF2-40B4-BE49-F238E27FC236}">
                <a16:creationId xmlns:a16="http://schemas.microsoft.com/office/drawing/2014/main" id="{7C1ADA06-BE2A-4624-88A2-DC2FD4CE081E}"/>
              </a:ext>
            </a:extLst>
          </p:cNvPr>
          <p:cNvGrpSpPr/>
          <p:nvPr/>
        </p:nvGrpSpPr>
        <p:grpSpPr>
          <a:xfrm>
            <a:off x="9578482" y="2120031"/>
            <a:ext cx="631358" cy="631358"/>
            <a:chOff x="9770550" y="2162045"/>
            <a:chExt cx="644018" cy="644018"/>
          </a:xfrm>
        </p:grpSpPr>
        <p:sp>
          <p:nvSpPr>
            <p:cNvPr id="445" name="Oval 444">
              <a:extLst>
                <a:ext uri="{FF2B5EF4-FFF2-40B4-BE49-F238E27FC236}">
                  <a16:creationId xmlns:a16="http://schemas.microsoft.com/office/drawing/2014/main" id="{31185B57-E80C-44BA-BC03-551085E10CE7}"/>
                </a:ext>
              </a:extLst>
            </p:cNvPr>
            <p:cNvSpPr/>
            <p:nvPr/>
          </p:nvSpPr>
          <p:spPr bwMode="auto">
            <a:xfrm>
              <a:off x="9770550" y="2162045"/>
              <a:ext cx="644018" cy="644018"/>
            </a:xfrm>
            <a:prstGeom prst="ellipse">
              <a:avLst/>
            </a:prstGeom>
            <a:solidFill>
              <a:schemeClr val="accent2"/>
            </a:solidFill>
            <a:ln>
              <a:noFill/>
            </a:ln>
            <a:effectLst>
              <a:outerShdw blurRad="127000" algn="ctr" rotWithShape="0">
                <a:prstClr val="black">
                  <a:alpha val="20000"/>
                </a:prstClr>
              </a:outerShdw>
            </a:effectLst>
          </p:spPr>
          <p:txBody>
            <a:bodyPr rot="0" spcFirstLastPara="0" vertOverflow="overflow" horzOverflow="overflow" vert="horz" wrap="square" lIns="0" tIns="39878" rIns="0" bIns="39878" numCol="1" spcCol="0" rtlCol="0" fromWordArt="0" anchor="ctr" anchorCtr="0" forceAA="0" compatLnSpc="1">
              <a:prstTxWarp prst="textNoShape">
                <a:avLst/>
              </a:prstTxWarp>
              <a:noAutofit/>
            </a:bodyPr>
            <a:lstStyle/>
            <a:p>
              <a:pPr algn="ctr" defTabSz="797125" fontAlgn="base">
                <a:spcBef>
                  <a:spcPct val="0"/>
                </a:spcBef>
                <a:spcAft>
                  <a:spcPct val="0"/>
                </a:spcAft>
              </a:pPr>
              <a:endParaRPr lang="en-US" sz="1711" kern="0">
                <a:gradFill>
                  <a:gsLst>
                    <a:gs pos="83000">
                      <a:srgbClr val="282828"/>
                    </a:gs>
                    <a:gs pos="100000">
                      <a:srgbClr val="282828"/>
                    </a:gs>
                  </a:gsLst>
                  <a:lin ang="5400000" scaled="1"/>
                </a:gradFill>
                <a:latin typeface="Segoe UI Semilight"/>
              </a:endParaRPr>
            </a:p>
          </p:txBody>
        </p:sp>
        <p:grpSp>
          <p:nvGrpSpPr>
            <p:cNvPr id="446" name="Graphic 94" descr="business, SaaP apps">
              <a:extLst>
                <a:ext uri="{FF2B5EF4-FFF2-40B4-BE49-F238E27FC236}">
                  <a16:creationId xmlns:a16="http://schemas.microsoft.com/office/drawing/2014/main" id="{F5E1EC3D-726F-4F63-B200-C39EBCEC69D1}"/>
                </a:ext>
              </a:extLst>
            </p:cNvPr>
            <p:cNvGrpSpPr/>
            <p:nvPr/>
          </p:nvGrpSpPr>
          <p:grpSpPr>
            <a:xfrm>
              <a:off x="9921931" y="2313428"/>
              <a:ext cx="341258" cy="341254"/>
              <a:chOff x="6391144" y="4907281"/>
              <a:chExt cx="358790" cy="358788"/>
            </a:xfrm>
          </p:grpSpPr>
          <p:sp>
            <p:nvSpPr>
              <p:cNvPr id="447" name="Freeform: Shape 446">
                <a:extLst>
                  <a:ext uri="{FF2B5EF4-FFF2-40B4-BE49-F238E27FC236}">
                    <a16:creationId xmlns:a16="http://schemas.microsoft.com/office/drawing/2014/main" id="{28ED9F83-2147-48A8-8659-3E507EADC323}"/>
                  </a:ext>
                </a:extLst>
              </p:cNvPr>
              <p:cNvSpPr/>
              <p:nvPr/>
            </p:nvSpPr>
            <p:spPr>
              <a:xfrm>
                <a:off x="6393048"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48" name="Freeform: Shape 447">
                <a:extLst>
                  <a:ext uri="{FF2B5EF4-FFF2-40B4-BE49-F238E27FC236}">
                    <a16:creationId xmlns:a16="http://schemas.microsoft.com/office/drawing/2014/main" id="{4FC0D4AB-7ED7-4C62-91E2-4B63EDD2FFFB}"/>
                  </a:ext>
                </a:extLst>
              </p:cNvPr>
              <p:cNvSpPr/>
              <p:nvPr/>
            </p:nvSpPr>
            <p:spPr>
              <a:xfrm>
                <a:off x="6430239"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49" name="Freeform: Shape 448">
                <a:extLst>
                  <a:ext uri="{FF2B5EF4-FFF2-40B4-BE49-F238E27FC236}">
                    <a16:creationId xmlns:a16="http://schemas.microsoft.com/office/drawing/2014/main" id="{7906819C-13EA-42A4-AAFD-A86F0E3122A3}"/>
                  </a:ext>
                </a:extLst>
              </p:cNvPr>
              <p:cNvSpPr/>
              <p:nvPr/>
            </p:nvSpPr>
            <p:spPr>
              <a:xfrm>
                <a:off x="648643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50" name="Freeform: Shape 449">
                <a:extLst>
                  <a:ext uri="{FF2B5EF4-FFF2-40B4-BE49-F238E27FC236}">
                    <a16:creationId xmlns:a16="http://schemas.microsoft.com/office/drawing/2014/main" id="{020193F9-C588-40AA-80C4-22D216B2200A}"/>
                  </a:ext>
                </a:extLst>
              </p:cNvPr>
              <p:cNvSpPr/>
              <p:nvPr/>
            </p:nvSpPr>
            <p:spPr>
              <a:xfrm>
                <a:off x="6430239"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51" name="Freeform: Shape 450">
                <a:extLst>
                  <a:ext uri="{FF2B5EF4-FFF2-40B4-BE49-F238E27FC236}">
                    <a16:creationId xmlns:a16="http://schemas.microsoft.com/office/drawing/2014/main" id="{5A30BF02-96FD-4CF5-AE6B-D2B66AB7C7A1}"/>
                  </a:ext>
                </a:extLst>
              </p:cNvPr>
              <p:cNvSpPr/>
              <p:nvPr/>
            </p:nvSpPr>
            <p:spPr>
              <a:xfrm>
                <a:off x="648643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52" name="Freeform: Shape 451">
                <a:extLst>
                  <a:ext uri="{FF2B5EF4-FFF2-40B4-BE49-F238E27FC236}">
                    <a16:creationId xmlns:a16="http://schemas.microsoft.com/office/drawing/2014/main" id="{AAD2EE74-D9EA-464E-9A7B-17548FEDF6E7}"/>
                  </a:ext>
                </a:extLst>
              </p:cNvPr>
              <p:cNvSpPr/>
              <p:nvPr/>
            </p:nvSpPr>
            <p:spPr>
              <a:xfrm>
                <a:off x="6430239"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53" name="Freeform: Shape 452">
                <a:extLst>
                  <a:ext uri="{FF2B5EF4-FFF2-40B4-BE49-F238E27FC236}">
                    <a16:creationId xmlns:a16="http://schemas.microsoft.com/office/drawing/2014/main" id="{1B778A35-5508-415B-AFAF-8850A8E6A463}"/>
                  </a:ext>
                </a:extLst>
              </p:cNvPr>
              <p:cNvSpPr/>
              <p:nvPr/>
            </p:nvSpPr>
            <p:spPr>
              <a:xfrm>
                <a:off x="648643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54" name="Freeform: Shape 453">
                <a:extLst>
                  <a:ext uri="{FF2B5EF4-FFF2-40B4-BE49-F238E27FC236}">
                    <a16:creationId xmlns:a16="http://schemas.microsoft.com/office/drawing/2014/main" id="{3753DAFD-40E9-4584-90D0-F707772009AC}"/>
                  </a:ext>
                </a:extLst>
              </p:cNvPr>
              <p:cNvSpPr/>
              <p:nvPr/>
            </p:nvSpPr>
            <p:spPr>
              <a:xfrm>
                <a:off x="6430239"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55" name="Freeform: Shape 454">
                <a:extLst>
                  <a:ext uri="{FF2B5EF4-FFF2-40B4-BE49-F238E27FC236}">
                    <a16:creationId xmlns:a16="http://schemas.microsoft.com/office/drawing/2014/main" id="{B9CEE3DC-55B7-4EE7-8701-DEF0D0E20B10}"/>
                  </a:ext>
                </a:extLst>
              </p:cNvPr>
              <p:cNvSpPr/>
              <p:nvPr/>
            </p:nvSpPr>
            <p:spPr>
              <a:xfrm>
                <a:off x="648643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56" name="Freeform: Shape 455">
                <a:extLst>
                  <a:ext uri="{FF2B5EF4-FFF2-40B4-BE49-F238E27FC236}">
                    <a16:creationId xmlns:a16="http://schemas.microsoft.com/office/drawing/2014/main" id="{28E84C31-3CF7-429A-A021-E9C2385EE5D1}"/>
                  </a:ext>
                </a:extLst>
              </p:cNvPr>
              <p:cNvSpPr/>
              <p:nvPr/>
            </p:nvSpPr>
            <p:spPr>
              <a:xfrm>
                <a:off x="6454036"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57" name="Freeform: Shape 456">
                <a:extLst>
                  <a:ext uri="{FF2B5EF4-FFF2-40B4-BE49-F238E27FC236}">
                    <a16:creationId xmlns:a16="http://schemas.microsoft.com/office/drawing/2014/main" id="{57EAD354-49FF-489C-AB19-CA92C576D19B}"/>
                  </a:ext>
                </a:extLst>
              </p:cNvPr>
              <p:cNvSpPr/>
              <p:nvPr/>
            </p:nvSpPr>
            <p:spPr>
              <a:xfrm>
                <a:off x="6570593"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58" name="Freeform: Shape 457">
                <a:extLst>
                  <a:ext uri="{FF2B5EF4-FFF2-40B4-BE49-F238E27FC236}">
                    <a16:creationId xmlns:a16="http://schemas.microsoft.com/office/drawing/2014/main" id="{4D93915A-622A-4D56-9FA5-F92940C78FAA}"/>
                  </a:ext>
                </a:extLst>
              </p:cNvPr>
              <p:cNvSpPr/>
              <p:nvPr/>
            </p:nvSpPr>
            <p:spPr>
              <a:xfrm>
                <a:off x="661719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59" name="Freeform: Shape 458">
                <a:extLst>
                  <a:ext uri="{FF2B5EF4-FFF2-40B4-BE49-F238E27FC236}">
                    <a16:creationId xmlns:a16="http://schemas.microsoft.com/office/drawing/2014/main" id="{7BC0A2A7-0746-43AD-8EE1-A84F42D3C601}"/>
                  </a:ext>
                </a:extLst>
              </p:cNvPr>
              <p:cNvSpPr/>
              <p:nvPr/>
            </p:nvSpPr>
            <p:spPr>
              <a:xfrm>
                <a:off x="6673446"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60" name="Freeform: Shape 459">
                <a:extLst>
                  <a:ext uri="{FF2B5EF4-FFF2-40B4-BE49-F238E27FC236}">
                    <a16:creationId xmlns:a16="http://schemas.microsoft.com/office/drawing/2014/main" id="{027C9C26-B788-40EC-9912-6D778128E348}"/>
                  </a:ext>
                </a:extLst>
              </p:cNvPr>
              <p:cNvSpPr/>
              <p:nvPr/>
            </p:nvSpPr>
            <p:spPr>
              <a:xfrm>
                <a:off x="661719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61" name="Freeform: Shape 460">
                <a:extLst>
                  <a:ext uri="{FF2B5EF4-FFF2-40B4-BE49-F238E27FC236}">
                    <a16:creationId xmlns:a16="http://schemas.microsoft.com/office/drawing/2014/main" id="{97CB72FD-0E03-402D-92AA-3E43A6B3AC1E}"/>
                  </a:ext>
                </a:extLst>
              </p:cNvPr>
              <p:cNvSpPr/>
              <p:nvPr/>
            </p:nvSpPr>
            <p:spPr>
              <a:xfrm>
                <a:off x="6673446"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62" name="Freeform: Shape 461">
                <a:extLst>
                  <a:ext uri="{FF2B5EF4-FFF2-40B4-BE49-F238E27FC236}">
                    <a16:creationId xmlns:a16="http://schemas.microsoft.com/office/drawing/2014/main" id="{ABECC94A-2288-4F3C-9357-76E7E0F4EB6E}"/>
                  </a:ext>
                </a:extLst>
              </p:cNvPr>
              <p:cNvSpPr/>
              <p:nvPr/>
            </p:nvSpPr>
            <p:spPr>
              <a:xfrm>
                <a:off x="661719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63" name="Freeform: Shape 462">
                <a:extLst>
                  <a:ext uri="{FF2B5EF4-FFF2-40B4-BE49-F238E27FC236}">
                    <a16:creationId xmlns:a16="http://schemas.microsoft.com/office/drawing/2014/main" id="{111333DA-DF4C-453E-906C-4F5CBB77AA68}"/>
                  </a:ext>
                </a:extLst>
              </p:cNvPr>
              <p:cNvSpPr/>
              <p:nvPr/>
            </p:nvSpPr>
            <p:spPr>
              <a:xfrm>
                <a:off x="6673446"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64" name="Freeform: Shape 463">
                <a:extLst>
                  <a:ext uri="{FF2B5EF4-FFF2-40B4-BE49-F238E27FC236}">
                    <a16:creationId xmlns:a16="http://schemas.microsoft.com/office/drawing/2014/main" id="{8F3E42EE-3A4E-4B36-865B-EA4345CCADB5}"/>
                  </a:ext>
                </a:extLst>
              </p:cNvPr>
              <p:cNvSpPr/>
              <p:nvPr/>
            </p:nvSpPr>
            <p:spPr>
              <a:xfrm>
                <a:off x="661719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65" name="Freeform: Shape 464">
                <a:extLst>
                  <a:ext uri="{FF2B5EF4-FFF2-40B4-BE49-F238E27FC236}">
                    <a16:creationId xmlns:a16="http://schemas.microsoft.com/office/drawing/2014/main" id="{FFF22222-170C-4AB5-BA84-7FD6D97013E2}"/>
                  </a:ext>
                </a:extLst>
              </p:cNvPr>
              <p:cNvSpPr/>
              <p:nvPr/>
            </p:nvSpPr>
            <p:spPr>
              <a:xfrm>
                <a:off x="6673446"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sp>
            <p:nvSpPr>
              <p:cNvPr id="466" name="Freeform: Shape 465">
                <a:extLst>
                  <a:ext uri="{FF2B5EF4-FFF2-40B4-BE49-F238E27FC236}">
                    <a16:creationId xmlns:a16="http://schemas.microsoft.com/office/drawing/2014/main" id="{2E258EA9-77B3-48C4-8A8D-4DF81FDC02DC}"/>
                  </a:ext>
                </a:extLst>
              </p:cNvPr>
              <p:cNvSpPr/>
              <p:nvPr/>
            </p:nvSpPr>
            <p:spPr>
              <a:xfrm>
                <a:off x="6641985"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defTabSz="914173"/>
                <a:endParaRPr lang="en-US" sz="1800">
                  <a:gradFill>
                    <a:gsLst>
                      <a:gs pos="83000">
                        <a:srgbClr val="282828"/>
                      </a:gs>
                      <a:gs pos="100000">
                        <a:srgbClr val="282828"/>
                      </a:gs>
                    </a:gsLst>
                    <a:lin ang="5400000" scaled="1"/>
                  </a:gradFill>
                  <a:latin typeface="Segoe UI"/>
                </a:endParaRPr>
              </a:p>
            </p:txBody>
          </p:sp>
        </p:grpSp>
      </p:grpSp>
      <p:grpSp>
        <p:nvGrpSpPr>
          <p:cNvPr id="467" name="Group 466">
            <a:extLst>
              <a:ext uri="{FF2B5EF4-FFF2-40B4-BE49-F238E27FC236}">
                <a16:creationId xmlns:a16="http://schemas.microsoft.com/office/drawing/2014/main" id="{FFEA0CEA-212D-41E0-ABDF-614150391AFD}"/>
              </a:ext>
            </a:extLst>
          </p:cNvPr>
          <p:cNvGrpSpPr/>
          <p:nvPr/>
        </p:nvGrpSpPr>
        <p:grpSpPr>
          <a:xfrm>
            <a:off x="6994916" y="3589699"/>
            <a:ext cx="578027" cy="578027"/>
            <a:chOff x="7135178" y="3661183"/>
            <a:chExt cx="589618" cy="589618"/>
          </a:xfrm>
        </p:grpSpPr>
        <p:sp>
          <p:nvSpPr>
            <p:cNvPr id="468" name="Oval 467">
              <a:extLst>
                <a:ext uri="{FF2B5EF4-FFF2-40B4-BE49-F238E27FC236}">
                  <a16:creationId xmlns:a16="http://schemas.microsoft.com/office/drawing/2014/main" id="{14ADAE12-2422-43FE-A482-C478EBF47AEA}"/>
                </a:ext>
              </a:extLst>
            </p:cNvPr>
            <p:cNvSpPr/>
            <p:nvPr/>
          </p:nvSpPr>
          <p:spPr bwMode="auto">
            <a:xfrm>
              <a:off x="7135178" y="3661183"/>
              <a:ext cx="589618" cy="589618"/>
            </a:xfrm>
            <a:prstGeom prst="ellipse">
              <a:avLst/>
            </a:prstGeom>
            <a:solidFill>
              <a:schemeClr val="accent2"/>
            </a:solidFill>
            <a:ln w="9525" cap="flat" cmpd="sng" algn="ctr">
              <a:noFill/>
              <a:prstDash val="solid"/>
            </a:ln>
            <a:effectLst>
              <a:outerShdw blurRad="127000" dir="2700000" algn="tl" rotWithShape="0">
                <a:prstClr val="black">
                  <a:alpha val="30000"/>
                </a:prstClr>
              </a:outerShdw>
            </a:effectLst>
          </p:spPr>
          <p:txBody>
            <a:bodyPr rot="0" spcFirstLastPara="0" vert="horz" wrap="square" lIns="179259" tIns="143407" rIns="179259" bIns="143407"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kern="0">
                <a:gradFill>
                  <a:gsLst>
                    <a:gs pos="83000">
                      <a:srgbClr val="282828"/>
                    </a:gs>
                    <a:gs pos="100000">
                      <a:srgbClr val="282828"/>
                    </a:gs>
                  </a:gsLst>
                  <a:lin ang="5400000" scaled="1"/>
                </a:gradFill>
                <a:latin typeface="Segoe UI"/>
                <a:cs typeface="Segoe UI" pitchFamily="34" charset="0"/>
              </a:endParaRPr>
            </a:p>
          </p:txBody>
        </p:sp>
        <p:grpSp>
          <p:nvGrpSpPr>
            <p:cNvPr id="469" name="Group 468">
              <a:extLst>
                <a:ext uri="{FF2B5EF4-FFF2-40B4-BE49-F238E27FC236}">
                  <a16:creationId xmlns:a16="http://schemas.microsoft.com/office/drawing/2014/main" id="{BFC7B23D-01A7-4AF9-BBF4-3779727FD78A}"/>
                </a:ext>
              </a:extLst>
            </p:cNvPr>
            <p:cNvGrpSpPr/>
            <p:nvPr/>
          </p:nvGrpSpPr>
          <p:grpSpPr>
            <a:xfrm>
              <a:off x="7234647" y="3800476"/>
              <a:ext cx="390680" cy="311034"/>
              <a:chOff x="6192798" y="5102604"/>
              <a:chExt cx="537707" cy="428090"/>
            </a:xfrm>
          </p:grpSpPr>
          <p:grpSp>
            <p:nvGrpSpPr>
              <p:cNvPr id="470" name="Group 469">
                <a:extLst>
                  <a:ext uri="{FF2B5EF4-FFF2-40B4-BE49-F238E27FC236}">
                    <a16:creationId xmlns:a16="http://schemas.microsoft.com/office/drawing/2014/main" id="{25A47E3B-CA11-4927-B56A-BDFC7F3213CE}"/>
                  </a:ext>
                </a:extLst>
              </p:cNvPr>
              <p:cNvGrpSpPr/>
              <p:nvPr/>
            </p:nvGrpSpPr>
            <p:grpSpPr>
              <a:xfrm>
                <a:off x="6462844" y="5102604"/>
                <a:ext cx="267661" cy="197718"/>
                <a:chOff x="5056189" y="1363664"/>
                <a:chExt cx="315913" cy="233363"/>
              </a:xfrm>
            </p:grpSpPr>
            <p:sp>
              <p:nvSpPr>
                <p:cNvPr id="480" name="Freeform 44">
                  <a:extLst>
                    <a:ext uri="{FF2B5EF4-FFF2-40B4-BE49-F238E27FC236}">
                      <a16:creationId xmlns:a16="http://schemas.microsoft.com/office/drawing/2014/main" id="{3B67C4AB-25F6-41A5-A44A-7E1139336ECE}"/>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81" name="Freeform 45">
                  <a:extLst>
                    <a:ext uri="{FF2B5EF4-FFF2-40B4-BE49-F238E27FC236}">
                      <a16:creationId xmlns:a16="http://schemas.microsoft.com/office/drawing/2014/main" id="{A2CA46C6-BC15-4302-9B90-30F2BE0B3587}"/>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82" name="Freeform 46">
                  <a:extLst>
                    <a:ext uri="{FF2B5EF4-FFF2-40B4-BE49-F238E27FC236}">
                      <a16:creationId xmlns:a16="http://schemas.microsoft.com/office/drawing/2014/main" id="{8BB7DAB5-7728-4989-8283-694023F35BF5}"/>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83" name="Rectangle 482">
                  <a:extLst>
                    <a:ext uri="{FF2B5EF4-FFF2-40B4-BE49-F238E27FC236}">
                      <a16:creationId xmlns:a16="http://schemas.microsoft.com/office/drawing/2014/main" id="{34D31C4B-97CD-42D9-A1E3-83A03165D6BC}"/>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84" name="Freeform 172">
                  <a:extLst>
                    <a:ext uri="{FF2B5EF4-FFF2-40B4-BE49-F238E27FC236}">
                      <a16:creationId xmlns:a16="http://schemas.microsoft.com/office/drawing/2014/main" id="{278F2816-3E44-4642-A0EA-C6FABC5ED792}"/>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grpSp>
          <p:grpSp>
            <p:nvGrpSpPr>
              <p:cNvPr id="471" name="Group 470">
                <a:extLst>
                  <a:ext uri="{FF2B5EF4-FFF2-40B4-BE49-F238E27FC236}">
                    <a16:creationId xmlns:a16="http://schemas.microsoft.com/office/drawing/2014/main" id="{560B02F3-C762-477B-A54B-4DBF72F96C94}"/>
                  </a:ext>
                </a:extLst>
              </p:cNvPr>
              <p:cNvGrpSpPr/>
              <p:nvPr/>
            </p:nvGrpSpPr>
            <p:grpSpPr>
              <a:xfrm>
                <a:off x="6192798" y="5232998"/>
                <a:ext cx="407642" cy="297696"/>
                <a:chOff x="5884864" y="1174751"/>
                <a:chExt cx="382588" cy="279400"/>
              </a:xfrm>
            </p:grpSpPr>
            <p:sp>
              <p:nvSpPr>
                <p:cNvPr id="477" name="Freeform 51">
                  <a:extLst>
                    <a:ext uri="{FF2B5EF4-FFF2-40B4-BE49-F238E27FC236}">
                      <a16:creationId xmlns:a16="http://schemas.microsoft.com/office/drawing/2014/main" id="{23C80DF8-EFD8-4764-9C37-EE1A34E50C88}"/>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78" name="Freeform 52">
                  <a:extLst>
                    <a:ext uri="{FF2B5EF4-FFF2-40B4-BE49-F238E27FC236}">
                      <a16:creationId xmlns:a16="http://schemas.microsoft.com/office/drawing/2014/main" id="{DAB5356B-052E-4063-8C42-D89BCD2E28CE}"/>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79" name="Freeform 174">
                  <a:extLst>
                    <a:ext uri="{FF2B5EF4-FFF2-40B4-BE49-F238E27FC236}">
                      <a16:creationId xmlns:a16="http://schemas.microsoft.com/office/drawing/2014/main" id="{C2ACE8BF-3706-47C0-BD14-2A9EFE932B47}"/>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grpSp>
          <p:grpSp>
            <p:nvGrpSpPr>
              <p:cNvPr id="472" name="Group 471">
                <a:extLst>
                  <a:ext uri="{FF2B5EF4-FFF2-40B4-BE49-F238E27FC236}">
                    <a16:creationId xmlns:a16="http://schemas.microsoft.com/office/drawing/2014/main" id="{0448190F-2318-499E-9C98-93748052397A}"/>
                  </a:ext>
                </a:extLst>
              </p:cNvPr>
              <p:cNvGrpSpPr/>
              <p:nvPr/>
            </p:nvGrpSpPr>
            <p:grpSpPr>
              <a:xfrm>
                <a:off x="6613123" y="5331563"/>
                <a:ext cx="117382" cy="199131"/>
                <a:chOff x="6597743" y="5280126"/>
                <a:chExt cx="117382" cy="199131"/>
              </a:xfrm>
            </p:grpSpPr>
            <p:sp>
              <p:nvSpPr>
                <p:cNvPr id="473" name="Freeform 48">
                  <a:extLst>
                    <a:ext uri="{FF2B5EF4-FFF2-40B4-BE49-F238E27FC236}">
                      <a16:creationId xmlns:a16="http://schemas.microsoft.com/office/drawing/2014/main" id="{3832760A-4491-4FF2-8A2D-9B9FADFE3F2B}"/>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74" name="Rectangle 473">
                  <a:extLst>
                    <a:ext uri="{FF2B5EF4-FFF2-40B4-BE49-F238E27FC236}">
                      <a16:creationId xmlns:a16="http://schemas.microsoft.com/office/drawing/2014/main" id="{A1C20427-ADCA-4B94-8035-B63078F8CABA}"/>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75" name="Freeform 50">
                  <a:extLst>
                    <a:ext uri="{FF2B5EF4-FFF2-40B4-BE49-F238E27FC236}">
                      <a16:creationId xmlns:a16="http://schemas.microsoft.com/office/drawing/2014/main" id="{D646C9AA-581E-494B-9533-2E7326917E21}"/>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76" name="Freeform 175">
                  <a:extLst>
                    <a:ext uri="{FF2B5EF4-FFF2-40B4-BE49-F238E27FC236}">
                      <a16:creationId xmlns:a16="http://schemas.microsoft.com/office/drawing/2014/main" id="{7FB48E09-D15D-41D1-B9DB-819C895B7FC7}"/>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grpSp>
        </p:grpSp>
      </p:grpSp>
      <p:grpSp>
        <p:nvGrpSpPr>
          <p:cNvPr id="485" name="Group 484">
            <a:extLst>
              <a:ext uri="{FF2B5EF4-FFF2-40B4-BE49-F238E27FC236}">
                <a16:creationId xmlns:a16="http://schemas.microsoft.com/office/drawing/2014/main" id="{89634749-8751-420E-BE7F-FAB96F70E3AD}"/>
              </a:ext>
            </a:extLst>
          </p:cNvPr>
          <p:cNvGrpSpPr/>
          <p:nvPr/>
        </p:nvGrpSpPr>
        <p:grpSpPr>
          <a:xfrm>
            <a:off x="6930681" y="2800612"/>
            <a:ext cx="444761" cy="444761"/>
            <a:chOff x="7069655" y="2856273"/>
            <a:chExt cx="453679" cy="453679"/>
          </a:xfrm>
        </p:grpSpPr>
        <p:sp>
          <p:nvSpPr>
            <p:cNvPr id="486" name="Oval 485">
              <a:extLst>
                <a:ext uri="{FF2B5EF4-FFF2-40B4-BE49-F238E27FC236}">
                  <a16:creationId xmlns:a16="http://schemas.microsoft.com/office/drawing/2014/main" id="{88800455-DD1A-46DB-B3FA-0DA07B0056B0}"/>
                </a:ext>
              </a:extLst>
            </p:cNvPr>
            <p:cNvSpPr/>
            <p:nvPr/>
          </p:nvSpPr>
          <p:spPr bwMode="auto">
            <a:xfrm>
              <a:off x="7069655" y="2856273"/>
              <a:ext cx="453679" cy="453679"/>
            </a:xfrm>
            <a:prstGeom prst="ellipse">
              <a:avLst/>
            </a:prstGeom>
            <a:solidFill>
              <a:schemeClr val="accent2"/>
            </a:solidFill>
            <a:ln>
              <a:noFill/>
            </a:ln>
            <a:effectLst>
              <a:outerShdw blurRad="127000" algn="ctr" rotWithShape="0">
                <a:prstClr val="black">
                  <a:alpha val="20000"/>
                </a:prstClr>
              </a:outerShdw>
            </a:effectLst>
          </p:spPr>
          <p:txBody>
            <a:bodyPr rot="0" spcFirstLastPara="0" vertOverflow="overflow" horzOverflow="overflow" vert="horz" wrap="square" lIns="0" tIns="39878" rIns="0" bIns="39878" numCol="1" spcCol="0" rtlCol="0" fromWordArt="0" anchor="ctr" anchorCtr="0" forceAA="0" compatLnSpc="1">
              <a:prstTxWarp prst="textNoShape">
                <a:avLst/>
              </a:prstTxWarp>
              <a:noAutofit/>
            </a:bodyPr>
            <a:lstStyle/>
            <a:p>
              <a:pPr algn="ctr" defTabSz="797125" fontAlgn="base">
                <a:spcBef>
                  <a:spcPct val="0"/>
                </a:spcBef>
                <a:spcAft>
                  <a:spcPct val="0"/>
                </a:spcAft>
              </a:pPr>
              <a:endParaRPr lang="en-US" sz="1711" kern="0">
                <a:gradFill>
                  <a:gsLst>
                    <a:gs pos="83000">
                      <a:srgbClr val="282828"/>
                    </a:gs>
                    <a:gs pos="100000">
                      <a:srgbClr val="282828"/>
                    </a:gs>
                  </a:gsLst>
                  <a:lin ang="5400000" scaled="1"/>
                </a:gradFill>
                <a:latin typeface="Segoe UI Semilight"/>
              </a:endParaRPr>
            </a:p>
          </p:txBody>
        </p:sp>
        <p:grpSp>
          <p:nvGrpSpPr>
            <p:cNvPr id="487" name="Group 4" descr="data">
              <a:extLst>
                <a:ext uri="{FF2B5EF4-FFF2-40B4-BE49-F238E27FC236}">
                  <a16:creationId xmlns:a16="http://schemas.microsoft.com/office/drawing/2014/main" id="{99AF2771-5912-4CDF-9CA5-DF87C2D0D301}"/>
                </a:ext>
              </a:extLst>
            </p:cNvPr>
            <p:cNvGrpSpPr>
              <a:grpSpLocks noChangeAspect="1"/>
            </p:cNvGrpSpPr>
            <p:nvPr/>
          </p:nvGrpSpPr>
          <p:grpSpPr bwMode="auto">
            <a:xfrm>
              <a:off x="7153963" y="2952811"/>
              <a:ext cx="285062" cy="246316"/>
              <a:chOff x="1048" y="787"/>
              <a:chExt cx="309" cy="267"/>
            </a:xfrm>
          </p:grpSpPr>
          <p:sp>
            <p:nvSpPr>
              <p:cNvPr id="488" name="Rectangle 5">
                <a:extLst>
                  <a:ext uri="{FF2B5EF4-FFF2-40B4-BE49-F238E27FC236}">
                    <a16:creationId xmlns:a16="http://schemas.microsoft.com/office/drawing/2014/main" id="{A0DF3962-FA5E-4281-82C9-E5B80C0FFB30}"/>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89" name="Rectangle 6">
                <a:extLst>
                  <a:ext uri="{FF2B5EF4-FFF2-40B4-BE49-F238E27FC236}">
                    <a16:creationId xmlns:a16="http://schemas.microsoft.com/office/drawing/2014/main" id="{ED747F05-68D8-41B8-AA7C-2B734E922B81}"/>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90" name="Rectangle 7">
                <a:extLst>
                  <a:ext uri="{FF2B5EF4-FFF2-40B4-BE49-F238E27FC236}">
                    <a16:creationId xmlns:a16="http://schemas.microsoft.com/office/drawing/2014/main" id="{3B9D0CE0-F3F3-4A3A-8C88-55E75DDD35F1}"/>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91" name="Rectangle 8">
                <a:extLst>
                  <a:ext uri="{FF2B5EF4-FFF2-40B4-BE49-F238E27FC236}">
                    <a16:creationId xmlns:a16="http://schemas.microsoft.com/office/drawing/2014/main" id="{7BB5D693-67AB-40C9-A533-04040826B0D4}"/>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sp>
            <p:nvSpPr>
              <p:cNvPr id="492" name="Freeform 9">
                <a:extLst>
                  <a:ext uri="{FF2B5EF4-FFF2-40B4-BE49-F238E27FC236}">
                    <a16:creationId xmlns:a16="http://schemas.microsoft.com/office/drawing/2014/main" id="{CB433FAA-CB7F-48EF-A3A9-57F908A11D1A}"/>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algn="ctr" defTabSz="896196" fontAlgn="base"/>
                <a:endParaRPr lang="en-US" sz="1667">
                  <a:gradFill>
                    <a:gsLst>
                      <a:gs pos="83000">
                        <a:srgbClr val="282828"/>
                      </a:gs>
                      <a:gs pos="100000">
                        <a:srgbClr val="282828"/>
                      </a:gs>
                    </a:gsLst>
                    <a:lin ang="5400000" scaled="1"/>
                  </a:gradFill>
                  <a:latin typeface="Segoe UI"/>
                </a:endParaRPr>
              </a:p>
            </p:txBody>
          </p:sp>
        </p:grpSp>
      </p:grpSp>
      <p:grpSp>
        <p:nvGrpSpPr>
          <p:cNvPr id="3" name="Group 2">
            <a:extLst>
              <a:ext uri="{FF2B5EF4-FFF2-40B4-BE49-F238E27FC236}">
                <a16:creationId xmlns:a16="http://schemas.microsoft.com/office/drawing/2014/main" id="{63A914C9-8629-4FF0-8CDB-57BF80EC8BF9}"/>
              </a:ext>
            </a:extLst>
          </p:cNvPr>
          <p:cNvGrpSpPr/>
          <p:nvPr/>
        </p:nvGrpSpPr>
        <p:grpSpPr>
          <a:xfrm>
            <a:off x="7863465" y="2584058"/>
            <a:ext cx="1747934" cy="1689884"/>
            <a:chOff x="8021143" y="2635377"/>
            <a:chExt cx="1782984" cy="1723770"/>
          </a:xfrm>
        </p:grpSpPr>
        <p:sp>
          <p:nvSpPr>
            <p:cNvPr id="493" name="Oval 492">
              <a:extLst>
                <a:ext uri="{FF2B5EF4-FFF2-40B4-BE49-F238E27FC236}">
                  <a16:creationId xmlns:a16="http://schemas.microsoft.com/office/drawing/2014/main" id="{5E59FAD2-D416-4035-8474-006EF86A0937}"/>
                </a:ext>
                <a:ext uri="{C183D7F6-B498-43B3-948B-1728B52AA6E4}">
                  <adec:decorative xmlns:adec="http://schemas.microsoft.com/office/drawing/2017/decorative" val="1"/>
                </a:ext>
              </a:extLst>
            </p:cNvPr>
            <p:cNvSpPr/>
            <p:nvPr/>
          </p:nvSpPr>
          <p:spPr bwMode="auto">
            <a:xfrm>
              <a:off x="8021143" y="2635377"/>
              <a:ext cx="1782984" cy="1723770"/>
            </a:xfrm>
            <a:prstGeom prst="ellipse">
              <a:avLst/>
            </a:prstGeom>
            <a:solidFill>
              <a:schemeClr val="bg2"/>
            </a:solidFill>
            <a:ln w="19050">
              <a:noFill/>
              <a:headEnd type="none" w="med" len="med"/>
              <a:tailEnd type="none" w="med" len="med"/>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83000">
                      <a:srgbClr val="282828"/>
                    </a:gs>
                    <a:gs pos="100000">
                      <a:srgbClr val="282828"/>
                    </a:gs>
                  </a:gsLst>
                  <a:lin ang="5400000" scaled="1"/>
                </a:gradFill>
                <a:latin typeface="Segoe UI"/>
                <a:ea typeface="Segoe UI" pitchFamily="34" charset="0"/>
                <a:cs typeface="Segoe UI" pitchFamily="34" charset="0"/>
              </a:endParaRPr>
            </a:p>
          </p:txBody>
        </p:sp>
        <p:grpSp>
          <p:nvGrpSpPr>
            <p:cNvPr id="494" name="Group 493" descr="MSFT Identity">
              <a:extLst>
                <a:ext uri="{FF2B5EF4-FFF2-40B4-BE49-F238E27FC236}">
                  <a16:creationId xmlns:a16="http://schemas.microsoft.com/office/drawing/2014/main" id="{CD5DCEB8-1B73-4D61-AB45-03654EF8476A}"/>
                </a:ext>
              </a:extLst>
            </p:cNvPr>
            <p:cNvGrpSpPr/>
            <p:nvPr/>
          </p:nvGrpSpPr>
          <p:grpSpPr>
            <a:xfrm>
              <a:off x="8510752" y="2895600"/>
              <a:ext cx="803766" cy="692786"/>
              <a:chOff x="8582069" y="3305799"/>
              <a:chExt cx="1431866" cy="1234162"/>
            </a:xfrm>
          </p:grpSpPr>
          <p:sp>
            <p:nvSpPr>
              <p:cNvPr id="495" name="Freeform 163">
                <a:extLst>
                  <a:ext uri="{FF2B5EF4-FFF2-40B4-BE49-F238E27FC236}">
                    <a16:creationId xmlns:a16="http://schemas.microsoft.com/office/drawing/2014/main" id="{54AFD749-6EB6-43F6-B64F-A18CF337CA17}"/>
                  </a:ext>
                </a:extLst>
              </p:cNvPr>
              <p:cNvSpPr>
                <a:spLocks/>
              </p:cNvSpPr>
              <p:nvPr/>
            </p:nvSpPr>
            <p:spPr bwMode="auto">
              <a:xfrm flipH="1">
                <a:off x="8996535" y="3305799"/>
                <a:ext cx="1017400" cy="561145"/>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00">
                  <a:gradFill>
                    <a:gsLst>
                      <a:gs pos="83000">
                        <a:srgbClr val="282828"/>
                      </a:gs>
                      <a:gs pos="100000">
                        <a:srgbClr val="282828"/>
                      </a:gs>
                    </a:gsLst>
                    <a:lin ang="5400000" scaled="1"/>
                  </a:gradFill>
                  <a:latin typeface="Calibri" panose="020F0502020204030204"/>
                </a:endParaRPr>
              </a:p>
            </p:txBody>
          </p:sp>
          <p:grpSp>
            <p:nvGrpSpPr>
              <p:cNvPr id="496" name="Group 495">
                <a:extLst>
                  <a:ext uri="{FF2B5EF4-FFF2-40B4-BE49-F238E27FC236}">
                    <a16:creationId xmlns:a16="http://schemas.microsoft.com/office/drawing/2014/main" id="{AD23F5FD-F9B9-45B0-A812-557D5C530F38}"/>
                  </a:ext>
                </a:extLst>
              </p:cNvPr>
              <p:cNvGrpSpPr/>
              <p:nvPr/>
            </p:nvGrpSpPr>
            <p:grpSpPr>
              <a:xfrm>
                <a:off x="8582069" y="3734879"/>
                <a:ext cx="1179644" cy="805082"/>
                <a:chOff x="10819684" y="3528085"/>
                <a:chExt cx="1530026" cy="1044210"/>
              </a:xfrm>
            </p:grpSpPr>
            <p:grpSp>
              <p:nvGrpSpPr>
                <p:cNvPr id="497" name="Group 496">
                  <a:extLst>
                    <a:ext uri="{FF2B5EF4-FFF2-40B4-BE49-F238E27FC236}">
                      <a16:creationId xmlns:a16="http://schemas.microsoft.com/office/drawing/2014/main" id="{BAF9B575-F84B-4525-B7B7-A84E0137AF14}"/>
                    </a:ext>
                  </a:extLst>
                </p:cNvPr>
                <p:cNvGrpSpPr/>
                <p:nvPr/>
              </p:nvGrpSpPr>
              <p:grpSpPr>
                <a:xfrm>
                  <a:off x="10819684" y="3528085"/>
                  <a:ext cx="1530026" cy="1044210"/>
                  <a:chOff x="8332357" y="3514266"/>
                  <a:chExt cx="1561567" cy="1065736"/>
                </a:xfrm>
              </p:grpSpPr>
              <p:grpSp>
                <p:nvGrpSpPr>
                  <p:cNvPr id="499" name="Group 498">
                    <a:extLst>
                      <a:ext uri="{FF2B5EF4-FFF2-40B4-BE49-F238E27FC236}">
                        <a16:creationId xmlns:a16="http://schemas.microsoft.com/office/drawing/2014/main" id="{63DE993A-AF5D-4F73-BFB0-78AFE1FC54B2}"/>
                      </a:ext>
                    </a:extLst>
                  </p:cNvPr>
                  <p:cNvGrpSpPr/>
                  <p:nvPr/>
                </p:nvGrpSpPr>
                <p:grpSpPr>
                  <a:xfrm rot="10800000">
                    <a:off x="8332357" y="3514266"/>
                    <a:ext cx="1561567" cy="1065736"/>
                    <a:chOff x="8233603" y="3669053"/>
                    <a:chExt cx="1683395" cy="1148881"/>
                  </a:xfrm>
                </p:grpSpPr>
                <p:sp>
                  <p:nvSpPr>
                    <p:cNvPr id="526" name="Rectangle: Rounded Corners 525">
                      <a:extLst>
                        <a:ext uri="{FF2B5EF4-FFF2-40B4-BE49-F238E27FC236}">
                          <a16:creationId xmlns:a16="http://schemas.microsoft.com/office/drawing/2014/main" id="{3617F12B-A129-4F3F-AC54-D6C4914651CD}"/>
                        </a:ext>
                      </a:extLst>
                    </p:cNvPr>
                    <p:cNvSpPr/>
                    <p:nvPr/>
                  </p:nvSpPr>
                  <p:spPr bwMode="auto">
                    <a:xfrm>
                      <a:off x="8233603" y="3669053"/>
                      <a:ext cx="1683395" cy="1148881"/>
                    </a:xfrm>
                    <a:prstGeom prst="roundRect">
                      <a:avLst>
                        <a:gd name="adj" fmla="val 4906"/>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83000">
                              <a:srgbClr val="282828"/>
                            </a:gs>
                            <a:gs pos="100000">
                              <a:srgbClr val="282828"/>
                            </a:gs>
                          </a:gsLst>
                          <a:lin ang="5400000" scaled="1"/>
                        </a:gradFill>
                        <a:latin typeface="Segoe UI"/>
                        <a:ea typeface="Segoe UI" pitchFamily="34" charset="0"/>
                        <a:cs typeface="Segoe UI" pitchFamily="34" charset="0"/>
                      </a:endParaRPr>
                    </a:p>
                  </p:txBody>
                </p:sp>
                <p:sp>
                  <p:nvSpPr>
                    <p:cNvPr id="527" name="Freeform: Shape 526">
                      <a:extLst>
                        <a:ext uri="{FF2B5EF4-FFF2-40B4-BE49-F238E27FC236}">
                          <a16:creationId xmlns:a16="http://schemas.microsoft.com/office/drawing/2014/main" id="{B14936D3-1AA0-491C-801D-60725C8DF819}"/>
                        </a:ext>
                      </a:extLst>
                    </p:cNvPr>
                    <p:cNvSpPr/>
                    <p:nvPr/>
                  </p:nvSpPr>
                  <p:spPr>
                    <a:xfrm>
                      <a:off x="8994482" y="3709298"/>
                      <a:ext cx="161637" cy="14694"/>
                    </a:xfrm>
                    <a:custGeom>
                      <a:avLst/>
                      <a:gdLst>
                        <a:gd name="connsiteX0" fmla="*/ 108949 w 110966"/>
                        <a:gd name="connsiteY0" fmla="*/ 14123 h 10087"/>
                        <a:gd name="connsiteX1" fmla="*/ 7061 w 110966"/>
                        <a:gd name="connsiteY1" fmla="*/ 14123 h 10087"/>
                        <a:gd name="connsiteX2" fmla="*/ 0 w 110966"/>
                        <a:gd name="connsiteY2" fmla="*/ 7061 h 10087"/>
                        <a:gd name="connsiteX3" fmla="*/ 0 w 110966"/>
                        <a:gd name="connsiteY3" fmla="*/ 7061 h 10087"/>
                        <a:gd name="connsiteX4" fmla="*/ 7061 w 110966"/>
                        <a:gd name="connsiteY4" fmla="*/ 0 h 10087"/>
                        <a:gd name="connsiteX5" fmla="*/ 108949 w 110966"/>
                        <a:gd name="connsiteY5" fmla="*/ 0 h 10087"/>
                        <a:gd name="connsiteX6" fmla="*/ 116010 w 110966"/>
                        <a:gd name="connsiteY6" fmla="*/ 7061 h 10087"/>
                        <a:gd name="connsiteX7" fmla="*/ 116010 w 110966"/>
                        <a:gd name="connsiteY7" fmla="*/ 7061 h 10087"/>
                        <a:gd name="connsiteX8" fmla="*/ 108949 w 110966"/>
                        <a:gd name="connsiteY8" fmla="*/ 14123 h 10087"/>
                        <a:gd name="connsiteX9" fmla="*/ 108949 w 110966"/>
                        <a:gd name="connsiteY9" fmla="*/ 14123 h 1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6" h="10087">
                          <a:moveTo>
                            <a:pt x="108949" y="14123"/>
                          </a:moveTo>
                          <a:cubicBezTo>
                            <a:pt x="7061" y="14123"/>
                            <a:pt x="7061" y="14123"/>
                            <a:pt x="7061" y="14123"/>
                          </a:cubicBezTo>
                          <a:cubicBezTo>
                            <a:pt x="3026" y="14123"/>
                            <a:pt x="0" y="11097"/>
                            <a:pt x="0" y="7061"/>
                          </a:cubicBezTo>
                          <a:lnTo>
                            <a:pt x="0" y="7061"/>
                          </a:lnTo>
                          <a:cubicBezTo>
                            <a:pt x="0" y="3026"/>
                            <a:pt x="3026" y="0"/>
                            <a:pt x="7061" y="0"/>
                          </a:cubicBezTo>
                          <a:cubicBezTo>
                            <a:pt x="108949" y="0"/>
                            <a:pt x="108949" y="0"/>
                            <a:pt x="108949" y="0"/>
                          </a:cubicBezTo>
                          <a:cubicBezTo>
                            <a:pt x="112984" y="0"/>
                            <a:pt x="116010" y="3026"/>
                            <a:pt x="116010" y="7061"/>
                          </a:cubicBezTo>
                          <a:lnTo>
                            <a:pt x="116010" y="7061"/>
                          </a:lnTo>
                          <a:cubicBezTo>
                            <a:pt x="116010" y="11097"/>
                            <a:pt x="112984" y="14123"/>
                            <a:pt x="108949" y="14123"/>
                          </a:cubicBezTo>
                          <a:lnTo>
                            <a:pt x="108949" y="14123"/>
                          </a:lnTo>
                          <a:close/>
                        </a:path>
                      </a:pathLst>
                    </a:custGeom>
                    <a:solidFill>
                      <a:schemeClr val="accent3"/>
                    </a:solidFill>
                    <a:ln w="10018" cap="flat">
                      <a:noFill/>
                      <a:prstDash val="solid"/>
                      <a:miter/>
                    </a:ln>
                  </p:spPr>
                  <p:txBody>
                    <a:bodyPr rtlCol="0" anchor="ctr"/>
                    <a:lstStyle/>
                    <a:p>
                      <a:pPr>
                        <a:defRPr/>
                      </a:pPr>
                      <a:endParaRPr lang="en-US" sz="1029">
                        <a:gradFill>
                          <a:gsLst>
                            <a:gs pos="83000">
                              <a:srgbClr val="282828"/>
                            </a:gs>
                            <a:gs pos="100000">
                              <a:srgbClr val="282828"/>
                            </a:gs>
                          </a:gsLst>
                          <a:lin ang="5400000" scaled="1"/>
                        </a:gradFill>
                        <a:latin typeface="Segoe UI"/>
                      </a:endParaRPr>
                    </a:p>
                  </p:txBody>
                </p:sp>
                <p:sp>
                  <p:nvSpPr>
                    <p:cNvPr id="528" name="Rectangle 527">
                      <a:extLst>
                        <a:ext uri="{FF2B5EF4-FFF2-40B4-BE49-F238E27FC236}">
                          <a16:creationId xmlns:a16="http://schemas.microsoft.com/office/drawing/2014/main" id="{A8DD4FCA-8825-4749-B878-519B9D36C9F0}"/>
                        </a:ext>
                      </a:extLst>
                    </p:cNvPr>
                    <p:cNvSpPr/>
                    <p:nvPr/>
                  </p:nvSpPr>
                  <p:spPr bwMode="auto">
                    <a:xfrm>
                      <a:off x="8318414" y="3787687"/>
                      <a:ext cx="1513778" cy="94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83000">
                              <a:srgbClr val="282828"/>
                            </a:gs>
                            <a:gs pos="100000">
                              <a:srgbClr val="282828"/>
                            </a:gs>
                          </a:gsLst>
                          <a:lin ang="5400000" scaled="1"/>
                        </a:gradFill>
                        <a:latin typeface="Segoe UI"/>
                        <a:ea typeface="Segoe UI" pitchFamily="34" charset="0"/>
                        <a:cs typeface="Segoe UI" pitchFamily="34" charset="0"/>
                      </a:endParaRPr>
                    </a:p>
                  </p:txBody>
                </p:sp>
              </p:grpSp>
              <p:grpSp>
                <p:nvGrpSpPr>
                  <p:cNvPr id="500" name="Group 499">
                    <a:extLst>
                      <a:ext uri="{FF2B5EF4-FFF2-40B4-BE49-F238E27FC236}">
                        <a16:creationId xmlns:a16="http://schemas.microsoft.com/office/drawing/2014/main" id="{CBA1DC93-7312-44DD-B84D-02C495554BF6}"/>
                      </a:ext>
                    </a:extLst>
                  </p:cNvPr>
                  <p:cNvGrpSpPr/>
                  <p:nvPr/>
                </p:nvGrpSpPr>
                <p:grpSpPr>
                  <a:xfrm>
                    <a:off x="8411026" y="3588492"/>
                    <a:ext cx="1404225" cy="810982"/>
                    <a:chOff x="8411026" y="3588492"/>
                    <a:chExt cx="1404225" cy="810982"/>
                  </a:xfrm>
                </p:grpSpPr>
                <p:grpSp>
                  <p:nvGrpSpPr>
                    <p:cNvPr id="501" name="Group 299">
                      <a:extLst>
                        <a:ext uri="{FF2B5EF4-FFF2-40B4-BE49-F238E27FC236}">
                          <a16:creationId xmlns:a16="http://schemas.microsoft.com/office/drawing/2014/main" id="{FEF343D1-7E50-46E7-BDE2-05B3CC2F6A2A}"/>
                        </a:ext>
                      </a:extLst>
                    </p:cNvPr>
                    <p:cNvGrpSpPr>
                      <a:grpSpLocks noChangeAspect="1"/>
                    </p:cNvGrpSpPr>
                    <p:nvPr/>
                  </p:nvGrpSpPr>
                  <p:grpSpPr bwMode="auto">
                    <a:xfrm>
                      <a:off x="9188110" y="4304224"/>
                      <a:ext cx="346710" cy="95250"/>
                      <a:chOff x="3417" y="3421"/>
                      <a:chExt cx="182" cy="50"/>
                    </a:xfrm>
                    <a:solidFill>
                      <a:srgbClr val="C1C1C1"/>
                    </a:solidFill>
                  </p:grpSpPr>
                  <p:sp>
                    <p:nvSpPr>
                      <p:cNvPr id="519" name="Freeform 301">
                        <a:extLst>
                          <a:ext uri="{FF2B5EF4-FFF2-40B4-BE49-F238E27FC236}">
                            <a16:creationId xmlns:a16="http://schemas.microsoft.com/office/drawing/2014/main" id="{CF059D9E-6416-4874-AE9C-BC2753E864B9}"/>
                          </a:ext>
                        </a:extLst>
                      </p:cNvPr>
                      <p:cNvSpPr>
                        <a:spLocks/>
                      </p:cNvSpPr>
                      <p:nvPr/>
                    </p:nvSpPr>
                    <p:spPr bwMode="auto">
                      <a:xfrm>
                        <a:off x="3417" y="3454"/>
                        <a:ext cx="182" cy="17"/>
                      </a:xfrm>
                      <a:custGeom>
                        <a:avLst/>
                        <a:gdLst>
                          <a:gd name="T0" fmla="*/ 133 w 133"/>
                          <a:gd name="T1" fmla="*/ 27 h 27"/>
                          <a:gd name="T2" fmla="*/ 133 w 133"/>
                          <a:gd name="T3" fmla="*/ 27 h 27"/>
                          <a:gd name="T4" fmla="*/ 0 w 133"/>
                          <a:gd name="T5" fmla="*/ 27 h 27"/>
                          <a:gd name="T6" fmla="*/ 0 w 133"/>
                          <a:gd name="T7" fmla="*/ 0 h 27"/>
                          <a:gd name="T8" fmla="*/ 133 w 133"/>
                          <a:gd name="T9" fmla="*/ 0 h 27"/>
                          <a:gd name="T10" fmla="*/ 133 w 133"/>
                          <a:gd name="T11" fmla="*/ 27 h 27"/>
                        </a:gdLst>
                        <a:ahLst/>
                        <a:cxnLst>
                          <a:cxn ang="0">
                            <a:pos x="T0" y="T1"/>
                          </a:cxn>
                          <a:cxn ang="0">
                            <a:pos x="T2" y="T3"/>
                          </a:cxn>
                          <a:cxn ang="0">
                            <a:pos x="T4" y="T5"/>
                          </a:cxn>
                          <a:cxn ang="0">
                            <a:pos x="T6" y="T7"/>
                          </a:cxn>
                          <a:cxn ang="0">
                            <a:pos x="T8" y="T9"/>
                          </a:cxn>
                          <a:cxn ang="0">
                            <a:pos x="T10" y="T11"/>
                          </a:cxn>
                        </a:cxnLst>
                        <a:rect l="0" t="0" r="r" b="b"/>
                        <a:pathLst>
                          <a:path w="133" h="27">
                            <a:moveTo>
                              <a:pt x="133" y="27"/>
                            </a:moveTo>
                            <a:lnTo>
                              <a:pt x="133" y="27"/>
                            </a:lnTo>
                            <a:lnTo>
                              <a:pt x="0" y="27"/>
                            </a:lnTo>
                            <a:lnTo>
                              <a:pt x="0" y="0"/>
                            </a:lnTo>
                            <a:lnTo>
                              <a:pt x="133" y="0"/>
                            </a:lnTo>
                            <a:lnTo>
                              <a:pt x="133" y="27"/>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20" name="Freeform 302">
                        <a:extLst>
                          <a:ext uri="{FF2B5EF4-FFF2-40B4-BE49-F238E27FC236}">
                            <a16:creationId xmlns:a16="http://schemas.microsoft.com/office/drawing/2014/main" id="{B99DBFE7-BAA6-455A-A5B2-C9583D406B40}"/>
                          </a:ext>
                        </a:extLst>
                      </p:cNvPr>
                      <p:cNvSpPr>
                        <a:spLocks/>
                      </p:cNvSpPr>
                      <p:nvPr/>
                    </p:nvSpPr>
                    <p:spPr bwMode="auto">
                      <a:xfrm>
                        <a:off x="3514" y="3421"/>
                        <a:ext cx="17" cy="16"/>
                      </a:xfrm>
                      <a:custGeom>
                        <a:avLst/>
                        <a:gdLst>
                          <a:gd name="T0" fmla="*/ 26 w 26"/>
                          <a:gd name="T1" fmla="*/ 26 h 26"/>
                          <a:gd name="T2" fmla="*/ 26 w 26"/>
                          <a:gd name="T3" fmla="*/ 26 h 26"/>
                          <a:gd name="T4" fmla="*/ 0 w 26"/>
                          <a:gd name="T5" fmla="*/ 26 h 26"/>
                          <a:gd name="T6" fmla="*/ 0 w 26"/>
                          <a:gd name="T7" fmla="*/ 0 h 26"/>
                          <a:gd name="T8" fmla="*/ 26 w 26"/>
                          <a:gd name="T9" fmla="*/ 0 h 26"/>
                          <a:gd name="T10" fmla="*/ 26 w 26"/>
                          <a:gd name="T11" fmla="*/ 26 h 26"/>
                        </a:gdLst>
                        <a:ahLst/>
                        <a:cxnLst>
                          <a:cxn ang="0">
                            <a:pos x="T0" y="T1"/>
                          </a:cxn>
                          <a:cxn ang="0">
                            <a:pos x="T2" y="T3"/>
                          </a:cxn>
                          <a:cxn ang="0">
                            <a:pos x="T4" y="T5"/>
                          </a:cxn>
                          <a:cxn ang="0">
                            <a:pos x="T6" y="T7"/>
                          </a:cxn>
                          <a:cxn ang="0">
                            <a:pos x="T8" y="T9"/>
                          </a:cxn>
                          <a:cxn ang="0">
                            <a:pos x="T10" y="T11"/>
                          </a:cxn>
                        </a:cxnLst>
                        <a:rect l="0" t="0" r="r" b="b"/>
                        <a:pathLst>
                          <a:path w="26" h="26">
                            <a:moveTo>
                              <a:pt x="26" y="26"/>
                            </a:moveTo>
                            <a:lnTo>
                              <a:pt x="26" y="26"/>
                            </a:lnTo>
                            <a:lnTo>
                              <a:pt x="0" y="26"/>
                            </a:lnTo>
                            <a:lnTo>
                              <a:pt x="0" y="0"/>
                            </a:lnTo>
                            <a:lnTo>
                              <a:pt x="26" y="0"/>
                            </a:lnTo>
                            <a:lnTo>
                              <a:pt x="26"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21" name="Freeform 303">
                        <a:extLst>
                          <a:ext uri="{FF2B5EF4-FFF2-40B4-BE49-F238E27FC236}">
                            <a16:creationId xmlns:a16="http://schemas.microsoft.com/office/drawing/2014/main" id="{0162ECE4-B04F-4625-9766-4D4E0EAD0552}"/>
                          </a:ext>
                        </a:extLst>
                      </p:cNvPr>
                      <p:cNvSpPr>
                        <a:spLocks/>
                      </p:cNvSpPr>
                      <p:nvPr/>
                    </p:nvSpPr>
                    <p:spPr bwMode="auto">
                      <a:xfrm>
                        <a:off x="3417" y="3421"/>
                        <a:ext cx="17" cy="17"/>
                      </a:xfrm>
                      <a:custGeom>
                        <a:avLst/>
                        <a:gdLst>
                          <a:gd name="T0" fmla="*/ 26 w 26"/>
                          <a:gd name="T1" fmla="*/ 27 h 27"/>
                          <a:gd name="T2" fmla="*/ 26 w 26"/>
                          <a:gd name="T3" fmla="*/ 27 h 27"/>
                          <a:gd name="T4" fmla="*/ 0 w 26"/>
                          <a:gd name="T5" fmla="*/ 27 h 27"/>
                          <a:gd name="T6" fmla="*/ 0 w 26"/>
                          <a:gd name="T7" fmla="*/ 0 h 27"/>
                          <a:gd name="T8" fmla="*/ 26 w 26"/>
                          <a:gd name="T9" fmla="*/ 0 h 27"/>
                          <a:gd name="T10" fmla="*/ 26 w 26"/>
                          <a:gd name="T11" fmla="*/ 27 h 27"/>
                        </a:gdLst>
                        <a:ahLst/>
                        <a:cxnLst>
                          <a:cxn ang="0">
                            <a:pos x="T0" y="T1"/>
                          </a:cxn>
                          <a:cxn ang="0">
                            <a:pos x="T2" y="T3"/>
                          </a:cxn>
                          <a:cxn ang="0">
                            <a:pos x="T4" y="T5"/>
                          </a:cxn>
                          <a:cxn ang="0">
                            <a:pos x="T6" y="T7"/>
                          </a:cxn>
                          <a:cxn ang="0">
                            <a:pos x="T8" y="T9"/>
                          </a:cxn>
                          <a:cxn ang="0">
                            <a:pos x="T10" y="T11"/>
                          </a:cxn>
                        </a:cxnLst>
                        <a:rect l="0" t="0" r="r" b="b"/>
                        <a:pathLst>
                          <a:path w="26" h="27">
                            <a:moveTo>
                              <a:pt x="26" y="27"/>
                            </a:moveTo>
                            <a:lnTo>
                              <a:pt x="26" y="27"/>
                            </a:lnTo>
                            <a:lnTo>
                              <a:pt x="0" y="27"/>
                            </a:lnTo>
                            <a:lnTo>
                              <a:pt x="0" y="0"/>
                            </a:lnTo>
                            <a:lnTo>
                              <a:pt x="26" y="0"/>
                            </a:lnTo>
                            <a:lnTo>
                              <a:pt x="26" y="27"/>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22" name="Freeform 304">
                        <a:extLst>
                          <a:ext uri="{FF2B5EF4-FFF2-40B4-BE49-F238E27FC236}">
                            <a16:creationId xmlns:a16="http://schemas.microsoft.com/office/drawing/2014/main" id="{BFFBB2CE-C1A1-43E9-9D31-F47508486713}"/>
                          </a:ext>
                        </a:extLst>
                      </p:cNvPr>
                      <p:cNvSpPr>
                        <a:spLocks/>
                      </p:cNvSpPr>
                      <p:nvPr/>
                    </p:nvSpPr>
                    <p:spPr bwMode="auto">
                      <a:xfrm>
                        <a:off x="3547" y="3421"/>
                        <a:ext cx="17" cy="16"/>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23" name="Freeform 305">
                        <a:extLst>
                          <a:ext uri="{FF2B5EF4-FFF2-40B4-BE49-F238E27FC236}">
                            <a16:creationId xmlns:a16="http://schemas.microsoft.com/office/drawing/2014/main" id="{AF9F7C57-2DAA-4F19-82F4-CAB3FB1F78F6}"/>
                          </a:ext>
                        </a:extLst>
                      </p:cNvPr>
                      <p:cNvSpPr>
                        <a:spLocks/>
                      </p:cNvSpPr>
                      <p:nvPr/>
                    </p:nvSpPr>
                    <p:spPr bwMode="auto">
                      <a:xfrm>
                        <a:off x="3450" y="3421"/>
                        <a:ext cx="17" cy="17"/>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24" name="Freeform 306">
                        <a:extLst>
                          <a:ext uri="{FF2B5EF4-FFF2-40B4-BE49-F238E27FC236}">
                            <a16:creationId xmlns:a16="http://schemas.microsoft.com/office/drawing/2014/main" id="{FBF0D055-1660-4CC9-A7CF-AABD043831E0}"/>
                          </a:ext>
                        </a:extLst>
                      </p:cNvPr>
                      <p:cNvSpPr>
                        <a:spLocks/>
                      </p:cNvSpPr>
                      <p:nvPr/>
                    </p:nvSpPr>
                    <p:spPr bwMode="auto">
                      <a:xfrm>
                        <a:off x="3580" y="3421"/>
                        <a:ext cx="17" cy="16"/>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25" name="Freeform 307">
                        <a:extLst>
                          <a:ext uri="{FF2B5EF4-FFF2-40B4-BE49-F238E27FC236}">
                            <a16:creationId xmlns:a16="http://schemas.microsoft.com/office/drawing/2014/main" id="{159ADD5F-7F6B-4280-83E2-ACA9FF2AE548}"/>
                          </a:ext>
                        </a:extLst>
                      </p:cNvPr>
                      <p:cNvSpPr>
                        <a:spLocks/>
                      </p:cNvSpPr>
                      <p:nvPr/>
                    </p:nvSpPr>
                    <p:spPr bwMode="auto">
                      <a:xfrm>
                        <a:off x="3483" y="3421"/>
                        <a:ext cx="17" cy="17"/>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grpSp>
                <p:grpSp>
                  <p:nvGrpSpPr>
                    <p:cNvPr id="502" name="Group 501">
                      <a:extLst>
                        <a:ext uri="{FF2B5EF4-FFF2-40B4-BE49-F238E27FC236}">
                          <a16:creationId xmlns:a16="http://schemas.microsoft.com/office/drawing/2014/main" id="{47F2EED8-7DC9-4A24-9E41-F787CCB4159B}"/>
                        </a:ext>
                      </a:extLst>
                    </p:cNvPr>
                    <p:cNvGrpSpPr/>
                    <p:nvPr/>
                  </p:nvGrpSpPr>
                  <p:grpSpPr>
                    <a:xfrm>
                      <a:off x="8477465" y="3968798"/>
                      <a:ext cx="346547" cy="414483"/>
                      <a:chOff x="8315010" y="3748356"/>
                      <a:chExt cx="346547" cy="414483"/>
                    </a:xfrm>
                  </p:grpSpPr>
                  <p:sp>
                    <p:nvSpPr>
                      <p:cNvPr id="508" name="Freeform 273">
                        <a:extLst>
                          <a:ext uri="{FF2B5EF4-FFF2-40B4-BE49-F238E27FC236}">
                            <a16:creationId xmlns:a16="http://schemas.microsoft.com/office/drawing/2014/main" id="{7B5F0E2E-924E-44C8-AEDE-2ECAA591AD8B}"/>
                          </a:ext>
                        </a:extLst>
                      </p:cNvPr>
                      <p:cNvSpPr>
                        <a:spLocks/>
                      </p:cNvSpPr>
                      <p:nvPr/>
                    </p:nvSpPr>
                    <p:spPr bwMode="auto">
                      <a:xfrm>
                        <a:off x="8459856" y="4095154"/>
                        <a:ext cx="201701" cy="21659"/>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09" name="Freeform 275">
                        <a:extLst>
                          <a:ext uri="{FF2B5EF4-FFF2-40B4-BE49-F238E27FC236}">
                            <a16:creationId xmlns:a16="http://schemas.microsoft.com/office/drawing/2014/main" id="{97707D42-A0FD-4E23-866F-DCF6EE71EB6C}"/>
                          </a:ext>
                        </a:extLst>
                      </p:cNvPr>
                      <p:cNvSpPr>
                        <a:spLocks/>
                      </p:cNvSpPr>
                      <p:nvPr/>
                    </p:nvSpPr>
                    <p:spPr bwMode="auto">
                      <a:xfrm>
                        <a:off x="8459856" y="4139826"/>
                        <a:ext cx="135370" cy="23013"/>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10" name="Freeform 276">
                        <a:extLst>
                          <a:ext uri="{FF2B5EF4-FFF2-40B4-BE49-F238E27FC236}">
                            <a16:creationId xmlns:a16="http://schemas.microsoft.com/office/drawing/2014/main" id="{48E07592-3568-4BC3-BED2-662B258BE056}"/>
                          </a:ext>
                        </a:extLst>
                      </p:cNvPr>
                      <p:cNvSpPr>
                        <a:spLocks/>
                      </p:cNvSpPr>
                      <p:nvPr/>
                    </p:nvSpPr>
                    <p:spPr bwMode="auto">
                      <a:xfrm>
                        <a:off x="8325840" y="4095154"/>
                        <a:ext cx="67685" cy="67685"/>
                      </a:xfrm>
                      <a:custGeom>
                        <a:avLst/>
                        <a:gdLst>
                          <a:gd name="T0" fmla="*/ 0 w 80"/>
                          <a:gd name="T1" fmla="*/ 80 h 80"/>
                          <a:gd name="T2" fmla="*/ 0 w 80"/>
                          <a:gd name="T3" fmla="*/ 80 h 80"/>
                          <a:gd name="T4" fmla="*/ 80 w 80"/>
                          <a:gd name="T5" fmla="*/ 80 h 80"/>
                          <a:gd name="T6" fmla="*/ 80 w 80"/>
                          <a:gd name="T7" fmla="*/ 0 h 80"/>
                          <a:gd name="T8" fmla="*/ 0 w 80"/>
                          <a:gd name="T9" fmla="*/ 0 h 80"/>
                          <a:gd name="T10" fmla="*/ 0 w 80"/>
                          <a:gd name="T11" fmla="*/ 80 h 80"/>
                        </a:gdLst>
                        <a:ahLst/>
                        <a:cxnLst>
                          <a:cxn ang="0">
                            <a:pos x="T0" y="T1"/>
                          </a:cxn>
                          <a:cxn ang="0">
                            <a:pos x="T2" y="T3"/>
                          </a:cxn>
                          <a:cxn ang="0">
                            <a:pos x="T4" y="T5"/>
                          </a:cxn>
                          <a:cxn ang="0">
                            <a:pos x="T6" y="T7"/>
                          </a:cxn>
                          <a:cxn ang="0">
                            <a:pos x="T8" y="T9"/>
                          </a:cxn>
                          <a:cxn ang="0">
                            <a:pos x="T10" y="T11"/>
                          </a:cxn>
                        </a:cxnLst>
                        <a:rect l="0" t="0" r="r" b="b"/>
                        <a:pathLst>
                          <a:path w="80" h="80">
                            <a:moveTo>
                              <a:pt x="0" y="80"/>
                            </a:moveTo>
                            <a:lnTo>
                              <a:pt x="0" y="80"/>
                            </a:lnTo>
                            <a:lnTo>
                              <a:pt x="80" y="80"/>
                            </a:lnTo>
                            <a:lnTo>
                              <a:pt x="80" y="0"/>
                            </a:lnTo>
                            <a:lnTo>
                              <a:pt x="0" y="0"/>
                            </a:lnTo>
                            <a:lnTo>
                              <a:pt x="0" y="8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grpSp>
                    <p:nvGrpSpPr>
                      <p:cNvPr id="511" name="Group 271">
                        <a:extLst>
                          <a:ext uri="{FF2B5EF4-FFF2-40B4-BE49-F238E27FC236}">
                            <a16:creationId xmlns:a16="http://schemas.microsoft.com/office/drawing/2014/main" id="{B07F31D7-E0F7-4EEB-9159-99B8B573C889}"/>
                          </a:ext>
                        </a:extLst>
                      </p:cNvPr>
                      <p:cNvGrpSpPr>
                        <a:grpSpLocks noChangeAspect="1"/>
                      </p:cNvGrpSpPr>
                      <p:nvPr/>
                    </p:nvGrpSpPr>
                    <p:grpSpPr bwMode="auto">
                      <a:xfrm>
                        <a:off x="8315010" y="3748356"/>
                        <a:ext cx="346547" cy="346547"/>
                        <a:chOff x="671" y="3357"/>
                        <a:chExt cx="256" cy="256"/>
                      </a:xfrm>
                    </p:grpSpPr>
                    <p:sp>
                      <p:nvSpPr>
                        <p:cNvPr id="512" name="AutoShape 270">
                          <a:extLst>
                            <a:ext uri="{FF2B5EF4-FFF2-40B4-BE49-F238E27FC236}">
                              <a16:creationId xmlns:a16="http://schemas.microsoft.com/office/drawing/2014/main" id="{1A8FD4C7-72DB-448B-BA10-ECF243C70204}"/>
                            </a:ext>
                          </a:extLst>
                        </p:cNvPr>
                        <p:cNvSpPr>
                          <a:spLocks noChangeAspect="1" noChangeArrowheads="1" noTextEdit="1"/>
                        </p:cNvSpPr>
                        <p:nvPr/>
                      </p:nvSpPr>
                      <p:spPr bwMode="auto">
                        <a:xfrm>
                          <a:off x="671" y="335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13" name="Freeform 272">
                          <a:extLst>
                            <a:ext uri="{FF2B5EF4-FFF2-40B4-BE49-F238E27FC236}">
                              <a16:creationId xmlns:a16="http://schemas.microsoft.com/office/drawing/2014/main" id="{8EA12515-E389-422E-9F90-3D1DB786B7AA}"/>
                            </a:ext>
                          </a:extLst>
                        </p:cNvPr>
                        <p:cNvSpPr>
                          <a:spLocks/>
                        </p:cNvSpPr>
                        <p:nvPr/>
                      </p:nvSpPr>
                      <p:spPr bwMode="auto">
                        <a:xfrm>
                          <a:off x="778" y="3542"/>
                          <a:ext cx="100" cy="17"/>
                        </a:xfrm>
                        <a:custGeom>
                          <a:avLst/>
                          <a:gdLst>
                            <a:gd name="T0" fmla="*/ 160 w 160"/>
                            <a:gd name="T1" fmla="*/ 0 h 27"/>
                            <a:gd name="T2" fmla="*/ 160 w 160"/>
                            <a:gd name="T3" fmla="*/ 0 h 27"/>
                            <a:gd name="T4" fmla="*/ 0 w 160"/>
                            <a:gd name="T5" fmla="*/ 0 h 27"/>
                            <a:gd name="T6" fmla="*/ 0 w 160"/>
                            <a:gd name="T7" fmla="*/ 27 h 27"/>
                            <a:gd name="T8" fmla="*/ 160 w 160"/>
                            <a:gd name="T9" fmla="*/ 27 h 27"/>
                            <a:gd name="T10" fmla="*/ 160 w 160"/>
                            <a:gd name="T11" fmla="*/ 0 h 27"/>
                          </a:gdLst>
                          <a:ahLst/>
                          <a:cxnLst>
                            <a:cxn ang="0">
                              <a:pos x="T0" y="T1"/>
                            </a:cxn>
                            <a:cxn ang="0">
                              <a:pos x="T2" y="T3"/>
                            </a:cxn>
                            <a:cxn ang="0">
                              <a:pos x="T4" y="T5"/>
                            </a:cxn>
                            <a:cxn ang="0">
                              <a:pos x="T6" y="T7"/>
                            </a:cxn>
                            <a:cxn ang="0">
                              <a:pos x="T8" y="T9"/>
                            </a:cxn>
                            <a:cxn ang="0">
                              <a:pos x="T10" y="T11"/>
                            </a:cxn>
                          </a:cxnLst>
                          <a:rect l="0" t="0" r="r" b="b"/>
                          <a:pathLst>
                            <a:path w="160" h="27">
                              <a:moveTo>
                                <a:pt x="160" y="0"/>
                              </a:moveTo>
                              <a:lnTo>
                                <a:pt x="160" y="0"/>
                              </a:lnTo>
                              <a:lnTo>
                                <a:pt x="0" y="0"/>
                              </a:lnTo>
                              <a:lnTo>
                                <a:pt x="0" y="27"/>
                              </a:lnTo>
                              <a:lnTo>
                                <a:pt x="160" y="27"/>
                              </a:lnTo>
                              <a:lnTo>
                                <a:pt x="160" y="0"/>
                              </a:lnTo>
                              <a:close/>
                            </a:path>
                          </a:pathLst>
                        </a:custGeom>
                        <a:solidFill>
                          <a:schemeClr val="tx1"/>
                        </a:solid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14" name="Freeform 273">
                          <a:extLst>
                            <a:ext uri="{FF2B5EF4-FFF2-40B4-BE49-F238E27FC236}">
                              <a16:creationId xmlns:a16="http://schemas.microsoft.com/office/drawing/2014/main" id="{FAACC611-945B-43B8-869D-9AFE131595A3}"/>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15" name="Freeform 274">
                          <a:extLst>
                            <a:ext uri="{FF2B5EF4-FFF2-40B4-BE49-F238E27FC236}">
                              <a16:creationId xmlns:a16="http://schemas.microsoft.com/office/drawing/2014/main" id="{7B7850B4-A845-4519-AA00-4240A4403326}"/>
                            </a:ext>
                          </a:extLst>
                        </p:cNvPr>
                        <p:cNvSpPr>
                          <a:spLocks/>
                        </p:cNvSpPr>
                        <p:nvPr/>
                      </p:nvSpPr>
                      <p:spPr bwMode="auto">
                        <a:xfrm>
                          <a:off x="778" y="3509"/>
                          <a:ext cx="149" cy="17"/>
                        </a:xfrm>
                        <a:custGeom>
                          <a:avLst/>
                          <a:gdLst>
                            <a:gd name="T0" fmla="*/ 0 w 240"/>
                            <a:gd name="T1" fmla="*/ 27 h 27"/>
                            <a:gd name="T2" fmla="*/ 0 w 240"/>
                            <a:gd name="T3" fmla="*/ 27 h 27"/>
                            <a:gd name="T4" fmla="*/ 240 w 240"/>
                            <a:gd name="T5" fmla="*/ 27 h 27"/>
                            <a:gd name="T6" fmla="*/ 240 w 240"/>
                            <a:gd name="T7" fmla="*/ 0 h 27"/>
                            <a:gd name="T8" fmla="*/ 0 w 240"/>
                            <a:gd name="T9" fmla="*/ 0 h 27"/>
                            <a:gd name="T10" fmla="*/ 0 w 240"/>
                            <a:gd name="T11" fmla="*/ 27 h 27"/>
                          </a:gdLst>
                          <a:ahLst/>
                          <a:cxnLst>
                            <a:cxn ang="0">
                              <a:pos x="T0" y="T1"/>
                            </a:cxn>
                            <a:cxn ang="0">
                              <a:pos x="T2" y="T3"/>
                            </a:cxn>
                            <a:cxn ang="0">
                              <a:pos x="T4" y="T5"/>
                            </a:cxn>
                            <a:cxn ang="0">
                              <a:pos x="T6" y="T7"/>
                            </a:cxn>
                            <a:cxn ang="0">
                              <a:pos x="T8" y="T9"/>
                            </a:cxn>
                            <a:cxn ang="0">
                              <a:pos x="T10" y="T11"/>
                            </a:cxn>
                          </a:cxnLst>
                          <a:rect l="0" t="0" r="r" b="b"/>
                          <a:pathLst>
                            <a:path w="240" h="27">
                              <a:moveTo>
                                <a:pt x="0" y="27"/>
                              </a:moveTo>
                              <a:lnTo>
                                <a:pt x="0" y="27"/>
                              </a:lnTo>
                              <a:lnTo>
                                <a:pt x="240" y="27"/>
                              </a:lnTo>
                              <a:lnTo>
                                <a:pt x="240" y="0"/>
                              </a:lnTo>
                              <a:lnTo>
                                <a:pt x="0" y="0"/>
                              </a:lnTo>
                              <a:lnTo>
                                <a:pt x="0" y="27"/>
                              </a:lnTo>
                              <a:close/>
                            </a:path>
                          </a:pathLst>
                        </a:custGeom>
                        <a:solidFill>
                          <a:srgbClr val="2F2F2F"/>
                        </a:solid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16" name="Freeform 275">
                          <a:extLst>
                            <a:ext uri="{FF2B5EF4-FFF2-40B4-BE49-F238E27FC236}">
                              <a16:creationId xmlns:a16="http://schemas.microsoft.com/office/drawing/2014/main" id="{5285E0B2-E228-46A4-968E-AE5FD303E310}"/>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rgbClr val="0078D4"/>
                        </a:solid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17" name="Freeform 276">
                          <a:extLst>
                            <a:ext uri="{FF2B5EF4-FFF2-40B4-BE49-F238E27FC236}">
                              <a16:creationId xmlns:a16="http://schemas.microsoft.com/office/drawing/2014/main" id="{B1AB361E-9755-4C1F-92A3-F7F10F48CF74}"/>
                            </a:ext>
                          </a:extLst>
                        </p:cNvPr>
                        <p:cNvSpPr>
                          <a:spLocks/>
                        </p:cNvSpPr>
                        <p:nvPr/>
                      </p:nvSpPr>
                      <p:spPr bwMode="auto">
                        <a:xfrm>
                          <a:off x="679" y="3414"/>
                          <a:ext cx="50" cy="50"/>
                        </a:xfrm>
                        <a:custGeom>
                          <a:avLst/>
                          <a:gdLst>
                            <a:gd name="T0" fmla="*/ 0 w 80"/>
                            <a:gd name="T1" fmla="*/ 80 h 80"/>
                            <a:gd name="T2" fmla="*/ 0 w 80"/>
                            <a:gd name="T3" fmla="*/ 80 h 80"/>
                            <a:gd name="T4" fmla="*/ 80 w 80"/>
                            <a:gd name="T5" fmla="*/ 80 h 80"/>
                            <a:gd name="T6" fmla="*/ 80 w 80"/>
                            <a:gd name="T7" fmla="*/ 0 h 80"/>
                            <a:gd name="T8" fmla="*/ 0 w 80"/>
                            <a:gd name="T9" fmla="*/ 0 h 80"/>
                            <a:gd name="T10" fmla="*/ 0 w 80"/>
                            <a:gd name="T11" fmla="*/ 80 h 80"/>
                          </a:gdLst>
                          <a:ahLst/>
                          <a:cxnLst>
                            <a:cxn ang="0">
                              <a:pos x="T0" y="T1"/>
                            </a:cxn>
                            <a:cxn ang="0">
                              <a:pos x="T2" y="T3"/>
                            </a:cxn>
                            <a:cxn ang="0">
                              <a:pos x="T4" y="T5"/>
                            </a:cxn>
                            <a:cxn ang="0">
                              <a:pos x="T6" y="T7"/>
                            </a:cxn>
                            <a:cxn ang="0">
                              <a:pos x="T8" y="T9"/>
                            </a:cxn>
                            <a:cxn ang="0">
                              <a:pos x="T10" y="T11"/>
                            </a:cxn>
                          </a:cxnLst>
                          <a:rect l="0" t="0" r="r" b="b"/>
                          <a:pathLst>
                            <a:path w="80" h="80">
                              <a:moveTo>
                                <a:pt x="0" y="80"/>
                              </a:moveTo>
                              <a:lnTo>
                                <a:pt x="0" y="80"/>
                              </a:lnTo>
                              <a:lnTo>
                                <a:pt x="80" y="80"/>
                              </a:lnTo>
                              <a:lnTo>
                                <a:pt x="80" y="0"/>
                              </a:lnTo>
                              <a:lnTo>
                                <a:pt x="0" y="0"/>
                              </a:lnTo>
                              <a:lnTo>
                                <a:pt x="0" y="80"/>
                              </a:ln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18" name="Freeform 277">
                          <a:extLst>
                            <a:ext uri="{FF2B5EF4-FFF2-40B4-BE49-F238E27FC236}">
                              <a16:creationId xmlns:a16="http://schemas.microsoft.com/office/drawing/2014/main" id="{3D02845D-3D3D-4046-AC46-1E92428EBD8F}"/>
                            </a:ext>
                          </a:extLst>
                        </p:cNvPr>
                        <p:cNvSpPr>
                          <a:spLocks/>
                        </p:cNvSpPr>
                        <p:nvPr/>
                      </p:nvSpPr>
                      <p:spPr bwMode="auto">
                        <a:xfrm>
                          <a:off x="679" y="3509"/>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tx1"/>
                        </a:solid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grpSp>
                </p:grpSp>
                <p:sp>
                  <p:nvSpPr>
                    <p:cNvPr id="503" name="Rectangle 502">
                      <a:extLst>
                        <a:ext uri="{FF2B5EF4-FFF2-40B4-BE49-F238E27FC236}">
                          <a16:creationId xmlns:a16="http://schemas.microsoft.com/office/drawing/2014/main" id="{3F0A4141-FFB7-4FAB-9CF0-7519CBDC6D39}"/>
                        </a:ext>
                      </a:extLst>
                    </p:cNvPr>
                    <p:cNvSpPr/>
                    <p:nvPr/>
                  </p:nvSpPr>
                  <p:spPr bwMode="auto">
                    <a:xfrm>
                      <a:off x="8411026" y="3588492"/>
                      <a:ext cx="1404225" cy="817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83000">
                              <a:srgbClr val="282828"/>
                            </a:gs>
                            <a:gs pos="100000">
                              <a:srgbClr val="282828"/>
                            </a:gs>
                          </a:gsLst>
                          <a:lin ang="5400000" scaled="1"/>
                        </a:gradFill>
                        <a:latin typeface="Segoe UI"/>
                        <a:ea typeface="Segoe UI" pitchFamily="34" charset="0"/>
                        <a:cs typeface="Segoe UI" pitchFamily="34" charset="0"/>
                      </a:endParaRPr>
                    </a:p>
                  </p:txBody>
                </p:sp>
                <p:grpSp>
                  <p:nvGrpSpPr>
                    <p:cNvPr id="504" name="Group 503">
                      <a:extLst>
                        <a:ext uri="{FF2B5EF4-FFF2-40B4-BE49-F238E27FC236}">
                          <a16:creationId xmlns:a16="http://schemas.microsoft.com/office/drawing/2014/main" id="{3A0816FD-6415-425A-90EE-A3169A6C825A}"/>
                        </a:ext>
                      </a:extLst>
                    </p:cNvPr>
                    <p:cNvGrpSpPr/>
                    <p:nvPr/>
                  </p:nvGrpSpPr>
                  <p:grpSpPr>
                    <a:xfrm>
                      <a:off x="8484343" y="3761175"/>
                      <a:ext cx="377190" cy="177165"/>
                      <a:chOff x="8320780" y="3914105"/>
                      <a:chExt cx="377190" cy="177165"/>
                    </a:xfrm>
                    <a:solidFill>
                      <a:srgbClr val="C1C1C1"/>
                    </a:solidFill>
                  </p:grpSpPr>
                  <p:sp>
                    <p:nvSpPr>
                      <p:cNvPr id="505" name="Freeform 32">
                        <a:extLst>
                          <a:ext uri="{FF2B5EF4-FFF2-40B4-BE49-F238E27FC236}">
                            <a16:creationId xmlns:a16="http://schemas.microsoft.com/office/drawing/2014/main" id="{8A0DB66C-DC11-4D02-AA8D-B66F377C34E5}"/>
                          </a:ext>
                        </a:extLst>
                      </p:cNvPr>
                      <p:cNvSpPr>
                        <a:spLocks/>
                      </p:cNvSpPr>
                      <p:nvPr/>
                    </p:nvSpPr>
                    <p:spPr bwMode="auto">
                      <a:xfrm>
                        <a:off x="8320780" y="3986495"/>
                        <a:ext cx="377190" cy="32385"/>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06" name="Freeform 33">
                        <a:extLst>
                          <a:ext uri="{FF2B5EF4-FFF2-40B4-BE49-F238E27FC236}">
                            <a16:creationId xmlns:a16="http://schemas.microsoft.com/office/drawing/2014/main" id="{B63A60F8-F6FD-4B46-909A-E4BCF36B2097}"/>
                          </a:ext>
                        </a:extLst>
                      </p:cNvPr>
                      <p:cNvSpPr>
                        <a:spLocks/>
                      </p:cNvSpPr>
                      <p:nvPr/>
                    </p:nvSpPr>
                    <p:spPr bwMode="auto">
                      <a:xfrm>
                        <a:off x="8320780" y="4058885"/>
                        <a:ext cx="377190" cy="32385"/>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sp>
                    <p:nvSpPr>
                      <p:cNvPr id="507" name="Freeform 34">
                        <a:extLst>
                          <a:ext uri="{FF2B5EF4-FFF2-40B4-BE49-F238E27FC236}">
                            <a16:creationId xmlns:a16="http://schemas.microsoft.com/office/drawing/2014/main" id="{3DF4D1FA-B5EF-43E8-8E1D-896F713498B1}"/>
                          </a:ext>
                        </a:extLst>
                      </p:cNvPr>
                      <p:cNvSpPr>
                        <a:spLocks/>
                      </p:cNvSpPr>
                      <p:nvPr/>
                    </p:nvSpPr>
                    <p:spPr bwMode="auto">
                      <a:xfrm>
                        <a:off x="8320780" y="3914105"/>
                        <a:ext cx="377190" cy="30480"/>
                      </a:xfrm>
                      <a:custGeom>
                        <a:avLst/>
                        <a:gdLst>
                          <a:gd name="T0" fmla="*/ 0 w 320"/>
                          <a:gd name="T1" fmla="*/ 26 h 26"/>
                          <a:gd name="T2" fmla="*/ 0 w 320"/>
                          <a:gd name="T3" fmla="*/ 26 h 26"/>
                          <a:gd name="T4" fmla="*/ 320 w 320"/>
                          <a:gd name="T5" fmla="*/ 26 h 26"/>
                          <a:gd name="T6" fmla="*/ 320 w 320"/>
                          <a:gd name="T7" fmla="*/ 0 h 26"/>
                          <a:gd name="T8" fmla="*/ 0 w 320"/>
                          <a:gd name="T9" fmla="*/ 0 h 26"/>
                          <a:gd name="T10" fmla="*/ 0 w 320"/>
                          <a:gd name="T11" fmla="*/ 26 h 26"/>
                        </a:gdLst>
                        <a:ahLst/>
                        <a:cxnLst>
                          <a:cxn ang="0">
                            <a:pos x="T0" y="T1"/>
                          </a:cxn>
                          <a:cxn ang="0">
                            <a:pos x="T2" y="T3"/>
                          </a:cxn>
                          <a:cxn ang="0">
                            <a:pos x="T4" y="T5"/>
                          </a:cxn>
                          <a:cxn ang="0">
                            <a:pos x="T6" y="T7"/>
                          </a:cxn>
                          <a:cxn ang="0">
                            <a:pos x="T8" y="T9"/>
                          </a:cxn>
                          <a:cxn ang="0">
                            <a:pos x="T10" y="T11"/>
                          </a:cxn>
                        </a:cxnLst>
                        <a:rect l="0" t="0" r="r" b="b"/>
                        <a:pathLst>
                          <a:path w="320" h="26">
                            <a:moveTo>
                              <a:pt x="0" y="26"/>
                            </a:moveTo>
                            <a:lnTo>
                              <a:pt x="0" y="26"/>
                            </a:lnTo>
                            <a:lnTo>
                              <a:pt x="320" y="26"/>
                            </a:lnTo>
                            <a:lnTo>
                              <a:pt x="320" y="0"/>
                            </a:lnTo>
                            <a:lnTo>
                              <a:pt x="0" y="0"/>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a:endParaRPr>
                      </a:p>
                    </p:txBody>
                  </p:sp>
                </p:grpSp>
              </p:grpSp>
            </p:grpSp>
            <p:sp>
              <p:nvSpPr>
                <p:cNvPr id="498" name="Freeform 11">
                  <a:extLst>
                    <a:ext uri="{FF2B5EF4-FFF2-40B4-BE49-F238E27FC236}">
                      <a16:creationId xmlns:a16="http://schemas.microsoft.com/office/drawing/2014/main" id="{B6391102-A231-494A-8ABB-E288B3E0BE10}"/>
                    </a:ext>
                  </a:extLst>
                </p:cNvPr>
                <p:cNvSpPr>
                  <a:spLocks noEditPoints="1"/>
                </p:cNvSpPr>
                <p:nvPr/>
              </p:nvSpPr>
              <p:spPr bwMode="auto">
                <a:xfrm>
                  <a:off x="11674917" y="3770007"/>
                  <a:ext cx="369571" cy="438294"/>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a:defRPr/>
                  </a:pPr>
                  <a:endParaRPr lang="en-US">
                    <a:gradFill>
                      <a:gsLst>
                        <a:gs pos="83000">
                          <a:srgbClr val="282828"/>
                        </a:gs>
                        <a:gs pos="100000">
                          <a:srgbClr val="282828"/>
                        </a:gs>
                      </a:gsLst>
                      <a:lin ang="5400000" scaled="1"/>
                    </a:gradFill>
                    <a:latin typeface="Segoe UI Semibold"/>
                  </a:endParaRPr>
                </a:p>
              </p:txBody>
            </p:sp>
          </p:grpSp>
        </p:grpSp>
        <p:sp>
          <p:nvSpPr>
            <p:cNvPr id="529" name="TextBox 528">
              <a:extLst>
                <a:ext uri="{FF2B5EF4-FFF2-40B4-BE49-F238E27FC236}">
                  <a16:creationId xmlns:a16="http://schemas.microsoft.com/office/drawing/2014/main" id="{34DC7B13-EE81-4A91-A224-8184D2AF3251}"/>
                </a:ext>
              </a:extLst>
            </p:cNvPr>
            <p:cNvSpPr txBox="1"/>
            <p:nvPr/>
          </p:nvSpPr>
          <p:spPr>
            <a:xfrm>
              <a:off x="8439749" y="3648965"/>
              <a:ext cx="945772" cy="492443"/>
            </a:xfrm>
            <a:prstGeom prst="rect">
              <a:avLst/>
            </a:prstGeom>
            <a:noFill/>
          </p:spPr>
          <p:txBody>
            <a:bodyPr wrap="none" lIns="0" tIns="0" rIns="0" bIns="0" rtlCol="0">
              <a:spAutoFit/>
            </a:bodyPr>
            <a:lstStyle/>
            <a:p>
              <a:pPr algn="ctr" defTabSz="430169">
                <a:defRPr/>
              </a:pPr>
              <a:r>
                <a:rPr lang="en-US" sz="1568" kern="0">
                  <a:gradFill>
                    <a:gsLst>
                      <a:gs pos="83000">
                        <a:srgbClr val="282828"/>
                      </a:gs>
                      <a:gs pos="100000">
                        <a:srgbClr val="282828"/>
                      </a:gs>
                    </a:gsLst>
                    <a:lin ang="5400000" scaled="1"/>
                  </a:gradFill>
                  <a:latin typeface="Segoe UI Semibold"/>
                  <a:cs typeface="Segoe UI Semilight" panose="020B0402040204020203" pitchFamily="34" charset="0"/>
                </a:rPr>
                <a:t>Microsoft </a:t>
              </a:r>
              <a:br>
                <a:rPr lang="en-US" sz="1568" kern="0">
                  <a:gradFill>
                    <a:gsLst>
                      <a:gs pos="83000">
                        <a:srgbClr val="282828"/>
                      </a:gs>
                      <a:gs pos="100000">
                        <a:srgbClr val="282828"/>
                      </a:gs>
                    </a:gsLst>
                    <a:lin ang="5400000" scaled="1"/>
                  </a:gradFill>
                  <a:latin typeface="Segoe UI Semibold"/>
                  <a:cs typeface="Segoe UI Semilight" panose="020B0402040204020203" pitchFamily="34" charset="0"/>
                </a:rPr>
              </a:br>
              <a:r>
                <a:rPr lang="en-US" sz="1568" kern="0">
                  <a:gradFill>
                    <a:gsLst>
                      <a:gs pos="83000">
                        <a:srgbClr val="282828"/>
                      </a:gs>
                      <a:gs pos="100000">
                        <a:srgbClr val="282828"/>
                      </a:gs>
                    </a:gsLst>
                    <a:lin ang="5400000" scaled="1"/>
                  </a:gradFill>
                  <a:latin typeface="Segoe UI Semibold"/>
                  <a:cs typeface="Segoe UI Semilight" panose="020B0402040204020203" pitchFamily="34" charset="0"/>
                </a:rPr>
                <a:t>identity</a:t>
              </a:r>
            </a:p>
          </p:txBody>
        </p:sp>
      </p:grpSp>
      <p:sp>
        <p:nvSpPr>
          <p:cNvPr id="530" name="TextBox 529">
            <a:extLst>
              <a:ext uri="{FF2B5EF4-FFF2-40B4-BE49-F238E27FC236}">
                <a16:creationId xmlns:a16="http://schemas.microsoft.com/office/drawing/2014/main" id="{AFDCAA6C-FAAE-4EAD-8630-5F8B2446C720}"/>
              </a:ext>
            </a:extLst>
          </p:cNvPr>
          <p:cNvSpPr txBox="1">
            <a:spLocks/>
          </p:cNvSpPr>
          <p:nvPr/>
        </p:nvSpPr>
        <p:spPr>
          <a:xfrm>
            <a:off x="8015714" y="4465804"/>
            <a:ext cx="1443436" cy="612347"/>
          </a:xfrm>
          <a:prstGeom prst="rect">
            <a:avLst/>
          </a:prstGeom>
          <a:solidFill>
            <a:schemeClr val="bg2"/>
          </a:solidFill>
        </p:spPr>
        <p:txBody>
          <a:bodyPr wrap="square" lIns="0" tIns="0" rIns="0" bIns="0" rtlCol="0" anchor="ctr" anchorCtr="0">
            <a:noAutofit/>
          </a:bodyPr>
          <a:lstStyle/>
          <a:p>
            <a:pPr algn="ctr" defTabSz="430169">
              <a:defRPr/>
            </a:pPr>
            <a:r>
              <a:rPr lang="en-US" kern="0">
                <a:gradFill>
                  <a:gsLst>
                    <a:gs pos="83000">
                      <a:srgbClr val="282828"/>
                    </a:gs>
                    <a:gs pos="100000">
                      <a:srgbClr val="282828"/>
                    </a:gs>
                  </a:gsLst>
                  <a:lin ang="5400000" scaled="1"/>
                </a:gradFill>
                <a:latin typeface="Segoe UI Semibold"/>
                <a:cs typeface="Segoe UI Semilight" panose="020B0402040204020203" pitchFamily="34" charset="0"/>
              </a:rPr>
              <a:t>Microsoft </a:t>
            </a:r>
            <a:br>
              <a:rPr lang="en-US" kern="0">
                <a:gradFill>
                  <a:gsLst>
                    <a:gs pos="83000">
                      <a:srgbClr val="282828"/>
                    </a:gs>
                    <a:gs pos="100000">
                      <a:srgbClr val="282828"/>
                    </a:gs>
                  </a:gsLst>
                  <a:lin ang="5400000" scaled="1"/>
                </a:gradFill>
                <a:latin typeface="Segoe UI Semibold"/>
                <a:cs typeface="Segoe UI Semilight" panose="020B0402040204020203" pitchFamily="34" charset="0"/>
              </a:rPr>
            </a:br>
            <a:r>
              <a:rPr lang="en-US" kern="0">
                <a:gradFill>
                  <a:gsLst>
                    <a:gs pos="83000">
                      <a:srgbClr val="282828"/>
                    </a:gs>
                    <a:gs pos="100000">
                      <a:srgbClr val="282828"/>
                    </a:gs>
                  </a:gsLst>
                  <a:lin ang="5400000" scaled="1"/>
                </a:gradFill>
                <a:latin typeface="Segoe UI Semibold"/>
                <a:cs typeface="Segoe UI Semilight" panose="020B0402040204020203" pitchFamily="34" charset="0"/>
              </a:rPr>
              <a:t>Graph</a:t>
            </a:r>
          </a:p>
        </p:txBody>
      </p:sp>
      <p:sp>
        <p:nvSpPr>
          <p:cNvPr id="4" name="Oval 3">
            <a:extLst>
              <a:ext uri="{FF2B5EF4-FFF2-40B4-BE49-F238E27FC236}">
                <a16:creationId xmlns:a16="http://schemas.microsoft.com/office/drawing/2014/main" id="{DF4B29B2-2D48-431D-86A8-1786008A57DE}"/>
              </a:ext>
            </a:extLst>
          </p:cNvPr>
          <p:cNvSpPr/>
          <p:nvPr/>
        </p:nvSpPr>
        <p:spPr bwMode="auto">
          <a:xfrm>
            <a:off x="7863465" y="2584058"/>
            <a:ext cx="1753497" cy="1696869"/>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3980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0.02451 1.87926E-6 L 2.46107E-6 1.87926E-6 " pathEditMode="relative" rAng="0" ptsTypes="AA">
                                      <p:cBhvr>
                                        <p:cTn id="15" dur="600" fill="hold"/>
                                        <p:tgtEl>
                                          <p:spTgt spid="2"/>
                                        </p:tgtEl>
                                        <p:attrNameLst>
                                          <p:attrName>ppt_x</p:attrName>
                                          <p:attrName>ppt_y</p:attrName>
                                        </p:attrNameLst>
                                      </p:cBhvr>
                                      <p:rCtr x="1225" y="0"/>
                                    </p:animMotion>
                                  </p:childTnLst>
                                </p:cTn>
                              </p:par>
                              <p:par>
                                <p:cTn id="16" presetID="10" presetClass="entr" presetSubtype="0" fill="hold" nodeType="withEffect">
                                  <p:stCondLst>
                                    <p:cond delay="25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42" presetClass="path" presetSubtype="0" decel="100000" fill="hold" nodeType="withEffect">
                                  <p:stCondLst>
                                    <p:cond delay="250"/>
                                  </p:stCondLst>
                                  <p:childTnLst>
                                    <p:animMotion origin="layout" path="M -0.02451 -3.8039E-6 L -4.79959E-7 -3.8039E-6 " pathEditMode="relative" rAng="0" ptsTypes="AA">
                                      <p:cBhvr>
                                        <p:cTn id="20" dur="600" fill="hold"/>
                                        <p:tgtEl>
                                          <p:spTgt spid="5"/>
                                        </p:tgtEl>
                                        <p:attrNameLst>
                                          <p:attrName>ppt_x</p:attrName>
                                          <p:attrName>ppt_y</p:attrName>
                                        </p:attrNameLst>
                                      </p:cBhvr>
                                      <p:rCtr x="1225" y="0"/>
                                    </p:animMotion>
                                  </p:childTnLst>
                                </p:cTn>
                              </p:par>
                              <p:par>
                                <p:cTn id="21" presetID="10" presetClass="entr" presetSubtype="0" fill="hold"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42" presetClass="path" presetSubtype="0" decel="100000" fill="hold" nodeType="withEffect">
                                  <p:stCondLst>
                                    <p:cond delay="500"/>
                                  </p:stCondLst>
                                  <p:childTnLst>
                                    <p:animMotion origin="layout" path="M -0.02451 -3.8039E-6 L -4.79959E-7 -3.8039E-6 " pathEditMode="relative" rAng="0" ptsTypes="AA">
                                      <p:cBhvr>
                                        <p:cTn id="25" dur="600" fill="hold"/>
                                        <p:tgtEl>
                                          <p:spTgt spid="6"/>
                                        </p:tgtEl>
                                        <p:attrNameLst>
                                          <p:attrName>ppt_x</p:attrName>
                                          <p:attrName>ppt_y</p:attrName>
                                        </p:attrNameLst>
                                      </p:cBhvr>
                                      <p:rCtr x="1225" y="0"/>
                                    </p:animMotion>
                                  </p:childTnLst>
                                </p:cTn>
                              </p:par>
                              <p:par>
                                <p:cTn id="26" presetID="10" presetClass="entr" presetSubtype="0" fill="hold" nodeType="withEffect">
                                  <p:stCondLst>
                                    <p:cond delay="75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42" presetClass="path" presetSubtype="0" decel="100000" fill="hold" nodeType="withEffect">
                                  <p:stCondLst>
                                    <p:cond delay="750"/>
                                  </p:stCondLst>
                                  <p:childTnLst>
                                    <p:animMotion origin="layout" path="M -0.02451 -3.8039E-6 L -4.79959E-7 -3.8039E-6 " pathEditMode="relative" rAng="0" ptsTypes="AA">
                                      <p:cBhvr>
                                        <p:cTn id="30" dur="600" fill="hold"/>
                                        <p:tgtEl>
                                          <p:spTgt spid="7"/>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6"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D8EB081F-2C62-4042-BCB8-A2F2D69253C4}"/>
              </a:ext>
              <a:ext uri="{C183D7F6-B498-43B3-948B-1728B52AA6E4}">
                <adec:decorative xmlns:adec="http://schemas.microsoft.com/office/drawing/2017/decorative" val="1"/>
              </a:ext>
            </a:extLst>
          </p:cNvPr>
          <p:cNvSpPr/>
          <p:nvPr/>
        </p:nvSpPr>
        <p:spPr>
          <a:xfrm>
            <a:off x="2870311" y="3807159"/>
            <a:ext cx="2502004" cy="362072"/>
          </a:xfrm>
          <a:prstGeom prst="rect">
            <a:avLst/>
          </a:prstGeom>
        </p:spPr>
        <p:txBody>
          <a:bodyPr wrap="none">
            <a:spAutoFit/>
          </a:bodyPr>
          <a:lstStyle/>
          <a:p>
            <a:pPr algn="ctr" defTabSz="914016">
              <a:lnSpc>
                <a:spcPct val="90000"/>
              </a:lnSpc>
              <a:defRPr/>
            </a:pPr>
            <a:r>
              <a:rPr lang="en-US" sz="1961">
                <a:solidFill>
                  <a:srgbClr val="282828"/>
                </a:solidFill>
                <a:latin typeface="Segoe UI Semibold"/>
              </a:rPr>
              <a:t>Microsoft Graph API</a:t>
            </a:r>
          </a:p>
        </p:txBody>
      </p:sp>
      <p:grpSp>
        <p:nvGrpSpPr>
          <p:cNvPr id="125" name="Group 124">
            <a:extLst>
              <a:ext uri="{FF2B5EF4-FFF2-40B4-BE49-F238E27FC236}">
                <a16:creationId xmlns:a16="http://schemas.microsoft.com/office/drawing/2014/main" id="{A96DECA6-50E5-49B1-B7F7-DFB0E3DB3AE8}"/>
              </a:ext>
              <a:ext uri="{C183D7F6-B498-43B3-948B-1728B52AA6E4}">
                <adec:decorative xmlns:adec="http://schemas.microsoft.com/office/drawing/2017/decorative" val="1"/>
              </a:ext>
            </a:extLst>
          </p:cNvPr>
          <p:cNvGrpSpPr/>
          <p:nvPr/>
        </p:nvGrpSpPr>
        <p:grpSpPr>
          <a:xfrm>
            <a:off x="349197" y="3378941"/>
            <a:ext cx="11493608" cy="101725"/>
            <a:chOff x="327852" y="3648105"/>
            <a:chExt cx="11496869" cy="101754"/>
          </a:xfrm>
        </p:grpSpPr>
        <p:cxnSp>
          <p:nvCxnSpPr>
            <p:cNvPr id="126" name="Straight Connector 125">
              <a:extLst>
                <a:ext uri="{FF2B5EF4-FFF2-40B4-BE49-F238E27FC236}">
                  <a16:creationId xmlns:a16="http://schemas.microsoft.com/office/drawing/2014/main" id="{8084C62D-960A-4931-9EAA-E105F4F62B61}"/>
                </a:ext>
              </a:extLst>
            </p:cNvPr>
            <p:cNvCxnSpPr>
              <a:cxnSpLocks/>
            </p:cNvCxnSpPr>
            <p:nvPr/>
          </p:nvCxnSpPr>
          <p:spPr>
            <a:xfrm flipH="1">
              <a:off x="327852" y="3648105"/>
              <a:ext cx="1149686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Flowchart: Merge 126">
              <a:extLst>
                <a:ext uri="{FF2B5EF4-FFF2-40B4-BE49-F238E27FC236}">
                  <a16:creationId xmlns:a16="http://schemas.microsoft.com/office/drawing/2014/main" id="{07AC9613-DA5F-4183-BB5D-766CFDFBC69C}"/>
                </a:ext>
              </a:extLst>
            </p:cNvPr>
            <p:cNvSpPr/>
            <p:nvPr/>
          </p:nvSpPr>
          <p:spPr bwMode="auto">
            <a:xfrm>
              <a:off x="5911423" y="3651538"/>
              <a:ext cx="312228" cy="98321"/>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6895AB59-52E3-40CD-B239-24EABDB7A8A9}"/>
              </a:ext>
              <a:ext uri="{C183D7F6-B498-43B3-948B-1728B52AA6E4}">
                <adec:decorative xmlns:adec="http://schemas.microsoft.com/office/drawing/2017/decorative" val="1"/>
              </a:ext>
            </a:extLst>
          </p:cNvPr>
          <p:cNvGrpSpPr/>
          <p:nvPr/>
        </p:nvGrpSpPr>
        <p:grpSpPr>
          <a:xfrm>
            <a:off x="357944" y="4347988"/>
            <a:ext cx="11493608" cy="101558"/>
            <a:chOff x="327851" y="5100458"/>
            <a:chExt cx="11496869" cy="101587"/>
          </a:xfrm>
        </p:grpSpPr>
        <p:cxnSp>
          <p:nvCxnSpPr>
            <p:cNvPr id="129" name="Straight Connector 128">
              <a:extLst>
                <a:ext uri="{FF2B5EF4-FFF2-40B4-BE49-F238E27FC236}">
                  <a16:creationId xmlns:a16="http://schemas.microsoft.com/office/drawing/2014/main" id="{E846646A-C7F3-4850-B2B1-15AA190E88E3}"/>
                </a:ext>
              </a:extLst>
            </p:cNvPr>
            <p:cNvCxnSpPr>
              <a:cxnSpLocks/>
            </p:cNvCxnSpPr>
            <p:nvPr/>
          </p:nvCxnSpPr>
          <p:spPr>
            <a:xfrm flipH="1">
              <a:off x="327851" y="5202045"/>
              <a:ext cx="11496869"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Flowchart: Merge 129">
              <a:extLst>
                <a:ext uri="{FF2B5EF4-FFF2-40B4-BE49-F238E27FC236}">
                  <a16:creationId xmlns:a16="http://schemas.microsoft.com/office/drawing/2014/main" id="{27203F00-4F60-4E97-AFA3-63B767FB68B5}"/>
                </a:ext>
              </a:extLst>
            </p:cNvPr>
            <p:cNvSpPr/>
            <p:nvPr/>
          </p:nvSpPr>
          <p:spPr bwMode="auto">
            <a:xfrm rot="10800000">
              <a:off x="5911423" y="5100458"/>
              <a:ext cx="312228" cy="98321"/>
            </a:xfrm>
            <a:prstGeom prst="flowChartMerg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9" name="Picture 138">
            <a:extLst>
              <a:ext uri="{FF2B5EF4-FFF2-40B4-BE49-F238E27FC236}">
                <a16:creationId xmlns:a16="http://schemas.microsoft.com/office/drawing/2014/main" id="{14C421DA-10A0-4629-957A-D83948671BC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06866" y="3599390"/>
            <a:ext cx="778269" cy="674903"/>
          </a:xfrm>
          <a:prstGeom prst="rect">
            <a:avLst/>
          </a:prstGeom>
        </p:spPr>
      </p:pic>
      <p:sp>
        <p:nvSpPr>
          <p:cNvPr id="91" name="Title 90">
            <a:extLst>
              <a:ext uri="{FF2B5EF4-FFF2-40B4-BE49-F238E27FC236}">
                <a16:creationId xmlns:a16="http://schemas.microsoft.com/office/drawing/2014/main" id="{B6847AE7-1F02-49BB-93DC-50F6799F69FE}"/>
              </a:ext>
              <a:ext uri="{C183D7F6-B498-43B3-948B-1728B52AA6E4}">
                <adec:decorative xmlns:adec="http://schemas.microsoft.com/office/drawing/2017/decorative" val="1"/>
              </a:ext>
            </a:extLst>
          </p:cNvPr>
          <p:cNvSpPr>
            <a:spLocks noGrp="1"/>
          </p:cNvSpPr>
          <p:nvPr>
            <p:ph type="title"/>
          </p:nvPr>
        </p:nvSpPr>
        <p:spPr/>
        <p:txBody>
          <a:bodyPr/>
          <a:lstStyle/>
          <a:p>
            <a:r>
              <a:rPr lang="en-US"/>
              <a:t>Enrich your apps with Microsoft Graph</a:t>
            </a:r>
            <a:br>
              <a:rPr lang="en-US" sz="1961" spc="0">
                <a:latin typeface="+mn-lt"/>
                <a:cs typeface="Segoe UI"/>
              </a:rPr>
            </a:br>
            <a:endParaRPr lang="en-US" sz="1961" spc="0">
              <a:latin typeface="+mn-lt"/>
              <a:cs typeface="Segoe UI"/>
            </a:endParaRPr>
          </a:p>
        </p:txBody>
      </p:sp>
      <p:sp>
        <p:nvSpPr>
          <p:cNvPr id="201" name="TextBox 200">
            <a:extLst>
              <a:ext uri="{FF2B5EF4-FFF2-40B4-BE49-F238E27FC236}">
                <a16:creationId xmlns:a16="http://schemas.microsoft.com/office/drawing/2014/main" id="{A5B67ADD-E5BE-4BF9-823C-FF82EDDFD357}"/>
              </a:ext>
              <a:ext uri="{C183D7F6-B498-43B3-948B-1728B52AA6E4}">
                <adec:decorative xmlns:adec="http://schemas.microsoft.com/office/drawing/2017/decorative" val="1"/>
              </a:ext>
            </a:extLst>
          </p:cNvPr>
          <p:cNvSpPr txBox="1"/>
          <p:nvPr/>
        </p:nvSpPr>
        <p:spPr>
          <a:xfrm>
            <a:off x="10103509" y="5433719"/>
            <a:ext cx="1540260" cy="430887"/>
          </a:xfrm>
          <a:prstGeom prst="rect">
            <a:avLst/>
          </a:prstGeom>
          <a:noFill/>
        </p:spPr>
        <p:txBody>
          <a:bodyPr wrap="square" lIns="0" tIns="0" rIns="0" bIns="0" rtlCol="0">
            <a:spAutoFit/>
          </a:bodyPr>
          <a:lstStyle/>
          <a:p>
            <a:pPr defTabSz="914314">
              <a:defRPr/>
            </a:pPr>
            <a:r>
              <a:rPr lang="en-US" sz="1400">
                <a:solidFill>
                  <a:srgbClr val="282828"/>
                </a:solidFill>
                <a:latin typeface="Segoe UI Semibold"/>
              </a:rPr>
              <a:t>Microsoft Graph </a:t>
            </a:r>
          </a:p>
          <a:p>
            <a:pPr defTabSz="914314">
              <a:defRPr/>
            </a:pPr>
            <a:r>
              <a:rPr lang="en-US" sz="1400">
                <a:solidFill>
                  <a:srgbClr val="282828"/>
                </a:solidFill>
                <a:latin typeface="Segoe UI Semibold"/>
              </a:rPr>
              <a:t>data connect</a:t>
            </a:r>
          </a:p>
        </p:txBody>
      </p:sp>
      <p:cxnSp>
        <p:nvCxnSpPr>
          <p:cNvPr id="206" name="Straight Arrow Connector 205">
            <a:extLst>
              <a:ext uri="{FF2B5EF4-FFF2-40B4-BE49-F238E27FC236}">
                <a16:creationId xmlns:a16="http://schemas.microsoft.com/office/drawing/2014/main" id="{3D2545EE-0D76-45AD-8E1B-CA649C521DD2}"/>
              </a:ext>
              <a:ext uri="{C183D7F6-B498-43B3-948B-1728B52AA6E4}">
                <adec:decorative xmlns:adec="http://schemas.microsoft.com/office/drawing/2017/decorative" val="1"/>
              </a:ext>
            </a:extLst>
          </p:cNvPr>
          <p:cNvCxnSpPr>
            <a:cxnSpLocks/>
          </p:cNvCxnSpPr>
          <p:nvPr/>
        </p:nvCxnSpPr>
        <p:spPr>
          <a:xfrm>
            <a:off x="2246036" y="5180979"/>
            <a:ext cx="1024144" cy="0"/>
          </a:xfrm>
          <a:prstGeom prst="straightConnector1">
            <a:avLst/>
          </a:prstGeom>
          <a:ln w="19050">
            <a:solidFill>
              <a:schemeClr val="tx1"/>
            </a:solidFill>
            <a:headEnd type="none" w="sm" len="sm"/>
            <a:tailEnd type="arrow" w="med" len="sm"/>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BBD27639-F6EE-466C-A023-DB8978D33FEB}"/>
              </a:ext>
              <a:ext uri="{C183D7F6-B498-43B3-948B-1728B52AA6E4}">
                <adec:decorative xmlns:adec="http://schemas.microsoft.com/office/drawing/2017/decorative" val="1"/>
              </a:ext>
            </a:extLst>
          </p:cNvPr>
          <p:cNvSpPr txBox="1"/>
          <p:nvPr/>
        </p:nvSpPr>
        <p:spPr>
          <a:xfrm>
            <a:off x="1004893" y="5591508"/>
            <a:ext cx="1051561" cy="215444"/>
          </a:xfrm>
          <a:prstGeom prst="rect">
            <a:avLst/>
          </a:prstGeom>
          <a:noFill/>
        </p:spPr>
        <p:txBody>
          <a:bodyPr wrap="square" lIns="0" tIns="0" rIns="0" bIns="0" rtlCol="0">
            <a:spAutoFit/>
          </a:bodyPr>
          <a:lstStyle/>
          <a:p>
            <a:pPr algn="r" defTabSz="914314">
              <a:defRPr/>
            </a:pPr>
            <a:r>
              <a:rPr lang="en-US" sz="1400">
                <a:solidFill>
                  <a:srgbClr val="282828"/>
                </a:solidFill>
                <a:latin typeface="Segoe UI Semibold"/>
              </a:rPr>
              <a:t>Connectors</a:t>
            </a:r>
          </a:p>
        </p:txBody>
      </p:sp>
      <p:grpSp>
        <p:nvGrpSpPr>
          <p:cNvPr id="208" name="Group 207">
            <a:extLst>
              <a:ext uri="{FF2B5EF4-FFF2-40B4-BE49-F238E27FC236}">
                <a16:creationId xmlns:a16="http://schemas.microsoft.com/office/drawing/2014/main" id="{2BCB2FC8-C85D-4B44-B0A6-831E31390BEF}"/>
              </a:ext>
              <a:ext uri="{C183D7F6-B498-43B3-948B-1728B52AA6E4}">
                <adec:decorative xmlns:adec="http://schemas.microsoft.com/office/drawing/2017/decorative" val="1"/>
              </a:ext>
            </a:extLst>
          </p:cNvPr>
          <p:cNvGrpSpPr/>
          <p:nvPr/>
        </p:nvGrpSpPr>
        <p:grpSpPr>
          <a:xfrm>
            <a:off x="435162" y="5860916"/>
            <a:ext cx="11502010" cy="631344"/>
            <a:chOff x="434358" y="5831887"/>
            <a:chExt cx="11503641" cy="631434"/>
          </a:xfrm>
        </p:grpSpPr>
        <p:grpSp>
          <p:nvGrpSpPr>
            <p:cNvPr id="209" name="Group 208">
              <a:extLst>
                <a:ext uri="{FF2B5EF4-FFF2-40B4-BE49-F238E27FC236}">
                  <a16:creationId xmlns:a16="http://schemas.microsoft.com/office/drawing/2014/main" id="{641EDF56-48DA-46B8-8A58-D8637DD2BCA2}"/>
                </a:ext>
              </a:extLst>
            </p:cNvPr>
            <p:cNvGrpSpPr/>
            <p:nvPr/>
          </p:nvGrpSpPr>
          <p:grpSpPr>
            <a:xfrm>
              <a:off x="434358" y="5831887"/>
              <a:ext cx="11503641" cy="451414"/>
              <a:chOff x="434358" y="5970784"/>
              <a:chExt cx="11267647" cy="451414"/>
            </a:xfrm>
          </p:grpSpPr>
          <p:cxnSp>
            <p:nvCxnSpPr>
              <p:cNvPr id="211" name="Straight Connector 210">
                <a:extLst>
                  <a:ext uri="{FF2B5EF4-FFF2-40B4-BE49-F238E27FC236}">
                    <a16:creationId xmlns:a16="http://schemas.microsoft.com/office/drawing/2014/main" id="{AEBFC49B-2C21-450A-8C68-852A653C71EC}"/>
                  </a:ext>
                </a:extLst>
              </p:cNvPr>
              <p:cNvCxnSpPr>
                <a:cxnSpLocks/>
              </p:cNvCxnSpPr>
              <p:nvPr/>
            </p:nvCxnSpPr>
            <p:spPr>
              <a:xfrm>
                <a:off x="434358" y="6422198"/>
                <a:ext cx="11267647" cy="0"/>
              </a:xfrm>
              <a:prstGeom prst="line">
                <a:avLst/>
              </a:prstGeom>
              <a:ln w="19050" cap="sq">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CF4F653-A95B-4CFF-B565-2345BFF09A03}"/>
                  </a:ext>
                </a:extLst>
              </p:cNvPr>
              <p:cNvCxnSpPr>
                <a:cxnSpLocks/>
              </p:cNvCxnSpPr>
              <p:nvPr/>
            </p:nvCxnSpPr>
            <p:spPr>
              <a:xfrm rot="16200000">
                <a:off x="11476298" y="6196491"/>
                <a:ext cx="451413" cy="0"/>
              </a:xfrm>
              <a:prstGeom prst="line">
                <a:avLst/>
              </a:prstGeom>
              <a:ln w="19050" cap="sq">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C123094C-26C5-4813-B90F-E84124357EC7}"/>
                  </a:ext>
                </a:extLst>
              </p:cNvPr>
              <p:cNvCxnSpPr>
                <a:cxnSpLocks/>
              </p:cNvCxnSpPr>
              <p:nvPr/>
            </p:nvCxnSpPr>
            <p:spPr>
              <a:xfrm rot="16200000">
                <a:off x="208652" y="6196491"/>
                <a:ext cx="451413" cy="0"/>
              </a:xfrm>
              <a:prstGeom prst="line">
                <a:avLst/>
              </a:prstGeom>
              <a:ln w="19050" cap="sq">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0" name="Rectangle 209">
              <a:extLst>
                <a:ext uri="{FF2B5EF4-FFF2-40B4-BE49-F238E27FC236}">
                  <a16:creationId xmlns:a16="http://schemas.microsoft.com/office/drawing/2014/main" id="{E160A271-360D-4137-A016-95BD099A348B}"/>
                </a:ext>
              </a:extLst>
            </p:cNvPr>
            <p:cNvSpPr/>
            <p:nvPr/>
          </p:nvSpPr>
          <p:spPr>
            <a:xfrm>
              <a:off x="5136853" y="6088475"/>
              <a:ext cx="2098651" cy="374846"/>
            </a:xfrm>
            <a:prstGeom prst="rect">
              <a:avLst/>
            </a:prstGeom>
            <a:solidFill>
              <a:schemeClr val="bg1"/>
            </a:solidFill>
          </p:spPr>
          <p:txBody>
            <a:bodyPr wrap="none">
              <a:spAutoFit/>
            </a:bodyPr>
            <a:lstStyle/>
            <a:p>
              <a:pPr algn="ctr" defTabSz="932293" fontAlgn="base">
                <a:spcBef>
                  <a:spcPct val="0"/>
                </a:spcBef>
                <a:spcAft>
                  <a:spcPct val="0"/>
                </a:spcAft>
                <a:defRPr/>
              </a:pPr>
              <a:r>
                <a:rPr lang="en-US" sz="1800">
                  <a:solidFill>
                    <a:srgbClr val="0078D4"/>
                  </a:solidFill>
                  <a:latin typeface="Segoe UI Semibold"/>
                  <a:cs typeface="Segoe UI" pitchFamily="34" charset="0"/>
                </a:rPr>
                <a:t>Microsoft Identity</a:t>
              </a:r>
            </a:p>
          </p:txBody>
        </p:sp>
      </p:grpSp>
      <p:cxnSp>
        <p:nvCxnSpPr>
          <p:cNvPr id="214" name="Straight Arrow Connector 213">
            <a:extLst>
              <a:ext uri="{FF2B5EF4-FFF2-40B4-BE49-F238E27FC236}">
                <a16:creationId xmlns:a16="http://schemas.microsoft.com/office/drawing/2014/main" id="{0374F2AB-7D2F-4922-BFDC-708058F33D6C}"/>
              </a:ext>
              <a:ext uri="{C183D7F6-B498-43B3-948B-1728B52AA6E4}">
                <adec:decorative xmlns:adec="http://schemas.microsoft.com/office/drawing/2017/decorative" val="1"/>
              </a:ext>
            </a:extLst>
          </p:cNvPr>
          <p:cNvCxnSpPr>
            <a:cxnSpLocks/>
          </p:cNvCxnSpPr>
          <p:nvPr/>
        </p:nvCxnSpPr>
        <p:spPr>
          <a:xfrm>
            <a:off x="8922432" y="5180979"/>
            <a:ext cx="1024144" cy="0"/>
          </a:xfrm>
          <a:prstGeom prst="straightConnector1">
            <a:avLst/>
          </a:prstGeom>
          <a:ln w="19050">
            <a:solidFill>
              <a:schemeClr val="tx1"/>
            </a:solidFill>
            <a:headEnd type="none" w="sm" len="sm"/>
            <a:tailEnd type="arrow" w="med" len="sm"/>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A07623B6-0694-43E2-A120-1A1E57E475D4}"/>
              </a:ext>
              <a:ext uri="{C183D7F6-B498-43B3-948B-1728B52AA6E4}">
                <adec:decorative xmlns:adec="http://schemas.microsoft.com/office/drawing/2017/decorative" val="1"/>
              </a:ext>
            </a:extLst>
          </p:cNvPr>
          <p:cNvSpPr txBox="1"/>
          <p:nvPr/>
        </p:nvSpPr>
        <p:spPr>
          <a:xfrm>
            <a:off x="10103510" y="5068099"/>
            <a:ext cx="1823503" cy="246221"/>
          </a:xfrm>
          <a:prstGeom prst="rect">
            <a:avLst/>
          </a:prstGeom>
          <a:noFill/>
        </p:spPr>
        <p:txBody>
          <a:bodyPr wrap="square" lIns="0" tIns="0" rIns="0" bIns="0" rtlCol="0">
            <a:spAutoFit/>
          </a:bodyPr>
          <a:lstStyle/>
          <a:p>
            <a:pPr defTabSz="914314">
              <a:defRPr/>
            </a:pPr>
            <a:r>
              <a:rPr lang="en-US" sz="1600">
                <a:solidFill>
                  <a:srgbClr val="0078D4"/>
                </a:solidFill>
                <a:latin typeface="Segoe UI Semibold"/>
              </a:rPr>
              <a:t>Azure platform</a:t>
            </a:r>
          </a:p>
        </p:txBody>
      </p:sp>
      <p:sp>
        <p:nvSpPr>
          <p:cNvPr id="216" name="TextBox 215">
            <a:extLst>
              <a:ext uri="{FF2B5EF4-FFF2-40B4-BE49-F238E27FC236}">
                <a16:creationId xmlns:a16="http://schemas.microsoft.com/office/drawing/2014/main" id="{3A7B8FE8-9DF7-480C-8641-762F81ED71A5}"/>
              </a:ext>
              <a:ext uri="{C183D7F6-B498-43B3-948B-1728B52AA6E4}">
                <adec:decorative xmlns:adec="http://schemas.microsoft.com/office/drawing/2017/decorative" val="1"/>
              </a:ext>
            </a:extLst>
          </p:cNvPr>
          <p:cNvSpPr txBox="1"/>
          <p:nvPr/>
        </p:nvSpPr>
        <p:spPr>
          <a:xfrm>
            <a:off x="232949" y="4967841"/>
            <a:ext cx="1823503" cy="246221"/>
          </a:xfrm>
          <a:prstGeom prst="rect">
            <a:avLst/>
          </a:prstGeom>
          <a:noFill/>
        </p:spPr>
        <p:txBody>
          <a:bodyPr wrap="square" lIns="0" tIns="0" rIns="0" bIns="0" rtlCol="0">
            <a:spAutoFit/>
          </a:bodyPr>
          <a:lstStyle/>
          <a:p>
            <a:pPr algn="r" defTabSz="914314">
              <a:defRPr/>
            </a:pPr>
            <a:r>
              <a:rPr lang="en-US" sz="1600">
                <a:solidFill>
                  <a:srgbClr val="0078D4"/>
                </a:solidFill>
                <a:latin typeface="Segoe UI Semibold"/>
              </a:rPr>
              <a:t>Your local data</a:t>
            </a:r>
          </a:p>
        </p:txBody>
      </p:sp>
      <p:grpSp>
        <p:nvGrpSpPr>
          <p:cNvPr id="107" name="Group 106" descr="Microsoft Graph &#10;data connect&#10;">
            <a:extLst>
              <a:ext uri="{FF2B5EF4-FFF2-40B4-BE49-F238E27FC236}">
                <a16:creationId xmlns:a16="http://schemas.microsoft.com/office/drawing/2014/main" id="{3CD9BCDE-14A8-4B0E-9741-1FEF4297B0A4}"/>
              </a:ext>
            </a:extLst>
          </p:cNvPr>
          <p:cNvGrpSpPr/>
          <p:nvPr/>
        </p:nvGrpSpPr>
        <p:grpSpPr>
          <a:xfrm>
            <a:off x="9232718" y="5329357"/>
            <a:ext cx="627497" cy="627497"/>
            <a:chOff x="9495356" y="5333457"/>
            <a:chExt cx="640080" cy="640080"/>
          </a:xfrm>
        </p:grpSpPr>
        <p:sp>
          <p:nvSpPr>
            <p:cNvPr id="193" name="Oval 192">
              <a:extLst>
                <a:ext uri="{FF2B5EF4-FFF2-40B4-BE49-F238E27FC236}">
                  <a16:creationId xmlns:a16="http://schemas.microsoft.com/office/drawing/2014/main" id="{A2DE7612-7F00-4E6E-BCDF-EF5E5251952C}"/>
                </a:ext>
                <a:ext uri="{C183D7F6-B498-43B3-948B-1728B52AA6E4}">
                  <adec:decorative xmlns:adec="http://schemas.microsoft.com/office/drawing/2017/decorative" val="1"/>
                </a:ext>
              </a:extLst>
            </p:cNvPr>
            <p:cNvSpPr/>
            <p:nvPr/>
          </p:nvSpPr>
          <p:spPr bwMode="auto">
            <a:xfrm>
              <a:off x="9495356" y="5333457"/>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217" name="Group 216">
              <a:extLst>
                <a:ext uri="{FF2B5EF4-FFF2-40B4-BE49-F238E27FC236}">
                  <a16:creationId xmlns:a16="http://schemas.microsoft.com/office/drawing/2014/main" id="{6D720721-493D-42D7-AF0B-491D5F64A12E}"/>
                </a:ext>
                <a:ext uri="{C183D7F6-B498-43B3-948B-1728B52AA6E4}">
                  <adec:decorative xmlns:adec="http://schemas.microsoft.com/office/drawing/2017/decorative" val="1"/>
                </a:ext>
              </a:extLst>
            </p:cNvPr>
            <p:cNvGrpSpPr/>
            <p:nvPr/>
          </p:nvGrpSpPr>
          <p:grpSpPr>
            <a:xfrm>
              <a:off x="9592257" y="5499639"/>
              <a:ext cx="446278" cy="307716"/>
              <a:chOff x="9390745" y="6012399"/>
              <a:chExt cx="546852" cy="377063"/>
            </a:xfrm>
          </p:grpSpPr>
          <p:sp>
            <p:nvSpPr>
              <p:cNvPr id="218" name="Freeform 24">
                <a:extLst>
                  <a:ext uri="{FF2B5EF4-FFF2-40B4-BE49-F238E27FC236}">
                    <a16:creationId xmlns:a16="http://schemas.microsoft.com/office/drawing/2014/main" id="{674DC09F-3F81-4564-A154-2530BA73E614}"/>
                  </a:ext>
                </a:extLst>
              </p:cNvPr>
              <p:cNvSpPr>
                <a:spLocks/>
              </p:cNvSpPr>
              <p:nvPr/>
            </p:nvSpPr>
            <p:spPr bwMode="auto">
              <a:xfrm>
                <a:off x="9390745" y="6250856"/>
                <a:ext cx="84641" cy="85923"/>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0078D4"/>
              </a:solidFill>
              <a:ln w="25400">
                <a:noFill/>
                <a:prstDash val="solid"/>
                <a:round/>
                <a:headEnd/>
                <a:tailEnd/>
              </a:ln>
            </p:spPr>
            <p:txBody>
              <a:bodyPr vert="horz" wrap="square" lIns="91427" tIns="45713" rIns="91427" bIns="45713" numCol="1" anchor="t" anchorCtr="0" compatLnSpc="1">
                <a:prstTxWarp prst="textNoShape">
                  <a:avLst/>
                </a:prstTxWarp>
              </a:bodyPr>
              <a:lstStyle/>
              <a:p>
                <a:pPr defTabSz="914314">
                  <a:defRPr/>
                </a:pPr>
                <a:endParaRPr lang="en-US" sz="1836">
                  <a:solidFill>
                    <a:srgbClr val="282828"/>
                  </a:solidFill>
                  <a:latin typeface="Segoe UI"/>
                </a:endParaRPr>
              </a:p>
            </p:txBody>
          </p:sp>
          <p:sp>
            <p:nvSpPr>
              <p:cNvPr id="219" name="Freeform 25">
                <a:extLst>
                  <a:ext uri="{FF2B5EF4-FFF2-40B4-BE49-F238E27FC236}">
                    <a16:creationId xmlns:a16="http://schemas.microsoft.com/office/drawing/2014/main" id="{D2581FDC-5812-47DE-A20A-066E73E70FFE}"/>
                  </a:ext>
                </a:extLst>
              </p:cNvPr>
              <p:cNvSpPr>
                <a:spLocks/>
              </p:cNvSpPr>
              <p:nvPr/>
            </p:nvSpPr>
            <p:spPr bwMode="auto">
              <a:xfrm>
                <a:off x="9851673" y="6149315"/>
                <a:ext cx="85924" cy="84641"/>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25400">
                <a:noFill/>
                <a:prstDash val="solid"/>
                <a:round/>
                <a:headEnd/>
                <a:tailEnd/>
              </a:ln>
            </p:spPr>
            <p:txBody>
              <a:bodyPr vert="horz" wrap="square" lIns="91427" tIns="45713" rIns="91427" bIns="45713" numCol="1" anchor="t" anchorCtr="0" compatLnSpc="1">
                <a:prstTxWarp prst="textNoShape">
                  <a:avLst/>
                </a:prstTxWarp>
              </a:bodyPr>
              <a:lstStyle/>
              <a:p>
                <a:pPr defTabSz="914314">
                  <a:defRPr/>
                </a:pPr>
                <a:endParaRPr lang="en-US" sz="1836">
                  <a:solidFill>
                    <a:srgbClr val="282828"/>
                  </a:solidFill>
                  <a:latin typeface="Segoe UI"/>
                </a:endParaRPr>
              </a:p>
            </p:txBody>
          </p:sp>
          <p:sp>
            <p:nvSpPr>
              <p:cNvPr id="220" name="Freeform 26">
                <a:extLst>
                  <a:ext uri="{FF2B5EF4-FFF2-40B4-BE49-F238E27FC236}">
                    <a16:creationId xmlns:a16="http://schemas.microsoft.com/office/drawing/2014/main" id="{645AF252-085F-45F6-BA56-9988059A7EBD}"/>
                  </a:ext>
                </a:extLst>
              </p:cNvPr>
              <p:cNvSpPr>
                <a:spLocks/>
              </p:cNvSpPr>
              <p:nvPr/>
            </p:nvSpPr>
            <p:spPr bwMode="auto">
              <a:xfrm>
                <a:off x="9704401" y="6304821"/>
                <a:ext cx="85924" cy="84641"/>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25400">
                <a:noFill/>
                <a:prstDash val="solid"/>
                <a:round/>
                <a:headEnd/>
                <a:tailEnd/>
              </a:ln>
            </p:spPr>
            <p:txBody>
              <a:bodyPr vert="horz" wrap="square" lIns="91427" tIns="45713" rIns="91427" bIns="45713" numCol="1" anchor="t" anchorCtr="0" compatLnSpc="1">
                <a:prstTxWarp prst="textNoShape">
                  <a:avLst/>
                </a:prstTxWarp>
              </a:bodyPr>
              <a:lstStyle/>
              <a:p>
                <a:pPr defTabSz="914314">
                  <a:defRPr/>
                </a:pPr>
                <a:endParaRPr lang="en-US" sz="1836">
                  <a:solidFill>
                    <a:srgbClr val="282828"/>
                  </a:solidFill>
                  <a:latin typeface="Segoe UI"/>
                </a:endParaRPr>
              </a:p>
            </p:txBody>
          </p:sp>
          <p:sp>
            <p:nvSpPr>
              <p:cNvPr id="221" name="Freeform 26">
                <a:extLst>
                  <a:ext uri="{FF2B5EF4-FFF2-40B4-BE49-F238E27FC236}">
                    <a16:creationId xmlns:a16="http://schemas.microsoft.com/office/drawing/2014/main" id="{194D8A39-0D9E-43F9-BC1F-1173353232F0}"/>
                  </a:ext>
                </a:extLst>
              </p:cNvPr>
              <p:cNvSpPr>
                <a:spLocks/>
              </p:cNvSpPr>
              <p:nvPr/>
            </p:nvSpPr>
            <p:spPr bwMode="auto">
              <a:xfrm>
                <a:off x="9703762" y="6012399"/>
                <a:ext cx="85924" cy="84641"/>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25400">
                <a:noFill/>
                <a:prstDash val="solid"/>
                <a:round/>
                <a:headEnd/>
                <a:tailEnd/>
              </a:ln>
            </p:spPr>
            <p:txBody>
              <a:bodyPr vert="horz" wrap="square" lIns="91427" tIns="45713" rIns="91427" bIns="45713" numCol="1" anchor="t" anchorCtr="0" compatLnSpc="1">
                <a:prstTxWarp prst="textNoShape">
                  <a:avLst/>
                </a:prstTxWarp>
              </a:bodyPr>
              <a:lstStyle/>
              <a:p>
                <a:pPr defTabSz="914314">
                  <a:defRPr/>
                </a:pPr>
                <a:endParaRPr lang="en-US" sz="1836">
                  <a:solidFill>
                    <a:srgbClr val="282828"/>
                  </a:solidFill>
                  <a:latin typeface="Segoe UI"/>
                </a:endParaRPr>
              </a:p>
            </p:txBody>
          </p:sp>
          <p:sp>
            <p:nvSpPr>
              <p:cNvPr id="222" name="Freeform 25">
                <a:extLst>
                  <a:ext uri="{FF2B5EF4-FFF2-40B4-BE49-F238E27FC236}">
                    <a16:creationId xmlns:a16="http://schemas.microsoft.com/office/drawing/2014/main" id="{3188B3AC-36E6-4600-A310-2CFA14D99FD6}"/>
                  </a:ext>
                </a:extLst>
              </p:cNvPr>
              <p:cNvSpPr>
                <a:spLocks/>
              </p:cNvSpPr>
              <p:nvPr/>
            </p:nvSpPr>
            <p:spPr bwMode="auto">
              <a:xfrm>
                <a:off x="9421245" y="6050335"/>
                <a:ext cx="85924" cy="84641"/>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25400">
                <a:noFill/>
                <a:prstDash val="solid"/>
                <a:round/>
                <a:headEnd/>
                <a:tailEnd/>
              </a:ln>
            </p:spPr>
            <p:txBody>
              <a:bodyPr vert="horz" wrap="square" lIns="91427" tIns="45713" rIns="91427" bIns="45713" numCol="1" anchor="t" anchorCtr="0" compatLnSpc="1">
                <a:prstTxWarp prst="textNoShape">
                  <a:avLst/>
                </a:prstTxWarp>
              </a:bodyPr>
              <a:lstStyle/>
              <a:p>
                <a:pPr defTabSz="914314">
                  <a:defRPr/>
                </a:pPr>
                <a:endParaRPr lang="en-US" sz="1836">
                  <a:solidFill>
                    <a:srgbClr val="282828"/>
                  </a:solidFill>
                  <a:latin typeface="Segoe UI"/>
                </a:endParaRPr>
              </a:p>
            </p:txBody>
          </p:sp>
          <p:cxnSp>
            <p:nvCxnSpPr>
              <p:cNvPr id="223" name="Straight Connector 222">
                <a:extLst>
                  <a:ext uri="{FF2B5EF4-FFF2-40B4-BE49-F238E27FC236}">
                    <a16:creationId xmlns:a16="http://schemas.microsoft.com/office/drawing/2014/main" id="{54A92C5A-378B-4207-A330-12F7C017D4AE}"/>
                  </a:ext>
                </a:extLst>
              </p:cNvPr>
              <p:cNvCxnSpPr/>
              <p:nvPr/>
            </p:nvCxnSpPr>
            <p:spPr>
              <a:xfrm>
                <a:off x="9644904" y="6192819"/>
                <a:ext cx="208371" cy="0"/>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EAB865E-6458-4C46-A9BA-141C3E937532}"/>
                  </a:ext>
                </a:extLst>
              </p:cNvPr>
              <p:cNvCxnSpPr>
                <a:cxnSpLocks/>
              </p:cNvCxnSpPr>
              <p:nvPr/>
            </p:nvCxnSpPr>
            <p:spPr>
              <a:xfrm flipH="1">
                <a:off x="9457808" y="6200439"/>
                <a:ext cx="164235" cy="81151"/>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26A6165-CFCD-4D84-A6DB-AD5FC166103E}"/>
                  </a:ext>
                </a:extLst>
              </p:cNvPr>
              <p:cNvCxnSpPr>
                <a:cxnSpLocks/>
              </p:cNvCxnSpPr>
              <p:nvPr/>
            </p:nvCxnSpPr>
            <p:spPr>
              <a:xfrm flipH="1" flipV="1">
                <a:off x="9483970" y="6106655"/>
                <a:ext cx="143789" cy="80449"/>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A783C5D-9443-45EA-95E2-8EE10FAAC86E}"/>
                  </a:ext>
                </a:extLst>
              </p:cNvPr>
              <p:cNvCxnSpPr>
                <a:cxnSpLocks/>
              </p:cNvCxnSpPr>
              <p:nvPr/>
            </p:nvCxnSpPr>
            <p:spPr>
              <a:xfrm>
                <a:off x="9646809" y="6202344"/>
                <a:ext cx="80584" cy="119468"/>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0BE06853-E660-425E-9749-E422279704F8}"/>
                  </a:ext>
                </a:extLst>
              </p:cNvPr>
              <p:cNvCxnSpPr>
                <a:cxnSpLocks/>
              </p:cNvCxnSpPr>
              <p:nvPr/>
            </p:nvCxnSpPr>
            <p:spPr>
              <a:xfrm flipV="1">
                <a:off x="9646809" y="6081503"/>
                <a:ext cx="80584" cy="103696"/>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8" name="Freeform 36">
                <a:extLst>
                  <a:ext uri="{FF2B5EF4-FFF2-40B4-BE49-F238E27FC236}">
                    <a16:creationId xmlns:a16="http://schemas.microsoft.com/office/drawing/2014/main" id="{3334034C-6D02-4D44-8528-C9EEC84AB5E1}"/>
                  </a:ext>
                </a:extLst>
              </p:cNvPr>
              <p:cNvSpPr>
                <a:spLocks/>
              </p:cNvSpPr>
              <p:nvPr/>
            </p:nvSpPr>
            <p:spPr bwMode="auto">
              <a:xfrm>
                <a:off x="9524143" y="6076572"/>
                <a:ext cx="227552" cy="233694"/>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solidFill>
                <a:srgbClr val="000000"/>
              </a:solidFill>
              <a:ln w="19050">
                <a:solidFill>
                  <a:schemeClr val="bg1"/>
                </a:solidFill>
                <a:prstDash val="solid"/>
                <a:round/>
                <a:headEnd/>
                <a:tailEnd/>
              </a:ln>
            </p:spPr>
            <p:txBody>
              <a:bodyPr vert="horz" wrap="square" lIns="91427" tIns="45713" rIns="91427" bIns="45713" numCol="1" anchor="t" anchorCtr="0" compatLnSpc="1">
                <a:prstTxWarp prst="textNoShape">
                  <a:avLst/>
                </a:prstTxWarp>
              </a:bodyPr>
              <a:lstStyle/>
              <a:p>
                <a:pPr defTabSz="914314">
                  <a:defRPr/>
                </a:pPr>
                <a:endParaRPr lang="en-US" sz="1836">
                  <a:solidFill>
                    <a:srgbClr val="282828"/>
                  </a:solidFill>
                  <a:latin typeface="Segoe UI"/>
                </a:endParaRPr>
              </a:p>
            </p:txBody>
          </p:sp>
        </p:grpSp>
      </p:grpSp>
      <p:grpSp>
        <p:nvGrpSpPr>
          <p:cNvPr id="108" name="Group 107" descr="Connectors&#10;">
            <a:extLst>
              <a:ext uri="{FF2B5EF4-FFF2-40B4-BE49-F238E27FC236}">
                <a16:creationId xmlns:a16="http://schemas.microsoft.com/office/drawing/2014/main" id="{0B02FBD9-A0D7-4C3E-B3E4-0FEDB9EDADC6}"/>
              </a:ext>
            </a:extLst>
          </p:cNvPr>
          <p:cNvGrpSpPr/>
          <p:nvPr/>
        </p:nvGrpSpPr>
        <p:grpSpPr>
          <a:xfrm>
            <a:off x="2301377" y="5329357"/>
            <a:ext cx="627497" cy="627497"/>
            <a:chOff x="2437119" y="5333457"/>
            <a:chExt cx="640080" cy="640080"/>
          </a:xfrm>
        </p:grpSpPr>
        <p:sp>
          <p:nvSpPr>
            <p:cNvPr id="194" name="Oval 193">
              <a:extLst>
                <a:ext uri="{FF2B5EF4-FFF2-40B4-BE49-F238E27FC236}">
                  <a16:creationId xmlns:a16="http://schemas.microsoft.com/office/drawing/2014/main" id="{B5BE0634-D410-4F85-9A4A-07B0742A109A}"/>
                </a:ext>
                <a:ext uri="{C183D7F6-B498-43B3-948B-1728B52AA6E4}">
                  <adec:decorative xmlns:adec="http://schemas.microsoft.com/office/drawing/2017/decorative" val="1"/>
                </a:ext>
              </a:extLst>
            </p:cNvPr>
            <p:cNvSpPr/>
            <p:nvPr/>
          </p:nvSpPr>
          <p:spPr bwMode="auto">
            <a:xfrm>
              <a:off x="2437119" y="5333457"/>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sp>
          <p:nvSpPr>
            <p:cNvPr id="229" name="Freeform 5">
              <a:extLst>
                <a:ext uri="{FF2B5EF4-FFF2-40B4-BE49-F238E27FC236}">
                  <a16:creationId xmlns:a16="http://schemas.microsoft.com/office/drawing/2014/main" id="{E98327F3-418C-4B27-969B-67D37A6D036C}"/>
                </a:ext>
                <a:ext uri="{C183D7F6-B498-43B3-948B-1728B52AA6E4}">
                  <adec:decorative xmlns:adec="http://schemas.microsoft.com/office/drawing/2017/decorative" val="1"/>
                </a:ext>
              </a:extLst>
            </p:cNvPr>
            <p:cNvSpPr>
              <a:spLocks/>
            </p:cNvSpPr>
            <p:nvPr/>
          </p:nvSpPr>
          <p:spPr bwMode="auto">
            <a:xfrm>
              <a:off x="2577402" y="5441497"/>
              <a:ext cx="359515" cy="424001"/>
            </a:xfrm>
            <a:custGeom>
              <a:avLst/>
              <a:gdLst>
                <a:gd name="T0" fmla="*/ 157 w 360"/>
                <a:gd name="T1" fmla="*/ 147 h 423"/>
                <a:gd name="T2" fmla="*/ 157 w 360"/>
                <a:gd name="T3" fmla="*/ 147 h 423"/>
                <a:gd name="T4" fmla="*/ 139 w 360"/>
                <a:gd name="T5" fmla="*/ 121 h 423"/>
                <a:gd name="T6" fmla="*/ 113 w 360"/>
                <a:gd name="T7" fmla="*/ 103 h 423"/>
                <a:gd name="T8" fmla="*/ 82 w 360"/>
                <a:gd name="T9" fmla="*/ 97 h 423"/>
                <a:gd name="T10" fmla="*/ 50 w 360"/>
                <a:gd name="T11" fmla="*/ 103 h 423"/>
                <a:gd name="T12" fmla="*/ 24 w 360"/>
                <a:gd name="T13" fmla="*/ 121 h 423"/>
                <a:gd name="T14" fmla="*/ 7 w 360"/>
                <a:gd name="T15" fmla="*/ 147 h 423"/>
                <a:gd name="T16" fmla="*/ 0 w 360"/>
                <a:gd name="T17" fmla="*/ 178 h 423"/>
                <a:gd name="T18" fmla="*/ 0 w 360"/>
                <a:gd name="T19" fmla="*/ 423 h 423"/>
                <a:gd name="T20" fmla="*/ 33 w 360"/>
                <a:gd name="T21" fmla="*/ 423 h 423"/>
                <a:gd name="T22" fmla="*/ 33 w 360"/>
                <a:gd name="T23" fmla="*/ 178 h 423"/>
                <a:gd name="T24" fmla="*/ 37 w 360"/>
                <a:gd name="T25" fmla="*/ 159 h 423"/>
                <a:gd name="T26" fmla="*/ 47 w 360"/>
                <a:gd name="T27" fmla="*/ 144 h 423"/>
                <a:gd name="T28" fmla="*/ 63 w 360"/>
                <a:gd name="T29" fmla="*/ 133 h 423"/>
                <a:gd name="T30" fmla="*/ 82 w 360"/>
                <a:gd name="T31" fmla="*/ 129 h 423"/>
                <a:gd name="T32" fmla="*/ 101 w 360"/>
                <a:gd name="T33" fmla="*/ 133 h 423"/>
                <a:gd name="T34" fmla="*/ 117 w 360"/>
                <a:gd name="T35" fmla="*/ 144 h 423"/>
                <a:gd name="T36" fmla="*/ 127 w 360"/>
                <a:gd name="T37" fmla="*/ 159 h 423"/>
                <a:gd name="T38" fmla="*/ 131 w 360"/>
                <a:gd name="T39" fmla="*/ 178 h 423"/>
                <a:gd name="T40" fmla="*/ 131 w 360"/>
                <a:gd name="T41" fmla="*/ 325 h 423"/>
                <a:gd name="T42" fmla="*/ 138 w 360"/>
                <a:gd name="T43" fmla="*/ 364 h 423"/>
                <a:gd name="T44" fmla="*/ 160 w 360"/>
                <a:gd name="T45" fmla="*/ 395 h 423"/>
                <a:gd name="T46" fmla="*/ 191 w 360"/>
                <a:gd name="T47" fmla="*/ 416 h 423"/>
                <a:gd name="T48" fmla="*/ 229 w 360"/>
                <a:gd name="T49" fmla="*/ 423 h 423"/>
                <a:gd name="T50" fmla="*/ 267 w 360"/>
                <a:gd name="T51" fmla="*/ 416 h 423"/>
                <a:gd name="T52" fmla="*/ 298 w 360"/>
                <a:gd name="T53" fmla="*/ 395 h 423"/>
                <a:gd name="T54" fmla="*/ 319 w 360"/>
                <a:gd name="T55" fmla="*/ 364 h 423"/>
                <a:gd name="T56" fmla="*/ 327 w 360"/>
                <a:gd name="T57" fmla="*/ 325 h 423"/>
                <a:gd name="T58" fmla="*/ 327 w 360"/>
                <a:gd name="T59" fmla="*/ 257 h 423"/>
                <a:gd name="T60" fmla="*/ 340 w 360"/>
                <a:gd name="T61" fmla="*/ 250 h 423"/>
                <a:gd name="T62" fmla="*/ 351 w 360"/>
                <a:gd name="T63" fmla="*/ 239 h 423"/>
                <a:gd name="T64" fmla="*/ 357 w 360"/>
                <a:gd name="T65" fmla="*/ 226 h 423"/>
                <a:gd name="T66" fmla="*/ 360 w 360"/>
                <a:gd name="T67" fmla="*/ 211 h 423"/>
                <a:gd name="T68" fmla="*/ 360 w 360"/>
                <a:gd name="T69" fmla="*/ 97 h 423"/>
                <a:gd name="T70" fmla="*/ 327 w 360"/>
                <a:gd name="T71" fmla="*/ 97 h 423"/>
                <a:gd name="T72" fmla="*/ 327 w 360"/>
                <a:gd name="T73" fmla="*/ 15 h 423"/>
                <a:gd name="T74" fmla="*/ 322 w 360"/>
                <a:gd name="T75" fmla="*/ 4 h 423"/>
                <a:gd name="T76" fmla="*/ 311 w 360"/>
                <a:gd name="T77" fmla="*/ 0 h 423"/>
                <a:gd name="T78" fmla="*/ 299 w 360"/>
                <a:gd name="T79" fmla="*/ 4 h 423"/>
                <a:gd name="T80" fmla="*/ 294 w 360"/>
                <a:gd name="T81" fmla="*/ 15 h 423"/>
                <a:gd name="T82" fmla="*/ 294 w 360"/>
                <a:gd name="T83" fmla="*/ 97 h 423"/>
                <a:gd name="T84" fmla="*/ 262 w 360"/>
                <a:gd name="T85" fmla="*/ 97 h 423"/>
                <a:gd name="T86" fmla="*/ 262 w 360"/>
                <a:gd name="T87" fmla="*/ 211 h 423"/>
                <a:gd name="T88" fmla="*/ 264 w 360"/>
                <a:gd name="T89" fmla="*/ 226 h 423"/>
                <a:gd name="T90" fmla="*/ 270 w 360"/>
                <a:gd name="T91" fmla="*/ 239 h 423"/>
                <a:gd name="T92" fmla="*/ 281 w 360"/>
                <a:gd name="T93" fmla="*/ 250 h 423"/>
                <a:gd name="T94" fmla="*/ 294 w 360"/>
                <a:gd name="T95" fmla="*/ 257 h 423"/>
                <a:gd name="T96" fmla="*/ 294 w 360"/>
                <a:gd name="T97" fmla="*/ 325 h 423"/>
                <a:gd name="T98" fmla="*/ 289 w 360"/>
                <a:gd name="T99" fmla="*/ 351 h 423"/>
                <a:gd name="T100" fmla="*/ 275 w 360"/>
                <a:gd name="T101" fmla="*/ 372 h 423"/>
                <a:gd name="T102" fmla="*/ 254 w 360"/>
                <a:gd name="T103" fmla="*/ 386 h 423"/>
                <a:gd name="T104" fmla="*/ 229 w 360"/>
                <a:gd name="T105" fmla="*/ 391 h 423"/>
                <a:gd name="T106" fmla="*/ 203 w 360"/>
                <a:gd name="T107" fmla="*/ 386 h 423"/>
                <a:gd name="T108" fmla="*/ 183 w 360"/>
                <a:gd name="T109" fmla="*/ 372 h 423"/>
                <a:gd name="T110" fmla="*/ 169 w 360"/>
                <a:gd name="T111" fmla="*/ 351 h 423"/>
                <a:gd name="T112" fmla="*/ 164 w 360"/>
                <a:gd name="T113" fmla="*/ 325 h 423"/>
                <a:gd name="T114" fmla="*/ 164 w 360"/>
                <a:gd name="T115" fmla="*/ 178 h 423"/>
                <a:gd name="T116" fmla="*/ 157 w 360"/>
                <a:gd name="T117" fmla="*/ 1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423">
                  <a:moveTo>
                    <a:pt x="157" y="147"/>
                  </a:moveTo>
                  <a:lnTo>
                    <a:pt x="157" y="147"/>
                  </a:lnTo>
                  <a:cubicBezTo>
                    <a:pt x="153" y="137"/>
                    <a:pt x="147" y="128"/>
                    <a:pt x="139" y="121"/>
                  </a:cubicBezTo>
                  <a:cubicBezTo>
                    <a:pt x="132" y="114"/>
                    <a:pt x="123" y="108"/>
                    <a:pt x="113" y="103"/>
                  </a:cubicBezTo>
                  <a:cubicBezTo>
                    <a:pt x="104" y="99"/>
                    <a:pt x="93" y="97"/>
                    <a:pt x="82" y="97"/>
                  </a:cubicBezTo>
                  <a:cubicBezTo>
                    <a:pt x="71" y="97"/>
                    <a:pt x="60" y="99"/>
                    <a:pt x="50" y="103"/>
                  </a:cubicBezTo>
                  <a:cubicBezTo>
                    <a:pt x="40" y="108"/>
                    <a:pt x="31" y="114"/>
                    <a:pt x="24" y="121"/>
                  </a:cubicBezTo>
                  <a:cubicBezTo>
                    <a:pt x="17" y="128"/>
                    <a:pt x="11" y="137"/>
                    <a:pt x="7" y="147"/>
                  </a:cubicBezTo>
                  <a:cubicBezTo>
                    <a:pt x="2" y="157"/>
                    <a:pt x="0" y="167"/>
                    <a:pt x="0" y="178"/>
                  </a:cubicBezTo>
                  <a:lnTo>
                    <a:pt x="0" y="423"/>
                  </a:lnTo>
                  <a:lnTo>
                    <a:pt x="33" y="423"/>
                  </a:lnTo>
                  <a:lnTo>
                    <a:pt x="33" y="178"/>
                  </a:lnTo>
                  <a:cubicBezTo>
                    <a:pt x="33" y="172"/>
                    <a:pt x="34" y="165"/>
                    <a:pt x="37" y="159"/>
                  </a:cubicBezTo>
                  <a:cubicBezTo>
                    <a:pt x="39" y="153"/>
                    <a:pt x="43" y="148"/>
                    <a:pt x="47" y="144"/>
                  </a:cubicBezTo>
                  <a:cubicBezTo>
                    <a:pt x="52" y="139"/>
                    <a:pt x="57" y="136"/>
                    <a:pt x="63" y="133"/>
                  </a:cubicBezTo>
                  <a:cubicBezTo>
                    <a:pt x="69" y="131"/>
                    <a:pt x="75" y="129"/>
                    <a:pt x="82" y="129"/>
                  </a:cubicBezTo>
                  <a:cubicBezTo>
                    <a:pt x="89" y="129"/>
                    <a:pt x="95" y="131"/>
                    <a:pt x="101" y="133"/>
                  </a:cubicBezTo>
                  <a:cubicBezTo>
                    <a:pt x="107" y="136"/>
                    <a:pt x="112" y="139"/>
                    <a:pt x="117" y="144"/>
                  </a:cubicBezTo>
                  <a:cubicBezTo>
                    <a:pt x="121" y="148"/>
                    <a:pt x="124" y="153"/>
                    <a:pt x="127" y="159"/>
                  </a:cubicBezTo>
                  <a:cubicBezTo>
                    <a:pt x="130" y="165"/>
                    <a:pt x="131" y="172"/>
                    <a:pt x="131" y="178"/>
                  </a:cubicBezTo>
                  <a:lnTo>
                    <a:pt x="131" y="325"/>
                  </a:lnTo>
                  <a:cubicBezTo>
                    <a:pt x="131" y="339"/>
                    <a:pt x="133" y="352"/>
                    <a:pt x="138" y="364"/>
                  </a:cubicBezTo>
                  <a:cubicBezTo>
                    <a:pt x="144" y="375"/>
                    <a:pt x="151" y="386"/>
                    <a:pt x="160" y="395"/>
                  </a:cubicBezTo>
                  <a:cubicBezTo>
                    <a:pt x="168" y="404"/>
                    <a:pt x="179" y="411"/>
                    <a:pt x="191" y="416"/>
                  </a:cubicBezTo>
                  <a:cubicBezTo>
                    <a:pt x="203" y="421"/>
                    <a:pt x="215" y="423"/>
                    <a:pt x="229" y="423"/>
                  </a:cubicBezTo>
                  <a:cubicBezTo>
                    <a:pt x="242" y="423"/>
                    <a:pt x="255" y="421"/>
                    <a:pt x="267" y="416"/>
                  </a:cubicBezTo>
                  <a:cubicBezTo>
                    <a:pt x="279" y="411"/>
                    <a:pt x="289" y="404"/>
                    <a:pt x="298" y="395"/>
                  </a:cubicBezTo>
                  <a:cubicBezTo>
                    <a:pt x="307" y="386"/>
                    <a:pt x="314" y="375"/>
                    <a:pt x="319" y="364"/>
                  </a:cubicBezTo>
                  <a:cubicBezTo>
                    <a:pt x="324" y="352"/>
                    <a:pt x="327" y="339"/>
                    <a:pt x="327" y="325"/>
                  </a:cubicBezTo>
                  <a:lnTo>
                    <a:pt x="327" y="257"/>
                  </a:lnTo>
                  <a:cubicBezTo>
                    <a:pt x="332" y="256"/>
                    <a:pt x="336" y="253"/>
                    <a:pt x="340" y="250"/>
                  </a:cubicBezTo>
                  <a:cubicBezTo>
                    <a:pt x="344" y="247"/>
                    <a:pt x="348" y="244"/>
                    <a:pt x="351" y="239"/>
                  </a:cubicBezTo>
                  <a:cubicBezTo>
                    <a:pt x="353" y="235"/>
                    <a:pt x="356" y="231"/>
                    <a:pt x="357" y="226"/>
                  </a:cubicBezTo>
                  <a:cubicBezTo>
                    <a:pt x="359" y="221"/>
                    <a:pt x="360" y="216"/>
                    <a:pt x="360" y="211"/>
                  </a:cubicBezTo>
                  <a:lnTo>
                    <a:pt x="360" y="97"/>
                  </a:lnTo>
                  <a:lnTo>
                    <a:pt x="327" y="97"/>
                  </a:lnTo>
                  <a:lnTo>
                    <a:pt x="327" y="15"/>
                  </a:lnTo>
                  <a:cubicBezTo>
                    <a:pt x="327" y="11"/>
                    <a:pt x="325" y="7"/>
                    <a:pt x="322" y="4"/>
                  </a:cubicBezTo>
                  <a:cubicBezTo>
                    <a:pt x="319" y="1"/>
                    <a:pt x="315" y="0"/>
                    <a:pt x="311" y="0"/>
                  </a:cubicBezTo>
                  <a:cubicBezTo>
                    <a:pt x="306" y="0"/>
                    <a:pt x="302" y="1"/>
                    <a:pt x="299" y="4"/>
                  </a:cubicBezTo>
                  <a:cubicBezTo>
                    <a:pt x="296" y="7"/>
                    <a:pt x="294" y="11"/>
                    <a:pt x="294" y="15"/>
                  </a:cubicBezTo>
                  <a:lnTo>
                    <a:pt x="294" y="97"/>
                  </a:lnTo>
                  <a:lnTo>
                    <a:pt x="262" y="97"/>
                  </a:lnTo>
                  <a:lnTo>
                    <a:pt x="262" y="211"/>
                  </a:lnTo>
                  <a:cubicBezTo>
                    <a:pt x="262" y="216"/>
                    <a:pt x="262" y="221"/>
                    <a:pt x="264" y="226"/>
                  </a:cubicBezTo>
                  <a:cubicBezTo>
                    <a:pt x="265" y="231"/>
                    <a:pt x="268" y="235"/>
                    <a:pt x="270" y="239"/>
                  </a:cubicBezTo>
                  <a:cubicBezTo>
                    <a:pt x="273" y="244"/>
                    <a:pt x="277" y="247"/>
                    <a:pt x="281" y="250"/>
                  </a:cubicBezTo>
                  <a:cubicBezTo>
                    <a:pt x="285" y="253"/>
                    <a:pt x="289" y="256"/>
                    <a:pt x="294" y="257"/>
                  </a:cubicBezTo>
                  <a:lnTo>
                    <a:pt x="294" y="325"/>
                  </a:lnTo>
                  <a:cubicBezTo>
                    <a:pt x="294" y="335"/>
                    <a:pt x="292" y="343"/>
                    <a:pt x="289" y="351"/>
                  </a:cubicBezTo>
                  <a:cubicBezTo>
                    <a:pt x="286" y="359"/>
                    <a:pt x="281" y="366"/>
                    <a:pt x="275" y="372"/>
                  </a:cubicBezTo>
                  <a:cubicBezTo>
                    <a:pt x="269" y="378"/>
                    <a:pt x="262" y="382"/>
                    <a:pt x="254" y="386"/>
                  </a:cubicBezTo>
                  <a:cubicBezTo>
                    <a:pt x="246" y="389"/>
                    <a:pt x="238" y="391"/>
                    <a:pt x="229" y="391"/>
                  </a:cubicBezTo>
                  <a:cubicBezTo>
                    <a:pt x="220" y="391"/>
                    <a:pt x="211" y="389"/>
                    <a:pt x="203" y="386"/>
                  </a:cubicBezTo>
                  <a:cubicBezTo>
                    <a:pt x="196" y="382"/>
                    <a:pt x="189" y="378"/>
                    <a:pt x="183" y="372"/>
                  </a:cubicBezTo>
                  <a:cubicBezTo>
                    <a:pt x="177" y="366"/>
                    <a:pt x="172" y="359"/>
                    <a:pt x="169" y="351"/>
                  </a:cubicBezTo>
                  <a:cubicBezTo>
                    <a:pt x="165" y="343"/>
                    <a:pt x="164" y="335"/>
                    <a:pt x="164" y="325"/>
                  </a:cubicBezTo>
                  <a:lnTo>
                    <a:pt x="164" y="178"/>
                  </a:lnTo>
                  <a:cubicBezTo>
                    <a:pt x="164" y="167"/>
                    <a:pt x="161" y="157"/>
                    <a:pt x="157" y="147"/>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314">
                <a:defRPr/>
              </a:pPr>
              <a:endParaRPr lang="en-US" sz="1836">
                <a:solidFill>
                  <a:srgbClr val="282828"/>
                </a:solidFill>
                <a:latin typeface="Segoe UI"/>
              </a:endParaRPr>
            </a:p>
          </p:txBody>
        </p:sp>
      </p:grpSp>
      <p:grpSp>
        <p:nvGrpSpPr>
          <p:cNvPr id="11" name="Group 10" descr="Microsoft 365 logo with identity icons below">
            <a:extLst>
              <a:ext uri="{FF2B5EF4-FFF2-40B4-BE49-F238E27FC236}">
                <a16:creationId xmlns:a16="http://schemas.microsoft.com/office/drawing/2014/main" id="{C13B90AE-444D-49DA-ACFF-A59B6F7CA1AD}"/>
              </a:ext>
            </a:extLst>
          </p:cNvPr>
          <p:cNvGrpSpPr/>
          <p:nvPr/>
        </p:nvGrpSpPr>
        <p:grpSpPr>
          <a:xfrm>
            <a:off x="3273062" y="4750391"/>
            <a:ext cx="5657047" cy="930468"/>
            <a:chOff x="3338693" y="5024509"/>
            <a:chExt cx="5770483" cy="949126"/>
          </a:xfrm>
        </p:grpSpPr>
        <p:grpSp>
          <p:nvGrpSpPr>
            <p:cNvPr id="202" name="Group 201">
              <a:extLst>
                <a:ext uri="{FF2B5EF4-FFF2-40B4-BE49-F238E27FC236}">
                  <a16:creationId xmlns:a16="http://schemas.microsoft.com/office/drawing/2014/main" id="{6AA3F8D2-1494-4B24-BB85-6C7A64678E09}"/>
                </a:ext>
                <a:ext uri="{C183D7F6-B498-43B3-948B-1728B52AA6E4}">
                  <adec:decorative xmlns:adec="http://schemas.microsoft.com/office/drawing/2017/decorative" val="1"/>
                </a:ext>
              </a:extLst>
            </p:cNvPr>
            <p:cNvGrpSpPr/>
            <p:nvPr/>
          </p:nvGrpSpPr>
          <p:grpSpPr>
            <a:xfrm>
              <a:off x="3338693" y="5024509"/>
              <a:ext cx="5770483" cy="925272"/>
              <a:chOff x="3272662" y="4897060"/>
              <a:chExt cx="5657850" cy="907211"/>
            </a:xfrm>
          </p:grpSpPr>
          <p:sp>
            <p:nvSpPr>
              <p:cNvPr id="203" name="Rectangle 202">
                <a:extLst>
                  <a:ext uri="{FF2B5EF4-FFF2-40B4-BE49-F238E27FC236}">
                    <a16:creationId xmlns:a16="http://schemas.microsoft.com/office/drawing/2014/main" id="{848853A1-0A45-4DB0-B061-7017F81264A4}"/>
                  </a:ext>
                </a:extLst>
              </p:cNvPr>
              <p:cNvSpPr/>
              <p:nvPr/>
            </p:nvSpPr>
            <p:spPr>
              <a:xfrm>
                <a:off x="3272662" y="4897060"/>
                <a:ext cx="5657850" cy="907211"/>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36">
                  <a:solidFill>
                    <a:srgbClr val="0078D4"/>
                  </a:solidFill>
                  <a:latin typeface="Segoe UI Semibold"/>
                  <a:cs typeface="Segoe UI" pitchFamily="34" charset="0"/>
                </a:endParaRPr>
              </a:p>
            </p:txBody>
          </p:sp>
          <p:sp>
            <p:nvSpPr>
              <p:cNvPr id="204" name="Title 1">
                <a:extLst>
                  <a:ext uri="{FF2B5EF4-FFF2-40B4-BE49-F238E27FC236}">
                    <a16:creationId xmlns:a16="http://schemas.microsoft.com/office/drawing/2014/main" id="{9DA3B992-120C-4366-B1E4-C775256B8E46}"/>
                  </a:ext>
                </a:extLst>
              </p:cNvPr>
              <p:cNvSpPr txBox="1">
                <a:spLocks/>
              </p:cNvSpPr>
              <p:nvPr/>
            </p:nvSpPr>
            <p:spPr>
              <a:xfrm>
                <a:off x="5309506" y="4973578"/>
                <a:ext cx="1584162" cy="271592"/>
              </a:xfrm>
              <a:prstGeom prst="rect">
                <a:avLst/>
              </a:prstGeom>
            </p:spPr>
            <p:txBody>
              <a:bodyPr vert="horz" wrap="none" lIns="0" tIns="0" rIns="0" bIns="0" rtlCol="0" anchor="t">
                <a:sp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914016">
                  <a:spcBef>
                    <a:spcPts val="0"/>
                  </a:spcBef>
                  <a:defRPr/>
                </a:pPr>
                <a:r>
                  <a:rPr lang="en-US" sz="1961" spc="0">
                    <a:ln>
                      <a:noFill/>
                    </a:ln>
                    <a:solidFill>
                      <a:srgbClr val="282828"/>
                    </a:solidFill>
                    <a:latin typeface="Segoe UI Semibold"/>
                    <a:ea typeface="+mn-ea"/>
                  </a:rPr>
                  <a:t>Microsoft 365</a:t>
                </a:r>
              </a:p>
            </p:txBody>
          </p:sp>
          <p:cxnSp>
            <p:nvCxnSpPr>
              <p:cNvPr id="205" name="Straight Connector 204">
                <a:extLst>
                  <a:ext uri="{FF2B5EF4-FFF2-40B4-BE49-F238E27FC236}">
                    <a16:creationId xmlns:a16="http://schemas.microsoft.com/office/drawing/2014/main" id="{BACAEA9E-577E-4EDF-AB74-EF1621006066}"/>
                  </a:ext>
                </a:extLst>
              </p:cNvPr>
              <p:cNvCxnSpPr>
                <a:cxnSpLocks/>
              </p:cNvCxnSpPr>
              <p:nvPr/>
            </p:nvCxnSpPr>
            <p:spPr>
              <a:xfrm>
                <a:off x="4481081" y="5305226"/>
                <a:ext cx="3241012"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C486FE62-0345-42E6-B389-CD5DD28E5C79}"/>
                </a:ext>
                <a:ext uri="{C183D7F6-B498-43B3-948B-1728B52AA6E4}">
                  <adec:decorative xmlns:adec="http://schemas.microsoft.com/office/drawing/2017/decorative" val="1"/>
                </a:ext>
              </a:extLst>
            </p:cNvPr>
            <p:cNvGrpSpPr/>
            <p:nvPr/>
          </p:nvGrpSpPr>
          <p:grpSpPr>
            <a:xfrm>
              <a:off x="3351897" y="5430009"/>
              <a:ext cx="5749448" cy="543626"/>
              <a:chOff x="359887" y="5158963"/>
              <a:chExt cx="11730986" cy="1109198"/>
            </a:xfrm>
          </p:grpSpPr>
          <p:sp>
            <p:nvSpPr>
              <p:cNvPr id="231" name="Rectangle 230">
                <a:extLst>
                  <a:ext uri="{FF2B5EF4-FFF2-40B4-BE49-F238E27FC236}">
                    <a16:creationId xmlns:a16="http://schemas.microsoft.com/office/drawing/2014/main" id="{23364EB3-B257-490E-9D59-CD99AD0F8F14}"/>
                  </a:ext>
                  <a:ext uri="{C183D7F6-B498-43B3-948B-1728B52AA6E4}">
                    <adec:decorative xmlns:adec="http://schemas.microsoft.com/office/drawing/2017/decorative" val="1"/>
                  </a:ext>
                </a:extLst>
              </p:cNvPr>
              <p:cNvSpPr/>
              <p:nvPr/>
            </p:nvSpPr>
            <p:spPr bwMode="auto">
              <a:xfrm>
                <a:off x="359887" y="5158963"/>
                <a:ext cx="11730986" cy="1109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98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TextBox 231">
                <a:extLst>
                  <a:ext uri="{FF2B5EF4-FFF2-40B4-BE49-F238E27FC236}">
                    <a16:creationId xmlns:a16="http://schemas.microsoft.com/office/drawing/2014/main" id="{1AD9FBE0-B2FD-4446-9B0B-9D80175DCCB5}"/>
                  </a:ext>
                </a:extLst>
              </p:cNvPr>
              <p:cNvSpPr txBox="1"/>
              <p:nvPr/>
            </p:nvSpPr>
            <p:spPr>
              <a:xfrm>
                <a:off x="518591" y="5885081"/>
                <a:ext cx="700001" cy="181572"/>
              </a:xfrm>
              <a:prstGeom prst="rect">
                <a:avLst/>
              </a:prstGeom>
              <a:noFill/>
            </p:spPr>
            <p:txBody>
              <a:bodyPr wrap="square" lIns="0" tIns="0" rIns="0" bIns="0" rtlCol="0">
                <a:noAutofit/>
              </a:bodyPr>
              <a:lstStyle/>
              <a:p>
                <a:pPr algn="ctr" defTabSz="914139">
                  <a:defRPr/>
                </a:pPr>
                <a:r>
                  <a:rPr lang="en-US" sz="686">
                    <a:solidFill>
                      <a:srgbClr val="FFFFFF"/>
                    </a:solidFill>
                    <a:latin typeface="Segoe UI"/>
                  </a:rPr>
                  <a:t>People</a:t>
                </a:r>
              </a:p>
            </p:txBody>
          </p:sp>
          <p:sp>
            <p:nvSpPr>
              <p:cNvPr id="233" name="TextBox 232">
                <a:extLst>
                  <a:ext uri="{FF2B5EF4-FFF2-40B4-BE49-F238E27FC236}">
                    <a16:creationId xmlns:a16="http://schemas.microsoft.com/office/drawing/2014/main" id="{5E0B7E26-C203-4284-A9DD-4B36CA7B9E46}"/>
                  </a:ext>
                </a:extLst>
              </p:cNvPr>
              <p:cNvSpPr txBox="1"/>
              <p:nvPr/>
            </p:nvSpPr>
            <p:spPr>
              <a:xfrm>
                <a:off x="1476848" y="5888075"/>
                <a:ext cx="603242" cy="181572"/>
              </a:xfrm>
              <a:prstGeom prst="rect">
                <a:avLst/>
              </a:prstGeom>
              <a:noFill/>
            </p:spPr>
            <p:txBody>
              <a:bodyPr wrap="square" lIns="0" tIns="0" rIns="0" bIns="0" rtlCol="0">
                <a:noAutofit/>
              </a:bodyPr>
              <a:lstStyle/>
              <a:p>
                <a:pPr algn="ctr" defTabSz="914139">
                  <a:defRPr/>
                </a:pPr>
                <a:r>
                  <a:rPr lang="en-US" sz="686">
                    <a:solidFill>
                      <a:srgbClr val="FFFFFF"/>
                    </a:solidFill>
                    <a:latin typeface="Segoe UI"/>
                  </a:rPr>
                  <a:t>Chats</a:t>
                </a:r>
              </a:p>
            </p:txBody>
          </p:sp>
          <p:sp>
            <p:nvSpPr>
              <p:cNvPr id="234" name="TextBox 233">
                <a:extLst>
                  <a:ext uri="{FF2B5EF4-FFF2-40B4-BE49-F238E27FC236}">
                    <a16:creationId xmlns:a16="http://schemas.microsoft.com/office/drawing/2014/main" id="{6B278560-FCD7-4FC2-AEBB-A1A03A56E92B}"/>
                  </a:ext>
                </a:extLst>
              </p:cNvPr>
              <p:cNvSpPr txBox="1"/>
              <p:nvPr/>
            </p:nvSpPr>
            <p:spPr>
              <a:xfrm>
                <a:off x="2528096" y="5899849"/>
                <a:ext cx="670014" cy="181572"/>
              </a:xfrm>
              <a:prstGeom prst="rect">
                <a:avLst/>
              </a:prstGeom>
              <a:noFill/>
            </p:spPr>
            <p:txBody>
              <a:bodyPr wrap="square" lIns="0" tIns="0" rIns="0" bIns="0" rtlCol="0">
                <a:noAutofit/>
              </a:bodyPr>
              <a:lstStyle/>
              <a:p>
                <a:pPr algn="ctr" defTabSz="914139">
                  <a:defRPr/>
                </a:pPr>
                <a:r>
                  <a:rPr lang="en-US" sz="686">
                    <a:solidFill>
                      <a:srgbClr val="FFFFFF"/>
                    </a:solidFill>
                    <a:latin typeface="Segoe UI"/>
                  </a:rPr>
                  <a:t>Files</a:t>
                </a:r>
              </a:p>
            </p:txBody>
          </p:sp>
          <p:grpSp>
            <p:nvGrpSpPr>
              <p:cNvPr id="235" name="Group 234">
                <a:extLst>
                  <a:ext uri="{FF2B5EF4-FFF2-40B4-BE49-F238E27FC236}">
                    <a16:creationId xmlns:a16="http://schemas.microsoft.com/office/drawing/2014/main" id="{EF1D9065-1A0D-404F-A46F-96186BBC42A8}"/>
                  </a:ext>
                  <a:ext uri="{C183D7F6-B498-43B3-948B-1728B52AA6E4}">
                    <adec:decorative xmlns:adec="http://schemas.microsoft.com/office/drawing/2017/decorative" val="1"/>
                  </a:ext>
                </a:extLst>
              </p:cNvPr>
              <p:cNvGrpSpPr/>
              <p:nvPr/>
            </p:nvGrpSpPr>
            <p:grpSpPr>
              <a:xfrm>
                <a:off x="3570591" y="5526000"/>
                <a:ext cx="831437" cy="552662"/>
                <a:chOff x="3633025" y="5820978"/>
                <a:chExt cx="986541" cy="655763"/>
              </a:xfrm>
            </p:grpSpPr>
            <p:grpSp>
              <p:nvGrpSpPr>
                <p:cNvPr id="259" name="Group 258">
                  <a:extLst>
                    <a:ext uri="{FF2B5EF4-FFF2-40B4-BE49-F238E27FC236}">
                      <a16:creationId xmlns:a16="http://schemas.microsoft.com/office/drawing/2014/main" id="{533346C2-1D8A-4007-A5F3-8E56A282D57D}"/>
                    </a:ext>
                  </a:extLst>
                </p:cNvPr>
                <p:cNvGrpSpPr/>
                <p:nvPr/>
              </p:nvGrpSpPr>
              <p:grpSpPr>
                <a:xfrm>
                  <a:off x="3886758" y="5820978"/>
                  <a:ext cx="499753" cy="366069"/>
                  <a:chOff x="9490106" y="1505481"/>
                  <a:chExt cx="501931" cy="275105"/>
                </a:xfrm>
              </p:grpSpPr>
              <p:sp>
                <p:nvSpPr>
                  <p:cNvPr id="261" name="Tablet_E70A" title="Icon of a tablet">
                    <a:extLst>
                      <a:ext uri="{FF2B5EF4-FFF2-40B4-BE49-F238E27FC236}">
                        <a16:creationId xmlns:a16="http://schemas.microsoft.com/office/drawing/2014/main" id="{16D808C4-1BA5-4D2C-B9CF-D771AA1F8090}"/>
                      </a:ext>
                    </a:extLst>
                  </p:cNvPr>
                  <p:cNvSpPr>
                    <a:spLocks noChangeAspect="1" noEditPoints="1"/>
                  </p:cNvSpPr>
                  <p:nvPr/>
                </p:nvSpPr>
                <p:spPr bwMode="auto">
                  <a:xfrm>
                    <a:off x="9759768" y="1610078"/>
                    <a:ext cx="232269" cy="17050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accent1"/>
                  </a:solidFill>
                  <a:ln w="19050" cap="sq">
                    <a:solidFill>
                      <a:schemeClr val="bg1"/>
                    </a:solidFill>
                    <a:prstDash val="solid"/>
                    <a:miter lim="800000"/>
                    <a:headEnd/>
                    <a:tailEnd/>
                  </a:ln>
                </p:spPr>
                <p:txBody>
                  <a:bodyPr vert="horz" wrap="square" lIns="91414" tIns="45706" rIns="91414" bIns="45706" numCol="1" anchor="t" anchorCtr="0" compatLnSpc="1">
                    <a:prstTxWarp prst="textNoShape">
                      <a:avLst/>
                    </a:prstTxWarp>
                  </a:bodyPr>
                  <a:lstStyle/>
                  <a:p>
                    <a:pPr defTabSz="914139">
                      <a:defRPr/>
                    </a:pPr>
                    <a:endParaRPr lang="en-US" sz="196">
                      <a:solidFill>
                        <a:srgbClr val="FFFFFF"/>
                      </a:solidFill>
                      <a:latin typeface="Segoe UI"/>
                    </a:endParaRPr>
                  </a:p>
                </p:txBody>
              </p:sp>
              <p:sp>
                <p:nvSpPr>
                  <p:cNvPr id="262" name="Devices3_EA6C" title="Icon of a cellphone in front of a monitor">
                    <a:extLst>
                      <a:ext uri="{FF2B5EF4-FFF2-40B4-BE49-F238E27FC236}">
                        <a16:creationId xmlns:a16="http://schemas.microsoft.com/office/drawing/2014/main" id="{240CEB07-6FAD-4020-82D5-77EF891063EE}"/>
                      </a:ext>
                    </a:extLst>
                  </p:cNvPr>
                  <p:cNvSpPr>
                    <a:spLocks noChangeAspect="1" noEditPoints="1"/>
                  </p:cNvSpPr>
                  <p:nvPr/>
                </p:nvSpPr>
                <p:spPr bwMode="auto">
                  <a:xfrm>
                    <a:off x="9490106" y="1505481"/>
                    <a:ext cx="340066" cy="23559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chemeClr val="accent1"/>
                  </a:solidFill>
                  <a:ln w="19050" cap="sq">
                    <a:solidFill>
                      <a:schemeClr val="bg1"/>
                    </a:solidFill>
                    <a:prstDash val="solid"/>
                    <a:miter lim="800000"/>
                    <a:headEnd/>
                    <a:tailEnd/>
                  </a:ln>
                </p:spPr>
                <p:txBody>
                  <a:bodyPr vert="horz" wrap="square" lIns="91414" tIns="45706" rIns="91414" bIns="45706" numCol="1" anchor="t" anchorCtr="0" compatLnSpc="1">
                    <a:prstTxWarp prst="textNoShape">
                      <a:avLst/>
                    </a:prstTxWarp>
                  </a:bodyPr>
                  <a:lstStyle/>
                  <a:p>
                    <a:pPr defTabSz="914139">
                      <a:defRPr/>
                    </a:pPr>
                    <a:endParaRPr lang="en-US" sz="196">
                      <a:solidFill>
                        <a:srgbClr val="FFFFFF"/>
                      </a:solidFill>
                      <a:latin typeface="Segoe UI"/>
                    </a:endParaRPr>
                  </a:p>
                </p:txBody>
              </p:sp>
            </p:grpSp>
            <p:sp>
              <p:nvSpPr>
                <p:cNvPr id="260" name="TextBox 259">
                  <a:extLst>
                    <a:ext uri="{FF2B5EF4-FFF2-40B4-BE49-F238E27FC236}">
                      <a16:creationId xmlns:a16="http://schemas.microsoft.com/office/drawing/2014/main" id="{5D054FCF-2E2E-4E3E-B49B-2B3E94BB989A}"/>
                    </a:ext>
                  </a:extLst>
                </p:cNvPr>
                <p:cNvSpPr txBox="1"/>
                <p:nvPr/>
              </p:nvSpPr>
              <p:spPr>
                <a:xfrm>
                  <a:off x="3633025" y="6261298"/>
                  <a:ext cx="986541" cy="215443"/>
                </a:xfrm>
                <a:prstGeom prst="rect">
                  <a:avLst/>
                </a:prstGeom>
                <a:noFill/>
                <a:ln>
                  <a:noFill/>
                </a:ln>
              </p:spPr>
              <p:txBody>
                <a:bodyPr wrap="square" lIns="0" tIns="0" rIns="0" bIns="0" rtlCol="0">
                  <a:noAutofit/>
                </a:bodyPr>
                <a:lstStyle/>
                <a:p>
                  <a:pPr algn="ctr" defTabSz="914139">
                    <a:defRPr/>
                  </a:pPr>
                  <a:r>
                    <a:rPr lang="en-US" sz="686">
                      <a:solidFill>
                        <a:srgbClr val="FFFFFF"/>
                      </a:solidFill>
                      <a:latin typeface="Segoe UI"/>
                    </a:rPr>
                    <a:t>Devices</a:t>
                  </a:r>
                </a:p>
              </p:txBody>
            </p:sp>
          </p:grpSp>
          <p:grpSp>
            <p:nvGrpSpPr>
              <p:cNvPr id="236" name="Group 235">
                <a:extLst>
                  <a:ext uri="{FF2B5EF4-FFF2-40B4-BE49-F238E27FC236}">
                    <a16:creationId xmlns:a16="http://schemas.microsoft.com/office/drawing/2014/main" id="{38CA0332-9AC6-4E4B-A550-AFA61C70CA70}"/>
                  </a:ext>
                  <a:ext uri="{C183D7F6-B498-43B3-948B-1728B52AA6E4}">
                    <adec:decorative xmlns:adec="http://schemas.microsoft.com/office/drawing/2017/decorative" val="1"/>
                  </a:ext>
                </a:extLst>
              </p:cNvPr>
              <p:cNvGrpSpPr/>
              <p:nvPr/>
            </p:nvGrpSpPr>
            <p:grpSpPr>
              <a:xfrm>
                <a:off x="4903549" y="5429363"/>
                <a:ext cx="551298" cy="657402"/>
                <a:chOff x="4947842" y="5717345"/>
                <a:chExt cx="654144" cy="780040"/>
              </a:xfrm>
            </p:grpSpPr>
            <p:pic>
              <p:nvPicPr>
                <p:cNvPr id="257" name="Picture 256">
                  <a:extLst>
                    <a:ext uri="{FF2B5EF4-FFF2-40B4-BE49-F238E27FC236}">
                      <a16:creationId xmlns:a16="http://schemas.microsoft.com/office/drawing/2014/main" id="{152183A5-1B7A-456D-978E-5ACF422DA690}"/>
                    </a:ext>
                  </a:extLst>
                </p:cNvPr>
                <p:cNvPicPr>
                  <a:picLocks noChangeAspect="1"/>
                </p:cNvPicPr>
                <p:nvPr/>
              </p:nvPicPr>
              <p:blipFill>
                <a:blip r:embed="rId4">
                  <a:lum bright="40000" contrast="-40000"/>
                </a:blip>
                <a:stretch>
                  <a:fillRect/>
                </a:stretch>
              </p:blipFill>
              <p:spPr>
                <a:xfrm>
                  <a:off x="5014115" y="5717345"/>
                  <a:ext cx="491745" cy="491745"/>
                </a:xfrm>
                <a:prstGeom prst="rect">
                  <a:avLst/>
                </a:prstGeom>
                <a:ln>
                  <a:noFill/>
                </a:ln>
              </p:spPr>
            </p:pic>
            <p:sp>
              <p:nvSpPr>
                <p:cNvPr id="258" name="TextBox 257">
                  <a:extLst>
                    <a:ext uri="{FF2B5EF4-FFF2-40B4-BE49-F238E27FC236}">
                      <a16:creationId xmlns:a16="http://schemas.microsoft.com/office/drawing/2014/main" id="{9E7DBF76-2669-4C9D-B9BE-97A36FF1D71C}"/>
                    </a:ext>
                  </a:extLst>
                </p:cNvPr>
                <p:cNvSpPr txBox="1"/>
                <p:nvPr/>
              </p:nvSpPr>
              <p:spPr>
                <a:xfrm>
                  <a:off x="4947842" y="6281941"/>
                  <a:ext cx="654144" cy="215444"/>
                </a:xfrm>
                <a:prstGeom prst="rect">
                  <a:avLst/>
                </a:prstGeom>
                <a:noFill/>
              </p:spPr>
              <p:txBody>
                <a:bodyPr wrap="square" lIns="0" tIns="0" rIns="0" bIns="0" rtlCol="0">
                  <a:noAutofit/>
                </a:bodyPr>
                <a:lstStyle/>
                <a:p>
                  <a:pPr algn="ctr" defTabSz="914139">
                    <a:defRPr/>
                  </a:pPr>
                  <a:r>
                    <a:rPr lang="en-US" sz="686">
                      <a:solidFill>
                        <a:srgbClr val="FFFFFF"/>
                      </a:solidFill>
                      <a:latin typeface="Segoe UI"/>
                    </a:rPr>
                    <a:t>Mail</a:t>
                  </a:r>
                </a:p>
              </p:txBody>
            </p:sp>
          </p:grpSp>
          <p:grpSp>
            <p:nvGrpSpPr>
              <p:cNvPr id="237" name="Group 236">
                <a:extLst>
                  <a:ext uri="{FF2B5EF4-FFF2-40B4-BE49-F238E27FC236}">
                    <a16:creationId xmlns:a16="http://schemas.microsoft.com/office/drawing/2014/main" id="{7A341637-77E0-4577-8C7E-7DCD00BF456E}"/>
                  </a:ext>
                  <a:ext uri="{C183D7F6-B498-43B3-948B-1728B52AA6E4}">
                    <adec:decorative xmlns:adec="http://schemas.microsoft.com/office/drawing/2017/decorative" val="1"/>
                  </a:ext>
                </a:extLst>
              </p:cNvPr>
              <p:cNvGrpSpPr/>
              <p:nvPr/>
            </p:nvGrpSpPr>
            <p:grpSpPr>
              <a:xfrm>
                <a:off x="10100551" y="5490239"/>
                <a:ext cx="859076" cy="675593"/>
                <a:chOff x="10545151" y="5758423"/>
                <a:chExt cx="1019337" cy="801625"/>
              </a:xfrm>
            </p:grpSpPr>
            <p:pic>
              <p:nvPicPr>
                <p:cNvPr id="255" name="Picture 254">
                  <a:extLst>
                    <a:ext uri="{FF2B5EF4-FFF2-40B4-BE49-F238E27FC236}">
                      <a16:creationId xmlns:a16="http://schemas.microsoft.com/office/drawing/2014/main" id="{358B888E-18F6-45FE-AE73-503CF6F568FC}"/>
                    </a:ext>
                  </a:extLst>
                </p:cNvPr>
                <p:cNvPicPr>
                  <a:picLocks noChangeAspect="1"/>
                </p:cNvPicPr>
                <p:nvPr/>
              </p:nvPicPr>
              <p:blipFill>
                <a:blip r:embed="rId5">
                  <a:lum bright="40000" contrast="-40000"/>
                </a:blip>
                <a:stretch>
                  <a:fillRect/>
                </a:stretch>
              </p:blipFill>
              <p:spPr>
                <a:xfrm>
                  <a:off x="10879763" y="5758423"/>
                  <a:ext cx="369455" cy="369454"/>
                </a:xfrm>
                <a:prstGeom prst="rect">
                  <a:avLst/>
                </a:prstGeom>
              </p:spPr>
            </p:pic>
            <p:sp>
              <p:nvSpPr>
                <p:cNvPr id="256" name="TextBox 255">
                  <a:extLst>
                    <a:ext uri="{FF2B5EF4-FFF2-40B4-BE49-F238E27FC236}">
                      <a16:creationId xmlns:a16="http://schemas.microsoft.com/office/drawing/2014/main" id="{42811D65-07AA-4643-9BB2-E31B52D763EB}"/>
                    </a:ext>
                  </a:extLst>
                </p:cNvPr>
                <p:cNvSpPr txBox="1"/>
                <p:nvPr/>
              </p:nvSpPr>
              <p:spPr>
                <a:xfrm>
                  <a:off x="10545151" y="6252271"/>
                  <a:ext cx="1019337" cy="307777"/>
                </a:xfrm>
                <a:prstGeom prst="rect">
                  <a:avLst/>
                </a:prstGeom>
                <a:noFill/>
              </p:spPr>
              <p:txBody>
                <a:bodyPr wrap="square" lIns="0" tIns="0" rIns="0" bIns="0" rtlCol="0">
                  <a:noAutofit/>
                </a:bodyPr>
                <a:lstStyle/>
                <a:p>
                  <a:pPr algn="ctr" defTabSz="914139">
                    <a:defRPr/>
                  </a:pPr>
                  <a:r>
                    <a:rPr lang="en-US" sz="686">
                      <a:solidFill>
                        <a:srgbClr val="FFFFFF"/>
                      </a:solidFill>
                      <a:latin typeface="Segoe UI"/>
                    </a:rPr>
                    <a:t>Events</a:t>
                  </a:r>
                </a:p>
              </p:txBody>
            </p:sp>
          </p:grpSp>
          <p:sp>
            <p:nvSpPr>
              <p:cNvPr id="238" name="TextBox 237">
                <a:extLst>
                  <a:ext uri="{FF2B5EF4-FFF2-40B4-BE49-F238E27FC236}">
                    <a16:creationId xmlns:a16="http://schemas.microsoft.com/office/drawing/2014/main" id="{06CFBC9B-CF64-4D1C-B920-B88817C85717}"/>
                  </a:ext>
                </a:extLst>
              </p:cNvPr>
              <p:cNvSpPr txBox="1"/>
              <p:nvPr/>
            </p:nvSpPr>
            <p:spPr>
              <a:xfrm>
                <a:off x="6994089" y="5903307"/>
                <a:ext cx="667072" cy="181572"/>
              </a:xfrm>
              <a:prstGeom prst="rect">
                <a:avLst/>
              </a:prstGeom>
              <a:noFill/>
            </p:spPr>
            <p:txBody>
              <a:bodyPr wrap="square" lIns="0" tIns="0" rIns="0" bIns="0" rtlCol="0">
                <a:noAutofit/>
              </a:bodyPr>
              <a:lstStyle/>
              <a:p>
                <a:pPr algn="ctr" defTabSz="914139">
                  <a:defRPr/>
                </a:pPr>
                <a:r>
                  <a:rPr lang="en-US" sz="686">
                    <a:solidFill>
                      <a:srgbClr val="FFFFFF"/>
                    </a:solidFill>
                    <a:latin typeface="Segoe UI"/>
                  </a:rPr>
                  <a:t>Lists</a:t>
                </a:r>
              </a:p>
            </p:txBody>
          </p:sp>
          <p:sp>
            <p:nvSpPr>
              <p:cNvPr id="239" name="Rectangle 238">
                <a:extLst>
                  <a:ext uri="{FF2B5EF4-FFF2-40B4-BE49-F238E27FC236}">
                    <a16:creationId xmlns:a16="http://schemas.microsoft.com/office/drawing/2014/main" id="{DDF8C844-C28B-4ED0-A041-C2BD3E60091D}"/>
                  </a:ext>
                </a:extLst>
              </p:cNvPr>
              <p:cNvSpPr/>
              <p:nvPr/>
            </p:nvSpPr>
            <p:spPr>
              <a:xfrm>
                <a:off x="7887132" y="5868604"/>
                <a:ext cx="1094276" cy="259388"/>
              </a:xfrm>
              <a:prstGeom prst="rect">
                <a:avLst/>
              </a:prstGeom>
            </p:spPr>
            <p:txBody>
              <a:bodyPr wrap="square" anchor="t">
                <a:noAutofit/>
              </a:bodyPr>
              <a:lstStyle/>
              <a:p>
                <a:pPr algn="ctr" defTabSz="913746">
                  <a:defRPr/>
                </a:pPr>
                <a:r>
                  <a:rPr lang="en-US" sz="686" kern="0">
                    <a:solidFill>
                      <a:srgbClr val="FFFFFF"/>
                    </a:solidFill>
                    <a:latin typeface="Segoe UI"/>
                    <a:cs typeface="Segoe UI Semibold" panose="020B0702040204020203" pitchFamily="34" charset="0"/>
                  </a:rPr>
                  <a:t>Security</a:t>
                </a:r>
                <a:endParaRPr lang="en-US" sz="686" kern="0">
                  <a:solidFill>
                    <a:srgbClr val="FFFFFF"/>
                  </a:solidFill>
                  <a:latin typeface="Segoe UI"/>
                  <a:ea typeface="Segoe UI Semilight" charset="0"/>
                  <a:cs typeface="Segoe UI Semilight" charset="0"/>
                </a:endParaRPr>
              </a:p>
            </p:txBody>
          </p:sp>
          <p:pic>
            <p:nvPicPr>
              <p:cNvPr id="240" name="Picture 239">
                <a:extLst>
                  <a:ext uri="{FF2B5EF4-FFF2-40B4-BE49-F238E27FC236}">
                    <a16:creationId xmlns:a16="http://schemas.microsoft.com/office/drawing/2014/main" id="{6B731660-30D2-44F6-BACD-A2BA1BEC4CDA}"/>
                  </a:ext>
                  <a:ext uri="{C183D7F6-B498-43B3-948B-1728B52AA6E4}">
                    <adec:decorative xmlns:adec="http://schemas.microsoft.com/office/drawing/2017/decorative" val="1"/>
                  </a:ext>
                </a:extLst>
              </p:cNvPr>
              <p:cNvPicPr>
                <a:picLocks noChangeAspect="1"/>
              </p:cNvPicPr>
              <p:nvPr/>
            </p:nvPicPr>
            <p:blipFill>
              <a:blip r:embed="rId6">
                <a:lum bright="40000" contrast="-40000"/>
              </a:blip>
              <a:stretch>
                <a:fillRect/>
              </a:stretch>
            </p:blipFill>
            <p:spPr>
              <a:xfrm>
                <a:off x="8263018" y="5422301"/>
                <a:ext cx="342506" cy="342506"/>
              </a:xfrm>
              <a:prstGeom prst="rect">
                <a:avLst/>
              </a:prstGeom>
            </p:spPr>
          </p:pic>
          <p:grpSp>
            <p:nvGrpSpPr>
              <p:cNvPr id="241" name="Group 240">
                <a:extLst>
                  <a:ext uri="{FF2B5EF4-FFF2-40B4-BE49-F238E27FC236}">
                    <a16:creationId xmlns:a16="http://schemas.microsoft.com/office/drawing/2014/main" id="{CDDE632C-DC7A-4813-948A-8EB425E72468}"/>
                  </a:ext>
                  <a:ext uri="{C183D7F6-B498-43B3-948B-1728B52AA6E4}">
                    <adec:decorative xmlns:adec="http://schemas.microsoft.com/office/drawing/2017/decorative" val="1"/>
                  </a:ext>
                </a:extLst>
              </p:cNvPr>
              <p:cNvGrpSpPr/>
              <p:nvPr/>
            </p:nvGrpSpPr>
            <p:grpSpPr>
              <a:xfrm>
                <a:off x="9035218" y="5493355"/>
                <a:ext cx="909349" cy="632371"/>
                <a:chOff x="9396862" y="5781850"/>
                <a:chExt cx="1078990" cy="750342"/>
              </a:xfrm>
            </p:grpSpPr>
            <p:pic>
              <p:nvPicPr>
                <p:cNvPr id="253" name="Picture 252">
                  <a:extLst>
                    <a:ext uri="{FF2B5EF4-FFF2-40B4-BE49-F238E27FC236}">
                      <a16:creationId xmlns:a16="http://schemas.microsoft.com/office/drawing/2014/main" id="{9205AB68-9C12-4803-AD74-30FB61914CB8}"/>
                    </a:ext>
                  </a:extLst>
                </p:cNvPr>
                <p:cNvPicPr>
                  <a:picLocks noChangeAspect="1"/>
                </p:cNvPicPr>
                <p:nvPr/>
              </p:nvPicPr>
              <p:blipFill>
                <a:blip r:embed="rId7">
                  <a:lum bright="40000" contrast="-40000"/>
                </a:blip>
                <a:stretch>
                  <a:fillRect/>
                </a:stretch>
              </p:blipFill>
              <p:spPr>
                <a:xfrm>
                  <a:off x="9772797" y="5781850"/>
                  <a:ext cx="335868" cy="335868"/>
                </a:xfrm>
                <a:prstGeom prst="rect">
                  <a:avLst/>
                </a:prstGeom>
                <a:ln>
                  <a:noFill/>
                </a:ln>
              </p:spPr>
            </p:pic>
            <p:sp>
              <p:nvSpPr>
                <p:cNvPr id="254" name="Rectangle 253">
                  <a:extLst>
                    <a:ext uri="{FF2B5EF4-FFF2-40B4-BE49-F238E27FC236}">
                      <a16:creationId xmlns:a16="http://schemas.microsoft.com/office/drawing/2014/main" id="{4B2BDC60-6C17-4F44-80BB-BDEC2959B11A}"/>
                    </a:ext>
                  </a:extLst>
                </p:cNvPr>
                <p:cNvSpPr/>
                <p:nvPr/>
              </p:nvSpPr>
              <p:spPr>
                <a:xfrm>
                  <a:off x="9396862" y="6224415"/>
                  <a:ext cx="1078990" cy="307777"/>
                </a:xfrm>
                <a:prstGeom prst="rect">
                  <a:avLst/>
                </a:prstGeom>
              </p:spPr>
              <p:txBody>
                <a:bodyPr wrap="square" anchor="t">
                  <a:noAutofit/>
                </a:bodyPr>
                <a:lstStyle/>
                <a:p>
                  <a:pPr algn="ctr" defTabSz="913746">
                    <a:defRPr/>
                  </a:pPr>
                  <a:r>
                    <a:rPr lang="en-US" sz="686" kern="0">
                      <a:solidFill>
                        <a:srgbClr val="FFFFFF"/>
                      </a:solidFill>
                      <a:latin typeface="Segoe UI"/>
                      <a:cs typeface="Segoe UI Semibold" panose="020B0702040204020203" pitchFamily="34" charset="0"/>
                    </a:rPr>
                    <a:t>Search</a:t>
                  </a:r>
                  <a:endParaRPr lang="en-US" sz="686" kern="0">
                    <a:solidFill>
                      <a:srgbClr val="FFFFFF"/>
                    </a:solidFill>
                    <a:latin typeface="Segoe UI"/>
                    <a:ea typeface="Segoe UI Semilight" charset="0"/>
                    <a:cs typeface="Segoe UI Semilight" charset="0"/>
                  </a:endParaRPr>
                </a:p>
              </p:txBody>
            </p:sp>
          </p:grpSp>
          <p:grpSp>
            <p:nvGrpSpPr>
              <p:cNvPr id="242" name="Group 241">
                <a:extLst>
                  <a:ext uri="{FF2B5EF4-FFF2-40B4-BE49-F238E27FC236}">
                    <a16:creationId xmlns:a16="http://schemas.microsoft.com/office/drawing/2014/main" id="{0CA82B76-42D4-4C11-9357-A97349D194F1}"/>
                  </a:ext>
                  <a:ext uri="{C183D7F6-B498-43B3-948B-1728B52AA6E4}">
                    <adec:decorative xmlns:adec="http://schemas.microsoft.com/office/drawing/2017/decorative" val="1"/>
                  </a:ext>
                </a:extLst>
              </p:cNvPr>
              <p:cNvGrpSpPr/>
              <p:nvPr/>
            </p:nvGrpSpPr>
            <p:grpSpPr>
              <a:xfrm>
                <a:off x="5840333" y="5410611"/>
                <a:ext cx="842878" cy="755221"/>
                <a:chOff x="5856165" y="5683046"/>
                <a:chExt cx="1000118" cy="896107"/>
              </a:xfrm>
            </p:grpSpPr>
            <p:pic>
              <p:nvPicPr>
                <p:cNvPr id="251" name="Picture 250">
                  <a:extLst>
                    <a:ext uri="{FF2B5EF4-FFF2-40B4-BE49-F238E27FC236}">
                      <a16:creationId xmlns:a16="http://schemas.microsoft.com/office/drawing/2014/main" id="{924D7E68-AC6A-4ABF-B5EB-A7ABD7D9A8D9}"/>
                    </a:ext>
                  </a:extLst>
                </p:cNvPr>
                <p:cNvPicPr>
                  <a:picLocks noChangeAspect="1"/>
                </p:cNvPicPr>
                <p:nvPr/>
              </p:nvPicPr>
              <p:blipFill>
                <a:blip r:embed="rId8">
                  <a:lum bright="40000" contrast="-40000"/>
                </a:blip>
                <a:stretch>
                  <a:fillRect/>
                </a:stretch>
              </p:blipFill>
              <p:spPr>
                <a:xfrm>
                  <a:off x="6113768" y="5683046"/>
                  <a:ext cx="491745" cy="491745"/>
                </a:xfrm>
                <a:prstGeom prst="rect">
                  <a:avLst/>
                </a:prstGeom>
              </p:spPr>
            </p:pic>
            <p:sp>
              <p:nvSpPr>
                <p:cNvPr id="252" name="TextBox 251">
                  <a:extLst>
                    <a:ext uri="{FF2B5EF4-FFF2-40B4-BE49-F238E27FC236}">
                      <a16:creationId xmlns:a16="http://schemas.microsoft.com/office/drawing/2014/main" id="{616073EC-44C7-4D6E-9E6F-27869284579E}"/>
                    </a:ext>
                  </a:extLst>
                </p:cNvPr>
                <p:cNvSpPr txBox="1"/>
                <p:nvPr/>
              </p:nvSpPr>
              <p:spPr>
                <a:xfrm>
                  <a:off x="5856165" y="6271376"/>
                  <a:ext cx="1000118" cy="307777"/>
                </a:xfrm>
                <a:prstGeom prst="rect">
                  <a:avLst/>
                </a:prstGeom>
                <a:noFill/>
              </p:spPr>
              <p:txBody>
                <a:bodyPr wrap="square" lIns="0" tIns="0" rIns="0" bIns="0" rtlCol="0">
                  <a:noAutofit/>
                </a:bodyPr>
                <a:lstStyle/>
                <a:p>
                  <a:pPr algn="ctr" defTabSz="914139">
                    <a:defRPr/>
                  </a:pPr>
                  <a:r>
                    <a:rPr lang="en-US" sz="686">
                      <a:solidFill>
                        <a:srgbClr val="FFFFFF"/>
                      </a:solidFill>
                      <a:latin typeface="Segoe UI"/>
                    </a:rPr>
                    <a:t>Alerts</a:t>
                  </a:r>
                </a:p>
              </p:txBody>
            </p:sp>
          </p:grpSp>
          <p:grpSp>
            <p:nvGrpSpPr>
              <p:cNvPr id="243" name="Group 242">
                <a:extLst>
                  <a:ext uri="{FF2B5EF4-FFF2-40B4-BE49-F238E27FC236}">
                    <a16:creationId xmlns:a16="http://schemas.microsoft.com/office/drawing/2014/main" id="{FC3E58BD-26AF-46FD-98F4-CFBE151E2BC6}"/>
                  </a:ext>
                  <a:ext uri="{C183D7F6-B498-43B3-948B-1728B52AA6E4}">
                    <adec:decorative xmlns:adec="http://schemas.microsoft.com/office/drawing/2017/decorative" val="1"/>
                  </a:ext>
                </a:extLst>
              </p:cNvPr>
              <p:cNvGrpSpPr/>
              <p:nvPr/>
            </p:nvGrpSpPr>
            <p:grpSpPr>
              <a:xfrm>
                <a:off x="11360782" y="5760785"/>
                <a:ext cx="499826" cy="93007"/>
                <a:chOff x="10990104" y="6068255"/>
                <a:chExt cx="593072" cy="110359"/>
              </a:xfrm>
              <a:solidFill>
                <a:schemeClr val="bg1"/>
              </a:solidFill>
            </p:grpSpPr>
            <p:sp>
              <p:nvSpPr>
                <p:cNvPr id="248" name="Oval 247">
                  <a:extLst>
                    <a:ext uri="{FF2B5EF4-FFF2-40B4-BE49-F238E27FC236}">
                      <a16:creationId xmlns:a16="http://schemas.microsoft.com/office/drawing/2014/main" id="{9F5B0F96-6DBD-449F-8A47-543447332FB6}"/>
                    </a:ext>
                  </a:extLst>
                </p:cNvPr>
                <p:cNvSpPr/>
                <p:nvPr/>
              </p:nvSpPr>
              <p:spPr bwMode="auto">
                <a:xfrm>
                  <a:off x="10990104" y="6072983"/>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980" err="1">
                    <a:solidFill>
                      <a:srgbClr val="FFFFFF"/>
                    </a:solidFill>
                    <a:latin typeface="Segoe UI"/>
                    <a:ea typeface="Segoe UI" pitchFamily="34" charset="0"/>
                    <a:cs typeface="Segoe UI" pitchFamily="34" charset="0"/>
                  </a:endParaRPr>
                </a:p>
              </p:txBody>
            </p:sp>
            <p:sp>
              <p:nvSpPr>
                <p:cNvPr id="249" name="Oval 248">
                  <a:extLst>
                    <a:ext uri="{FF2B5EF4-FFF2-40B4-BE49-F238E27FC236}">
                      <a16:creationId xmlns:a16="http://schemas.microsoft.com/office/drawing/2014/main" id="{69E275A2-461A-43DF-9AAC-3F7472862EB6}"/>
                    </a:ext>
                  </a:extLst>
                </p:cNvPr>
                <p:cNvSpPr/>
                <p:nvPr/>
              </p:nvSpPr>
              <p:spPr bwMode="auto">
                <a:xfrm>
                  <a:off x="11237907" y="6068255"/>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980" err="1">
                    <a:solidFill>
                      <a:srgbClr val="FFFFFF"/>
                    </a:solidFill>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BF9E4A3E-7907-4B4C-A6CF-E902AEB7F639}"/>
                    </a:ext>
                  </a:extLst>
                </p:cNvPr>
                <p:cNvSpPr/>
                <p:nvPr/>
              </p:nvSpPr>
              <p:spPr bwMode="auto">
                <a:xfrm>
                  <a:off x="11485710" y="6068255"/>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980" err="1">
                    <a:solidFill>
                      <a:srgbClr val="FFFFFF"/>
                    </a:solidFill>
                    <a:latin typeface="Segoe UI"/>
                    <a:ea typeface="Segoe UI" pitchFamily="34" charset="0"/>
                    <a:cs typeface="Segoe UI" pitchFamily="34" charset="0"/>
                  </a:endParaRPr>
                </a:p>
              </p:txBody>
            </p:sp>
          </p:grpSp>
          <p:pic>
            <p:nvPicPr>
              <p:cNvPr id="244" name="Picture 243">
                <a:extLst>
                  <a:ext uri="{FF2B5EF4-FFF2-40B4-BE49-F238E27FC236}">
                    <a16:creationId xmlns:a16="http://schemas.microsoft.com/office/drawing/2014/main" id="{5506F6AF-9CA5-4484-8F3C-A012F5FDF744}"/>
                  </a:ext>
                  <a:ext uri="{C183D7F6-B498-43B3-948B-1728B52AA6E4}">
                    <adec:decorative xmlns:adec="http://schemas.microsoft.com/office/drawing/2017/decorative" val="1"/>
                  </a:ext>
                </a:extLst>
              </p:cNvPr>
              <p:cNvPicPr>
                <a:picLocks noChangeAspect="1"/>
              </p:cNvPicPr>
              <p:nvPr/>
            </p:nvPicPr>
            <p:blipFill>
              <a:blip r:embed="rId9">
                <a:lum bright="40000" contrast="-40000"/>
              </a:blip>
              <a:stretch>
                <a:fillRect/>
              </a:stretch>
            </p:blipFill>
            <p:spPr>
              <a:xfrm>
                <a:off x="1574870" y="5392721"/>
                <a:ext cx="501462" cy="501462"/>
              </a:xfrm>
              <a:prstGeom prst="rect">
                <a:avLst/>
              </a:prstGeom>
            </p:spPr>
          </p:pic>
          <p:pic>
            <p:nvPicPr>
              <p:cNvPr id="245" name="Picture 244">
                <a:extLst>
                  <a:ext uri="{FF2B5EF4-FFF2-40B4-BE49-F238E27FC236}">
                    <a16:creationId xmlns:a16="http://schemas.microsoft.com/office/drawing/2014/main" id="{0AA6AE06-032D-486B-BCCB-6529D71811D6}"/>
                  </a:ext>
                  <a:ext uri="{C183D7F6-B498-43B3-948B-1728B52AA6E4}">
                    <adec:decorative xmlns:adec="http://schemas.microsoft.com/office/drawing/2017/decorative" val="1"/>
                  </a:ext>
                </a:extLst>
              </p:cNvPr>
              <p:cNvPicPr>
                <a:picLocks noChangeAspect="1"/>
              </p:cNvPicPr>
              <p:nvPr/>
            </p:nvPicPr>
            <p:blipFill>
              <a:blip r:embed="rId10">
                <a:lum bright="40000" contrast="-40000"/>
              </a:blip>
              <a:stretch>
                <a:fillRect/>
              </a:stretch>
            </p:blipFill>
            <p:spPr>
              <a:xfrm>
                <a:off x="2639036" y="5422299"/>
                <a:ext cx="455874" cy="455874"/>
              </a:xfrm>
              <a:prstGeom prst="rect">
                <a:avLst/>
              </a:prstGeom>
            </p:spPr>
          </p:pic>
          <p:pic>
            <p:nvPicPr>
              <p:cNvPr id="246" name="Picture 245">
                <a:extLst>
                  <a:ext uri="{FF2B5EF4-FFF2-40B4-BE49-F238E27FC236}">
                    <a16:creationId xmlns:a16="http://schemas.microsoft.com/office/drawing/2014/main" id="{26BFC926-1EB1-4709-A528-0C6E56D72FF1}"/>
                  </a:ext>
                  <a:ext uri="{C183D7F6-B498-43B3-948B-1728B52AA6E4}">
                    <adec:decorative xmlns:adec="http://schemas.microsoft.com/office/drawing/2017/decorative" val="1"/>
                  </a:ext>
                </a:extLst>
              </p:cNvPr>
              <p:cNvPicPr>
                <a:picLocks noChangeAspect="1"/>
              </p:cNvPicPr>
              <p:nvPr/>
            </p:nvPicPr>
            <p:blipFill>
              <a:blip r:embed="rId11">
                <a:lum bright="40000" contrast="-40000"/>
              </a:blip>
              <a:stretch>
                <a:fillRect/>
              </a:stretch>
            </p:blipFill>
            <p:spPr>
              <a:xfrm>
                <a:off x="7149683" y="5427676"/>
                <a:ext cx="414431" cy="414431"/>
              </a:xfrm>
              <a:prstGeom prst="rect">
                <a:avLst/>
              </a:prstGeom>
            </p:spPr>
          </p:pic>
          <p:pic>
            <p:nvPicPr>
              <p:cNvPr id="247" name="Picture 246">
                <a:extLst>
                  <a:ext uri="{FF2B5EF4-FFF2-40B4-BE49-F238E27FC236}">
                    <a16:creationId xmlns:a16="http://schemas.microsoft.com/office/drawing/2014/main" id="{4F929804-91B7-4258-8EFD-F8FB75F0AA27}"/>
                  </a:ext>
                  <a:ext uri="{C183D7F6-B498-43B3-948B-1728B52AA6E4}">
                    <adec:decorative xmlns:adec="http://schemas.microsoft.com/office/drawing/2017/decorative" val="1"/>
                  </a:ext>
                </a:extLst>
              </p:cNvPr>
              <p:cNvPicPr>
                <a:picLocks noChangeAspect="1"/>
              </p:cNvPicPr>
              <p:nvPr/>
            </p:nvPicPr>
            <p:blipFill>
              <a:blip r:embed="rId12">
                <a:lum bright="40000" contrast="-40000"/>
              </a:blip>
              <a:stretch>
                <a:fillRect/>
              </a:stretch>
            </p:blipFill>
            <p:spPr>
              <a:xfrm>
                <a:off x="698477" y="5430734"/>
                <a:ext cx="414431" cy="414431"/>
              </a:xfrm>
              <a:prstGeom prst="rect">
                <a:avLst/>
              </a:prstGeom>
            </p:spPr>
          </p:pic>
        </p:grpSp>
      </p:grpSp>
      <p:grpSp>
        <p:nvGrpSpPr>
          <p:cNvPr id="109" name="Group 108" descr="Extend Microsoft 365 experiences&#10;">
            <a:extLst>
              <a:ext uri="{FF2B5EF4-FFF2-40B4-BE49-F238E27FC236}">
                <a16:creationId xmlns:a16="http://schemas.microsoft.com/office/drawing/2014/main" id="{4274056D-0AC1-4C6B-81DE-683F5176C32F}"/>
              </a:ext>
            </a:extLst>
          </p:cNvPr>
          <p:cNvGrpSpPr/>
          <p:nvPr/>
        </p:nvGrpSpPr>
        <p:grpSpPr>
          <a:xfrm>
            <a:off x="379386" y="1673804"/>
            <a:ext cx="5250692" cy="1367115"/>
            <a:chOff x="386993" y="1706870"/>
            <a:chExt cx="5355979" cy="1394529"/>
          </a:xfrm>
        </p:grpSpPr>
        <p:cxnSp>
          <p:nvCxnSpPr>
            <p:cNvPr id="9" name="Straight Connector 8">
              <a:extLst>
                <a:ext uri="{FF2B5EF4-FFF2-40B4-BE49-F238E27FC236}">
                  <a16:creationId xmlns:a16="http://schemas.microsoft.com/office/drawing/2014/main" id="{FBB04FE3-FB51-4571-B531-3A67ADC40A06}"/>
                </a:ext>
                <a:ext uri="{C183D7F6-B498-43B3-948B-1728B52AA6E4}">
                  <adec:decorative xmlns:adec="http://schemas.microsoft.com/office/drawing/2017/decorative" val="1"/>
                </a:ext>
              </a:extLst>
            </p:cNvPr>
            <p:cNvCxnSpPr>
              <a:cxnSpLocks/>
            </p:cNvCxnSpPr>
            <p:nvPr/>
          </p:nvCxnSpPr>
          <p:spPr>
            <a:xfrm>
              <a:off x="4981610" y="1905545"/>
              <a:ext cx="761362" cy="0"/>
            </a:xfrm>
            <a:prstGeom prst="line">
              <a:avLst/>
            </a:prstGeom>
            <a:ln w="19050">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174FF140-8213-4823-825C-F13937365E56}"/>
                </a:ext>
                <a:ext uri="{C183D7F6-B498-43B3-948B-1728B52AA6E4}">
                  <adec:decorative xmlns:adec="http://schemas.microsoft.com/office/drawing/2017/decorative" val="1"/>
                </a:ext>
              </a:extLst>
            </p:cNvPr>
            <p:cNvCxnSpPr>
              <a:cxnSpLocks/>
            </p:cNvCxnSpPr>
            <p:nvPr/>
          </p:nvCxnSpPr>
          <p:spPr>
            <a:xfrm>
              <a:off x="386993" y="1905545"/>
              <a:ext cx="761362" cy="0"/>
            </a:xfrm>
            <a:prstGeom prst="line">
              <a:avLst/>
            </a:prstGeom>
            <a:ln w="19050">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8DE0E3F4-68D7-4705-889D-C756095129A2}"/>
                </a:ext>
              </a:extLst>
            </p:cNvPr>
            <p:cNvSpPr txBox="1"/>
            <p:nvPr/>
          </p:nvSpPr>
          <p:spPr>
            <a:xfrm>
              <a:off x="4554252" y="2935200"/>
              <a:ext cx="1188720"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14016">
                <a:spcAft>
                  <a:spcPts val="588"/>
                </a:spcAft>
                <a:defRPr/>
              </a:pPr>
              <a:r>
                <a:rPr lang="en-US" sz="1176">
                  <a:solidFill>
                    <a:srgbClr val="282828"/>
                  </a:solidFill>
                  <a:latin typeface="Segoe UI"/>
                </a:rPr>
                <a:t>Search</a:t>
              </a:r>
            </a:p>
          </p:txBody>
        </p:sp>
        <p:grpSp>
          <p:nvGrpSpPr>
            <p:cNvPr id="12" name="Group 11">
              <a:extLst>
                <a:ext uri="{FF2B5EF4-FFF2-40B4-BE49-F238E27FC236}">
                  <a16:creationId xmlns:a16="http://schemas.microsoft.com/office/drawing/2014/main" id="{65B84D6A-5EF0-438C-9C66-54DC0ED9E6AB}"/>
                </a:ext>
              </a:extLst>
            </p:cNvPr>
            <p:cNvGrpSpPr/>
            <p:nvPr/>
          </p:nvGrpSpPr>
          <p:grpSpPr>
            <a:xfrm>
              <a:off x="4828572" y="2180262"/>
              <a:ext cx="640080" cy="640080"/>
              <a:chOff x="4796146" y="2180262"/>
              <a:chExt cx="640080" cy="640080"/>
            </a:xfrm>
          </p:grpSpPr>
          <p:sp>
            <p:nvSpPr>
              <p:cNvPr id="170" name="Oval 169">
                <a:extLst>
                  <a:ext uri="{FF2B5EF4-FFF2-40B4-BE49-F238E27FC236}">
                    <a16:creationId xmlns:a16="http://schemas.microsoft.com/office/drawing/2014/main" id="{83876880-3644-4667-9112-250D4C7E69D4}"/>
                  </a:ext>
                  <a:ext uri="{C183D7F6-B498-43B3-948B-1728B52AA6E4}">
                    <adec:decorative xmlns:adec="http://schemas.microsoft.com/office/drawing/2017/decorative" val="1"/>
                  </a:ext>
                </a:extLst>
              </p:cNvPr>
              <p:cNvSpPr/>
              <p:nvPr/>
            </p:nvSpPr>
            <p:spPr bwMode="auto">
              <a:xfrm>
                <a:off x="4796146" y="2180262"/>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18" name="Group 17">
                <a:extLst>
                  <a:ext uri="{FF2B5EF4-FFF2-40B4-BE49-F238E27FC236}">
                    <a16:creationId xmlns:a16="http://schemas.microsoft.com/office/drawing/2014/main" id="{EC10AD33-944F-45E4-A5CF-17EC9696362E}"/>
                  </a:ext>
                  <a:ext uri="{C183D7F6-B498-43B3-948B-1728B52AA6E4}">
                    <adec:decorative xmlns:adec="http://schemas.microsoft.com/office/drawing/2017/decorative" val="1"/>
                  </a:ext>
                </a:extLst>
              </p:cNvPr>
              <p:cNvGrpSpPr/>
              <p:nvPr/>
            </p:nvGrpSpPr>
            <p:grpSpPr>
              <a:xfrm>
                <a:off x="4963668" y="2348399"/>
                <a:ext cx="305036" cy="303806"/>
                <a:chOff x="5057356" y="2552812"/>
                <a:chExt cx="383450" cy="381904"/>
              </a:xfrm>
            </p:grpSpPr>
            <p:sp>
              <p:nvSpPr>
                <p:cNvPr id="19" name="Freeform 5">
                  <a:extLst>
                    <a:ext uri="{FF2B5EF4-FFF2-40B4-BE49-F238E27FC236}">
                      <a16:creationId xmlns:a16="http://schemas.microsoft.com/office/drawing/2014/main" id="{9B1CD11D-B383-4042-AC07-3C78334327C2}"/>
                    </a:ext>
                  </a:extLst>
                </p:cNvPr>
                <p:cNvSpPr>
                  <a:spLocks/>
                </p:cNvSpPr>
                <p:nvPr/>
              </p:nvSpPr>
              <p:spPr bwMode="auto">
                <a:xfrm>
                  <a:off x="5108380" y="2602289"/>
                  <a:ext cx="256664" cy="17935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20" name="Freeform 6">
                  <a:extLst>
                    <a:ext uri="{FF2B5EF4-FFF2-40B4-BE49-F238E27FC236}">
                      <a16:creationId xmlns:a16="http://schemas.microsoft.com/office/drawing/2014/main" id="{FC3263D6-31E2-452E-8EDC-F8B1CD20BA0B}"/>
                    </a:ext>
                  </a:extLst>
                </p:cNvPr>
                <p:cNvSpPr>
                  <a:spLocks/>
                </p:cNvSpPr>
                <p:nvPr/>
              </p:nvSpPr>
              <p:spPr bwMode="auto">
                <a:xfrm>
                  <a:off x="5057356" y="2552812"/>
                  <a:ext cx="256664" cy="177810"/>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21" name="Freeform 7">
                  <a:extLst>
                    <a:ext uri="{FF2B5EF4-FFF2-40B4-BE49-F238E27FC236}">
                      <a16:creationId xmlns:a16="http://schemas.microsoft.com/office/drawing/2014/main" id="{ABE7BC11-F32A-4712-99CC-77B74427D07C}"/>
                    </a:ext>
                  </a:extLst>
                </p:cNvPr>
                <p:cNvSpPr>
                  <a:spLocks noEditPoints="1"/>
                </p:cNvSpPr>
                <p:nvPr/>
              </p:nvSpPr>
              <p:spPr bwMode="auto">
                <a:xfrm>
                  <a:off x="5210427" y="2705883"/>
                  <a:ext cx="230379" cy="228833"/>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grpSp>
        </p:grpSp>
        <p:sp>
          <p:nvSpPr>
            <p:cNvPr id="15" name="TextBox 14">
              <a:extLst>
                <a:ext uri="{FF2B5EF4-FFF2-40B4-BE49-F238E27FC236}">
                  <a16:creationId xmlns:a16="http://schemas.microsoft.com/office/drawing/2014/main" id="{056DF7DD-D008-4742-B1B6-2BEA329C6F52}"/>
                </a:ext>
              </a:extLst>
            </p:cNvPr>
            <p:cNvSpPr txBox="1"/>
            <p:nvPr/>
          </p:nvSpPr>
          <p:spPr>
            <a:xfrm>
              <a:off x="1545705" y="2935200"/>
              <a:ext cx="954927" cy="166131"/>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14016">
                <a:spcAft>
                  <a:spcPts val="588"/>
                </a:spcAft>
                <a:defRPr/>
              </a:pPr>
              <a:r>
                <a:rPr lang="en-US" sz="1176">
                  <a:solidFill>
                    <a:srgbClr val="282828"/>
                  </a:solidFill>
                  <a:latin typeface="Segoe UI"/>
                </a:rPr>
                <a:t>Conversations</a:t>
              </a:r>
            </a:p>
          </p:txBody>
        </p:sp>
        <p:grpSp>
          <p:nvGrpSpPr>
            <p:cNvPr id="93" name="Group 92">
              <a:extLst>
                <a:ext uri="{FF2B5EF4-FFF2-40B4-BE49-F238E27FC236}">
                  <a16:creationId xmlns:a16="http://schemas.microsoft.com/office/drawing/2014/main" id="{BB885913-325A-4272-84CE-0BB0726F9667}"/>
                </a:ext>
              </a:extLst>
            </p:cNvPr>
            <p:cNvGrpSpPr/>
            <p:nvPr/>
          </p:nvGrpSpPr>
          <p:grpSpPr>
            <a:xfrm>
              <a:off x="1703128" y="2180262"/>
              <a:ext cx="640080" cy="640080"/>
              <a:chOff x="1696107" y="2180262"/>
              <a:chExt cx="640080" cy="640080"/>
            </a:xfrm>
          </p:grpSpPr>
          <p:sp>
            <p:nvSpPr>
              <p:cNvPr id="167" name="Oval 166">
                <a:extLst>
                  <a:ext uri="{FF2B5EF4-FFF2-40B4-BE49-F238E27FC236}">
                    <a16:creationId xmlns:a16="http://schemas.microsoft.com/office/drawing/2014/main" id="{D4AEB303-488B-4D8B-943B-74625D6AD64C}"/>
                  </a:ext>
                  <a:ext uri="{C183D7F6-B498-43B3-948B-1728B52AA6E4}">
                    <adec:decorative xmlns:adec="http://schemas.microsoft.com/office/drawing/2017/decorative" val="1"/>
                  </a:ext>
                </a:extLst>
              </p:cNvPr>
              <p:cNvSpPr/>
              <p:nvPr/>
            </p:nvSpPr>
            <p:spPr bwMode="auto">
              <a:xfrm>
                <a:off x="1696107" y="2180262"/>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39" name="Group 38">
                <a:extLst>
                  <a:ext uri="{FF2B5EF4-FFF2-40B4-BE49-F238E27FC236}">
                    <a16:creationId xmlns:a16="http://schemas.microsoft.com/office/drawing/2014/main" id="{1960C6D2-7266-4473-829C-80BA54489936}"/>
                  </a:ext>
                  <a:ext uri="{C183D7F6-B498-43B3-948B-1728B52AA6E4}">
                    <adec:decorative xmlns:adec="http://schemas.microsoft.com/office/drawing/2017/decorative" val="1"/>
                  </a:ext>
                </a:extLst>
              </p:cNvPr>
              <p:cNvGrpSpPr/>
              <p:nvPr/>
            </p:nvGrpSpPr>
            <p:grpSpPr>
              <a:xfrm>
                <a:off x="1863972" y="2351284"/>
                <a:ext cx="304350" cy="298036"/>
                <a:chOff x="1928815" y="2165348"/>
                <a:chExt cx="382588" cy="374650"/>
              </a:xfrm>
            </p:grpSpPr>
            <p:sp>
              <p:nvSpPr>
                <p:cNvPr id="40" name="Freeform 5">
                  <a:extLst>
                    <a:ext uri="{FF2B5EF4-FFF2-40B4-BE49-F238E27FC236}">
                      <a16:creationId xmlns:a16="http://schemas.microsoft.com/office/drawing/2014/main" id="{999628CF-F9A6-438E-8E80-49AD9116F317}"/>
                    </a:ext>
                  </a:extLst>
                </p:cNvPr>
                <p:cNvSpPr>
                  <a:spLocks noEditPoints="1"/>
                </p:cNvSpPr>
                <p:nvPr/>
              </p:nvSpPr>
              <p:spPr bwMode="auto">
                <a:xfrm>
                  <a:off x="1928815" y="2165348"/>
                  <a:ext cx="382588" cy="374650"/>
                </a:xfrm>
                <a:custGeom>
                  <a:avLst/>
                  <a:gdLst>
                    <a:gd name="T0" fmla="*/ 42 w 296"/>
                    <a:gd name="T1" fmla="*/ 170 h 288"/>
                    <a:gd name="T2" fmla="*/ 42 w 296"/>
                    <a:gd name="T3" fmla="*/ 170 h 288"/>
                    <a:gd name="T4" fmla="*/ 169 w 296"/>
                    <a:gd name="T5" fmla="*/ 170 h 288"/>
                    <a:gd name="T6" fmla="*/ 169 w 296"/>
                    <a:gd name="T7" fmla="*/ 191 h 288"/>
                    <a:gd name="T8" fmla="*/ 42 w 296"/>
                    <a:gd name="T9" fmla="*/ 191 h 288"/>
                    <a:gd name="T10" fmla="*/ 42 w 296"/>
                    <a:gd name="T11" fmla="*/ 170 h 288"/>
                    <a:gd name="T12" fmla="*/ 42 w 296"/>
                    <a:gd name="T13" fmla="*/ 106 h 288"/>
                    <a:gd name="T14" fmla="*/ 42 w 296"/>
                    <a:gd name="T15" fmla="*/ 106 h 288"/>
                    <a:gd name="T16" fmla="*/ 254 w 296"/>
                    <a:gd name="T17" fmla="*/ 106 h 288"/>
                    <a:gd name="T18" fmla="*/ 254 w 296"/>
                    <a:gd name="T19" fmla="*/ 127 h 288"/>
                    <a:gd name="T20" fmla="*/ 42 w 296"/>
                    <a:gd name="T21" fmla="*/ 127 h 288"/>
                    <a:gd name="T22" fmla="*/ 42 w 296"/>
                    <a:gd name="T23" fmla="*/ 106 h 288"/>
                    <a:gd name="T24" fmla="*/ 42 w 296"/>
                    <a:gd name="T25" fmla="*/ 43 h 288"/>
                    <a:gd name="T26" fmla="*/ 42 w 296"/>
                    <a:gd name="T27" fmla="*/ 43 h 288"/>
                    <a:gd name="T28" fmla="*/ 254 w 296"/>
                    <a:gd name="T29" fmla="*/ 43 h 288"/>
                    <a:gd name="T30" fmla="*/ 254 w 296"/>
                    <a:gd name="T31" fmla="*/ 64 h 288"/>
                    <a:gd name="T32" fmla="*/ 42 w 296"/>
                    <a:gd name="T33" fmla="*/ 64 h 288"/>
                    <a:gd name="T34" fmla="*/ 42 w 296"/>
                    <a:gd name="T35" fmla="*/ 43 h 288"/>
                    <a:gd name="T36" fmla="*/ 0 w 296"/>
                    <a:gd name="T37" fmla="*/ 233 h 288"/>
                    <a:gd name="T38" fmla="*/ 0 w 296"/>
                    <a:gd name="T39" fmla="*/ 233 h 288"/>
                    <a:gd name="T40" fmla="*/ 93 w 296"/>
                    <a:gd name="T41" fmla="*/ 233 h 288"/>
                    <a:gd name="T42" fmla="*/ 148 w 296"/>
                    <a:gd name="T43" fmla="*/ 288 h 288"/>
                    <a:gd name="T44" fmla="*/ 203 w 296"/>
                    <a:gd name="T45" fmla="*/ 233 h 288"/>
                    <a:gd name="T46" fmla="*/ 296 w 296"/>
                    <a:gd name="T47" fmla="*/ 233 h 288"/>
                    <a:gd name="T48" fmla="*/ 296 w 296"/>
                    <a:gd name="T49" fmla="*/ 0 h 288"/>
                    <a:gd name="T50" fmla="*/ 0 w 296"/>
                    <a:gd name="T51" fmla="*/ 0 h 288"/>
                    <a:gd name="T52" fmla="*/ 0 w 296"/>
                    <a:gd name="T53"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88">
                      <a:moveTo>
                        <a:pt x="42" y="170"/>
                      </a:moveTo>
                      <a:lnTo>
                        <a:pt x="42" y="170"/>
                      </a:lnTo>
                      <a:lnTo>
                        <a:pt x="169" y="170"/>
                      </a:lnTo>
                      <a:lnTo>
                        <a:pt x="169" y="191"/>
                      </a:lnTo>
                      <a:lnTo>
                        <a:pt x="42" y="191"/>
                      </a:lnTo>
                      <a:lnTo>
                        <a:pt x="42" y="170"/>
                      </a:lnTo>
                      <a:close/>
                      <a:moveTo>
                        <a:pt x="42" y="106"/>
                      </a:moveTo>
                      <a:lnTo>
                        <a:pt x="42" y="106"/>
                      </a:lnTo>
                      <a:lnTo>
                        <a:pt x="254" y="106"/>
                      </a:lnTo>
                      <a:lnTo>
                        <a:pt x="254" y="127"/>
                      </a:lnTo>
                      <a:lnTo>
                        <a:pt x="42" y="127"/>
                      </a:lnTo>
                      <a:lnTo>
                        <a:pt x="42" y="106"/>
                      </a:lnTo>
                      <a:close/>
                      <a:moveTo>
                        <a:pt x="42" y="43"/>
                      </a:moveTo>
                      <a:lnTo>
                        <a:pt x="42" y="43"/>
                      </a:lnTo>
                      <a:lnTo>
                        <a:pt x="254" y="43"/>
                      </a:lnTo>
                      <a:lnTo>
                        <a:pt x="254" y="64"/>
                      </a:lnTo>
                      <a:lnTo>
                        <a:pt x="42" y="64"/>
                      </a:lnTo>
                      <a:lnTo>
                        <a:pt x="42" y="43"/>
                      </a:lnTo>
                      <a:close/>
                      <a:moveTo>
                        <a:pt x="0" y="233"/>
                      </a:moveTo>
                      <a:lnTo>
                        <a:pt x="0" y="233"/>
                      </a:lnTo>
                      <a:lnTo>
                        <a:pt x="93" y="233"/>
                      </a:lnTo>
                      <a:lnTo>
                        <a:pt x="148" y="288"/>
                      </a:lnTo>
                      <a:lnTo>
                        <a:pt x="203" y="233"/>
                      </a:lnTo>
                      <a:lnTo>
                        <a:pt x="296" y="233"/>
                      </a:lnTo>
                      <a:lnTo>
                        <a:pt x="296" y="0"/>
                      </a:lnTo>
                      <a:lnTo>
                        <a:pt x="0" y="0"/>
                      </a:lnTo>
                      <a:lnTo>
                        <a:pt x="0" y="233"/>
                      </a:lnTo>
                      <a:close/>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41" name="Rectangle 40">
                  <a:extLst>
                    <a:ext uri="{FF2B5EF4-FFF2-40B4-BE49-F238E27FC236}">
                      <a16:creationId xmlns:a16="http://schemas.microsoft.com/office/drawing/2014/main" id="{5FC7E366-814E-42B3-8D08-7C09DCA61114}"/>
                    </a:ext>
                  </a:extLst>
                </p:cNvPr>
                <p:cNvSpPr/>
                <p:nvPr/>
              </p:nvSpPr>
              <p:spPr bwMode="auto">
                <a:xfrm>
                  <a:off x="1983106" y="2293620"/>
                  <a:ext cx="27432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grpSp>
        <p:sp>
          <p:nvSpPr>
            <p:cNvPr id="16" name="TextBox 15">
              <a:extLst>
                <a:ext uri="{FF2B5EF4-FFF2-40B4-BE49-F238E27FC236}">
                  <a16:creationId xmlns:a16="http://schemas.microsoft.com/office/drawing/2014/main" id="{EC96840F-546F-494D-AA06-F8331E87D8F1}"/>
                </a:ext>
              </a:extLst>
            </p:cNvPr>
            <p:cNvSpPr txBox="1"/>
            <p:nvPr/>
          </p:nvSpPr>
          <p:spPr>
            <a:xfrm>
              <a:off x="2470623" y="2935200"/>
              <a:ext cx="1188720"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14016">
                <a:spcAft>
                  <a:spcPts val="588"/>
                </a:spcAft>
                <a:defRPr/>
              </a:pPr>
              <a:r>
                <a:rPr lang="en-US" sz="1176">
                  <a:solidFill>
                    <a:srgbClr val="282828"/>
                  </a:solidFill>
                  <a:latin typeface="Segoe UI"/>
                </a:rPr>
                <a:t>Portals</a:t>
              </a:r>
            </a:p>
          </p:txBody>
        </p:sp>
        <p:grpSp>
          <p:nvGrpSpPr>
            <p:cNvPr id="23" name="Group 22">
              <a:extLst>
                <a:ext uri="{FF2B5EF4-FFF2-40B4-BE49-F238E27FC236}">
                  <a16:creationId xmlns:a16="http://schemas.microsoft.com/office/drawing/2014/main" id="{A26FEC6B-99F7-43B4-8A9D-450B8AF675D0}"/>
                </a:ext>
              </a:extLst>
            </p:cNvPr>
            <p:cNvGrpSpPr/>
            <p:nvPr/>
          </p:nvGrpSpPr>
          <p:grpSpPr>
            <a:xfrm>
              <a:off x="2744943" y="2180262"/>
              <a:ext cx="640080" cy="640080"/>
              <a:chOff x="2729453" y="2180262"/>
              <a:chExt cx="640080" cy="640080"/>
            </a:xfrm>
          </p:grpSpPr>
          <p:sp>
            <p:nvSpPr>
              <p:cNvPr id="168" name="Oval 167">
                <a:extLst>
                  <a:ext uri="{FF2B5EF4-FFF2-40B4-BE49-F238E27FC236}">
                    <a16:creationId xmlns:a16="http://schemas.microsoft.com/office/drawing/2014/main" id="{9808BB0C-4F88-4CA2-83AA-955488F22B64}"/>
                  </a:ext>
                  <a:ext uri="{C183D7F6-B498-43B3-948B-1728B52AA6E4}">
                    <adec:decorative xmlns:adec="http://schemas.microsoft.com/office/drawing/2017/decorative" val="1"/>
                  </a:ext>
                </a:extLst>
              </p:cNvPr>
              <p:cNvSpPr/>
              <p:nvPr/>
            </p:nvSpPr>
            <p:spPr bwMode="auto">
              <a:xfrm>
                <a:off x="2729453" y="2180262"/>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42" name="Group 13">
                <a:extLst>
                  <a:ext uri="{FF2B5EF4-FFF2-40B4-BE49-F238E27FC236}">
                    <a16:creationId xmlns:a16="http://schemas.microsoft.com/office/drawing/2014/main" id="{641D4F46-3D49-418D-A043-CBDFF59838FB}"/>
                  </a:ext>
                  <a:ext uri="{C183D7F6-B498-43B3-948B-1728B52AA6E4}">
                    <adec:decorative xmlns:adec="http://schemas.microsoft.com/office/drawing/2017/decorative" val="1"/>
                  </a:ext>
                </a:extLst>
              </p:cNvPr>
              <p:cNvGrpSpPr>
                <a:grpSpLocks noChangeAspect="1"/>
              </p:cNvGrpSpPr>
              <p:nvPr/>
            </p:nvGrpSpPr>
            <p:grpSpPr bwMode="auto">
              <a:xfrm>
                <a:off x="2874557" y="2378220"/>
                <a:ext cx="349872" cy="244164"/>
                <a:chOff x="1915" y="1382"/>
                <a:chExt cx="235" cy="164"/>
              </a:xfrm>
            </p:grpSpPr>
            <p:sp>
              <p:nvSpPr>
                <p:cNvPr id="43" name="Freeform 14">
                  <a:extLst>
                    <a:ext uri="{FF2B5EF4-FFF2-40B4-BE49-F238E27FC236}">
                      <a16:creationId xmlns:a16="http://schemas.microsoft.com/office/drawing/2014/main" id="{C93E6711-05FC-458B-ABCC-BD03F0961063}"/>
                    </a:ext>
                  </a:extLst>
                </p:cNvPr>
                <p:cNvSpPr>
                  <a:spLocks noEditPoints="1"/>
                </p:cNvSpPr>
                <p:nvPr/>
              </p:nvSpPr>
              <p:spPr bwMode="auto">
                <a:xfrm>
                  <a:off x="1915" y="1427"/>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44" name="Freeform 15">
                  <a:extLst>
                    <a:ext uri="{FF2B5EF4-FFF2-40B4-BE49-F238E27FC236}">
                      <a16:creationId xmlns:a16="http://schemas.microsoft.com/office/drawing/2014/main" id="{E00CCEE0-EEF2-44DA-AEC1-D3B21C0A8982}"/>
                    </a:ext>
                  </a:extLst>
                </p:cNvPr>
                <p:cNvSpPr>
                  <a:spLocks/>
                </p:cNvSpPr>
                <p:nvPr/>
              </p:nvSpPr>
              <p:spPr bwMode="auto">
                <a:xfrm>
                  <a:off x="1915" y="1382"/>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45" name="Freeform 16">
                  <a:extLst>
                    <a:ext uri="{FF2B5EF4-FFF2-40B4-BE49-F238E27FC236}">
                      <a16:creationId xmlns:a16="http://schemas.microsoft.com/office/drawing/2014/main" id="{B00E544B-B869-4E83-906E-EB74E2B3D8CD}"/>
                    </a:ext>
                  </a:extLst>
                </p:cNvPr>
                <p:cNvSpPr>
                  <a:spLocks/>
                </p:cNvSpPr>
                <p:nvPr/>
              </p:nvSpPr>
              <p:spPr bwMode="auto">
                <a:xfrm>
                  <a:off x="2019" y="1501"/>
                  <a:ext cx="29"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46" name="Freeform 17">
                  <a:extLst>
                    <a:ext uri="{FF2B5EF4-FFF2-40B4-BE49-F238E27FC236}">
                      <a16:creationId xmlns:a16="http://schemas.microsoft.com/office/drawing/2014/main" id="{08FD0759-6041-4E0B-894A-9361388566DD}"/>
                    </a:ext>
                  </a:extLst>
                </p:cNvPr>
                <p:cNvSpPr>
                  <a:spLocks/>
                </p:cNvSpPr>
                <p:nvPr/>
              </p:nvSpPr>
              <p:spPr bwMode="auto">
                <a:xfrm>
                  <a:off x="2019" y="1472"/>
                  <a:ext cx="44" cy="14"/>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47" name="Freeform 18">
                  <a:extLst>
                    <a:ext uri="{FF2B5EF4-FFF2-40B4-BE49-F238E27FC236}">
                      <a16:creationId xmlns:a16="http://schemas.microsoft.com/office/drawing/2014/main" id="{0B681873-1988-42FD-B4DF-BFF16A19D32E}"/>
                    </a:ext>
                  </a:extLst>
                </p:cNvPr>
                <p:cNvSpPr>
                  <a:spLocks/>
                </p:cNvSpPr>
                <p:nvPr/>
              </p:nvSpPr>
              <p:spPr bwMode="auto">
                <a:xfrm>
                  <a:off x="2019" y="1442"/>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grpSp>
        </p:grpSp>
        <p:sp>
          <p:nvSpPr>
            <p:cNvPr id="17" name="TextBox 16">
              <a:extLst>
                <a:ext uri="{FF2B5EF4-FFF2-40B4-BE49-F238E27FC236}">
                  <a16:creationId xmlns:a16="http://schemas.microsoft.com/office/drawing/2014/main" id="{E7D3D5D6-491A-4C7C-8DC7-35BF65514AB9}"/>
                </a:ext>
              </a:extLst>
            </p:cNvPr>
            <p:cNvSpPr txBox="1"/>
            <p:nvPr/>
          </p:nvSpPr>
          <p:spPr>
            <a:xfrm>
              <a:off x="3820647" y="2935200"/>
              <a:ext cx="572301" cy="166131"/>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14016">
                <a:spcAft>
                  <a:spcPts val="588"/>
                </a:spcAft>
                <a:defRPr/>
              </a:pPr>
              <a:r>
                <a:rPr lang="en-US" sz="1176">
                  <a:solidFill>
                    <a:srgbClr val="282828"/>
                  </a:solidFill>
                  <a:latin typeface="Segoe UI"/>
                </a:rPr>
                <a:t>Timeline</a:t>
              </a:r>
            </a:p>
          </p:txBody>
        </p:sp>
        <p:grpSp>
          <p:nvGrpSpPr>
            <p:cNvPr id="22" name="Group 21">
              <a:extLst>
                <a:ext uri="{FF2B5EF4-FFF2-40B4-BE49-F238E27FC236}">
                  <a16:creationId xmlns:a16="http://schemas.microsoft.com/office/drawing/2014/main" id="{94E373DF-D1C9-47CB-9463-99FA08DCB3AE}"/>
                </a:ext>
              </a:extLst>
            </p:cNvPr>
            <p:cNvGrpSpPr/>
            <p:nvPr/>
          </p:nvGrpSpPr>
          <p:grpSpPr>
            <a:xfrm>
              <a:off x="3786758" y="2180262"/>
              <a:ext cx="640080" cy="640080"/>
              <a:chOff x="3762799" y="2180262"/>
              <a:chExt cx="640080" cy="640080"/>
            </a:xfrm>
          </p:grpSpPr>
          <p:sp>
            <p:nvSpPr>
              <p:cNvPr id="169" name="Oval 168">
                <a:extLst>
                  <a:ext uri="{FF2B5EF4-FFF2-40B4-BE49-F238E27FC236}">
                    <a16:creationId xmlns:a16="http://schemas.microsoft.com/office/drawing/2014/main" id="{63191368-578F-4215-A853-7CCBF54CBE09}"/>
                  </a:ext>
                  <a:ext uri="{C183D7F6-B498-43B3-948B-1728B52AA6E4}">
                    <adec:decorative xmlns:adec="http://schemas.microsoft.com/office/drawing/2017/decorative" val="1"/>
                  </a:ext>
                </a:extLst>
              </p:cNvPr>
              <p:cNvSpPr/>
              <p:nvPr/>
            </p:nvSpPr>
            <p:spPr bwMode="auto">
              <a:xfrm>
                <a:off x="3762799" y="2180262"/>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83" name="Group 82">
                <a:extLst>
                  <a:ext uri="{FF2B5EF4-FFF2-40B4-BE49-F238E27FC236}">
                    <a16:creationId xmlns:a16="http://schemas.microsoft.com/office/drawing/2014/main" id="{73F557A8-B482-4F7F-9029-8CEB071EE146}"/>
                  </a:ext>
                  <a:ext uri="{C183D7F6-B498-43B3-948B-1728B52AA6E4}">
                    <adec:decorative xmlns:adec="http://schemas.microsoft.com/office/drawing/2017/decorative" val="1"/>
                  </a:ext>
                </a:extLst>
              </p:cNvPr>
              <p:cNvGrpSpPr/>
              <p:nvPr/>
            </p:nvGrpSpPr>
            <p:grpSpPr>
              <a:xfrm>
                <a:off x="3907302" y="2359745"/>
                <a:ext cx="351074" cy="281114"/>
                <a:chOff x="7566039" y="563563"/>
                <a:chExt cx="578997" cy="463617"/>
              </a:xfrm>
            </p:grpSpPr>
            <p:sp>
              <p:nvSpPr>
                <p:cNvPr id="84" name="Rectangle 83">
                  <a:extLst>
                    <a:ext uri="{FF2B5EF4-FFF2-40B4-BE49-F238E27FC236}">
                      <a16:creationId xmlns:a16="http://schemas.microsoft.com/office/drawing/2014/main" id="{2E9C7031-476C-489D-8917-038FEF61340B}"/>
                    </a:ext>
                  </a:extLst>
                </p:cNvPr>
                <p:cNvSpPr/>
                <p:nvPr/>
              </p:nvSpPr>
              <p:spPr bwMode="auto">
                <a:xfrm>
                  <a:off x="7615252" y="619124"/>
                  <a:ext cx="474648" cy="358775"/>
                </a:xfrm>
                <a:prstGeom prst="rect">
                  <a:avLst/>
                </a:prstGeom>
                <a:solidFill>
                  <a:srgbClr val="FFFFFF"/>
                </a:solidFill>
                <a:ln w="9525"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114" fontAlgn="base">
                    <a:spcBef>
                      <a:spcPct val="0"/>
                    </a:spcBef>
                    <a:spcAft>
                      <a:spcPct val="0"/>
                    </a:spcAft>
                    <a:defRPr/>
                  </a:pPr>
                  <a:endParaRPr lang="en-US" sz="2353" kern="0" err="1">
                    <a:solidFill>
                      <a:srgbClr val="282828"/>
                    </a:solidFill>
                    <a:latin typeface="Segoe UI"/>
                    <a:ea typeface="Segoe UI" pitchFamily="34" charset="0"/>
                    <a:cs typeface="Segoe UI" pitchFamily="34" charset="0"/>
                  </a:endParaRPr>
                </a:p>
              </p:txBody>
            </p:sp>
            <p:sp>
              <p:nvSpPr>
                <p:cNvPr id="85" name="Freeform 21">
                  <a:extLst>
                    <a:ext uri="{FF2B5EF4-FFF2-40B4-BE49-F238E27FC236}">
                      <a16:creationId xmlns:a16="http://schemas.microsoft.com/office/drawing/2014/main" id="{EEA58594-F597-4CD3-A214-C929E9F811EF}"/>
                    </a:ext>
                  </a:extLst>
                </p:cNvPr>
                <p:cNvSpPr>
                  <a:spLocks noEditPoints="1"/>
                </p:cNvSpPr>
                <p:nvPr/>
              </p:nvSpPr>
              <p:spPr bwMode="auto">
                <a:xfrm>
                  <a:off x="7566039" y="563563"/>
                  <a:ext cx="578997" cy="463617"/>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049">
                    <a:defRPr/>
                  </a:pPr>
                  <a:endParaRPr lang="en-US" sz="1961" kern="0">
                    <a:solidFill>
                      <a:srgbClr val="282828"/>
                    </a:solidFill>
                    <a:latin typeface="Segoe UI"/>
                  </a:endParaRPr>
                </a:p>
              </p:txBody>
            </p:sp>
            <p:sp>
              <p:nvSpPr>
                <p:cNvPr id="86" name="Rectangle 85">
                  <a:extLst>
                    <a:ext uri="{FF2B5EF4-FFF2-40B4-BE49-F238E27FC236}">
                      <a16:creationId xmlns:a16="http://schemas.microsoft.com/office/drawing/2014/main" id="{F9A9D330-735B-4D1E-97DC-039C8A76F5A6}"/>
                    </a:ext>
                  </a:extLst>
                </p:cNvPr>
                <p:cNvSpPr/>
                <p:nvPr/>
              </p:nvSpPr>
              <p:spPr bwMode="auto">
                <a:xfrm>
                  <a:off x="7656994" y="666582"/>
                  <a:ext cx="111846" cy="111846"/>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114" fontAlgn="base">
                    <a:spcBef>
                      <a:spcPct val="0"/>
                    </a:spcBef>
                    <a:spcAft>
                      <a:spcPct val="0"/>
                    </a:spcAft>
                    <a:defRPr/>
                  </a:pPr>
                  <a:endParaRPr lang="en-US" sz="2353" kern="0" err="1">
                    <a:solidFill>
                      <a:srgbClr val="282828"/>
                    </a:solidFill>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DEE5ED60-6FA1-499B-BF1A-DC6E6A703F4B}"/>
                    </a:ext>
                  </a:extLst>
                </p:cNvPr>
                <p:cNvSpPr/>
                <p:nvPr/>
              </p:nvSpPr>
              <p:spPr bwMode="auto">
                <a:xfrm>
                  <a:off x="7799614" y="666582"/>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114" fontAlgn="base">
                    <a:spcBef>
                      <a:spcPct val="0"/>
                    </a:spcBef>
                    <a:spcAft>
                      <a:spcPct val="0"/>
                    </a:spcAft>
                    <a:defRPr/>
                  </a:pPr>
                  <a:endParaRPr lang="en-US" sz="2353" kern="0" err="1">
                    <a:solidFill>
                      <a:srgbClr val="282828"/>
                    </a:soli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5E743658-C955-4193-8600-A716C7805985}"/>
                    </a:ext>
                  </a:extLst>
                </p:cNvPr>
                <p:cNvSpPr/>
                <p:nvPr/>
              </p:nvSpPr>
              <p:spPr bwMode="auto">
                <a:xfrm>
                  <a:off x="7942234" y="666582"/>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114" fontAlgn="base">
                    <a:spcBef>
                      <a:spcPct val="0"/>
                    </a:spcBef>
                    <a:spcAft>
                      <a:spcPct val="0"/>
                    </a:spcAft>
                    <a:defRPr/>
                  </a:pPr>
                  <a:endParaRPr lang="en-US" sz="2353" kern="0" err="1">
                    <a:solidFill>
                      <a:srgbClr val="282828"/>
                    </a:solidFill>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7A6A8618-2E49-4102-9983-C27FE4C17D92}"/>
                    </a:ext>
                  </a:extLst>
                </p:cNvPr>
                <p:cNvSpPr/>
                <p:nvPr/>
              </p:nvSpPr>
              <p:spPr bwMode="auto">
                <a:xfrm>
                  <a:off x="7656994" y="815807"/>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114" fontAlgn="base">
                    <a:spcBef>
                      <a:spcPct val="0"/>
                    </a:spcBef>
                    <a:spcAft>
                      <a:spcPct val="0"/>
                    </a:spcAft>
                    <a:defRPr/>
                  </a:pPr>
                  <a:endParaRPr lang="en-US" sz="2353" kern="0" err="1">
                    <a:solidFill>
                      <a:srgbClr val="282828"/>
                    </a:solidFill>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A9BE6368-FE76-49AB-A06F-69BDF593827F}"/>
                    </a:ext>
                  </a:extLst>
                </p:cNvPr>
                <p:cNvSpPr/>
                <p:nvPr/>
              </p:nvSpPr>
              <p:spPr bwMode="auto">
                <a:xfrm>
                  <a:off x="7799614" y="815807"/>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114" fontAlgn="base">
                    <a:spcBef>
                      <a:spcPct val="0"/>
                    </a:spcBef>
                    <a:spcAft>
                      <a:spcPct val="0"/>
                    </a:spcAft>
                    <a:defRPr/>
                  </a:pPr>
                  <a:endParaRPr lang="en-US" sz="2353" kern="0" err="1">
                    <a:solidFill>
                      <a:srgbClr val="282828"/>
                    </a:solidFill>
                    <a:latin typeface="Segoe UI"/>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C1D1FFF6-962A-4B2D-8471-B40A8ABFCAB2}"/>
                </a:ext>
              </a:extLst>
            </p:cNvPr>
            <p:cNvSpPr txBox="1"/>
            <p:nvPr/>
          </p:nvSpPr>
          <p:spPr>
            <a:xfrm>
              <a:off x="595459" y="2935200"/>
              <a:ext cx="771789" cy="166131"/>
            </a:xfrm>
            <a:prstGeom prst="rect">
              <a:avLst/>
            </a:prstGeom>
            <a:noFill/>
          </p:spPr>
          <p:txBody>
            <a:bodyPr wrap="none" lIns="0" tIns="0" rIns="0" bIns="0" rtlCol="0">
              <a:spAutoFit/>
            </a:bodyPr>
            <a:lstStyle/>
            <a:p>
              <a:pPr algn="ctr" defTabSz="914016">
                <a:lnSpc>
                  <a:spcPct val="90000"/>
                </a:lnSpc>
                <a:spcAft>
                  <a:spcPts val="600"/>
                </a:spcAft>
                <a:defRPr/>
              </a:pPr>
              <a:r>
                <a:rPr lang="en-US" sz="1176">
                  <a:solidFill>
                    <a:srgbClr val="282828"/>
                  </a:solidFill>
                  <a:latin typeface="Segoe UI"/>
                  <a:cs typeface="Segoe UI Semibold" panose="020B0702040204020203" pitchFamily="34" charset="0"/>
                </a:rPr>
                <a:t>Documents</a:t>
              </a:r>
            </a:p>
          </p:txBody>
        </p:sp>
        <p:grpSp>
          <p:nvGrpSpPr>
            <p:cNvPr id="94" name="Group 93">
              <a:extLst>
                <a:ext uri="{FF2B5EF4-FFF2-40B4-BE49-F238E27FC236}">
                  <a16:creationId xmlns:a16="http://schemas.microsoft.com/office/drawing/2014/main" id="{DC8190CE-805D-40A0-8A33-A7D72DB83885}"/>
                </a:ext>
              </a:extLst>
            </p:cNvPr>
            <p:cNvGrpSpPr/>
            <p:nvPr/>
          </p:nvGrpSpPr>
          <p:grpSpPr>
            <a:xfrm>
              <a:off x="661313" y="2180262"/>
              <a:ext cx="640080" cy="640080"/>
              <a:chOff x="662761" y="2180262"/>
              <a:chExt cx="640080" cy="640080"/>
            </a:xfrm>
          </p:grpSpPr>
          <p:sp>
            <p:nvSpPr>
              <p:cNvPr id="166" name="Oval 165">
                <a:extLst>
                  <a:ext uri="{FF2B5EF4-FFF2-40B4-BE49-F238E27FC236}">
                    <a16:creationId xmlns:a16="http://schemas.microsoft.com/office/drawing/2014/main" id="{14B35CF0-1FC6-4E6D-907B-62DAA84D87BB}"/>
                  </a:ext>
                  <a:ext uri="{C183D7F6-B498-43B3-948B-1728B52AA6E4}">
                    <adec:decorative xmlns:adec="http://schemas.microsoft.com/office/drawing/2017/decorative" val="1"/>
                  </a:ext>
                </a:extLst>
              </p:cNvPr>
              <p:cNvSpPr/>
              <p:nvPr/>
            </p:nvSpPr>
            <p:spPr bwMode="auto">
              <a:xfrm>
                <a:off x="662761" y="2180262"/>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120" name="Group 4">
                <a:extLst>
                  <a:ext uri="{FF2B5EF4-FFF2-40B4-BE49-F238E27FC236}">
                    <a16:creationId xmlns:a16="http://schemas.microsoft.com/office/drawing/2014/main" id="{E013CCF3-CBD7-4FE9-BD41-84FFF1D1E66B}"/>
                  </a:ext>
                  <a:ext uri="{C183D7F6-B498-43B3-948B-1728B52AA6E4}">
                    <adec:decorative xmlns:adec="http://schemas.microsoft.com/office/drawing/2017/decorative" val="1"/>
                  </a:ext>
                </a:extLst>
              </p:cNvPr>
              <p:cNvGrpSpPr>
                <a:grpSpLocks noChangeAspect="1"/>
              </p:cNvGrpSpPr>
              <p:nvPr/>
            </p:nvGrpSpPr>
            <p:grpSpPr bwMode="auto">
              <a:xfrm>
                <a:off x="821154" y="2338656"/>
                <a:ext cx="323294" cy="323292"/>
                <a:chOff x="346" y="1584"/>
                <a:chExt cx="256" cy="256"/>
              </a:xfrm>
            </p:grpSpPr>
            <p:sp>
              <p:nvSpPr>
                <p:cNvPr id="121" name="AutoShape 3">
                  <a:extLst>
                    <a:ext uri="{FF2B5EF4-FFF2-40B4-BE49-F238E27FC236}">
                      <a16:creationId xmlns:a16="http://schemas.microsoft.com/office/drawing/2014/main" id="{C9CF5E41-2B84-4163-B86C-48B5A9F42F92}"/>
                    </a:ext>
                  </a:extLst>
                </p:cNvPr>
                <p:cNvSpPr>
                  <a:spLocks noChangeAspect="1" noChangeArrowheads="1" noTextEdit="1"/>
                </p:cNvSpPr>
                <p:nvPr/>
              </p:nvSpPr>
              <p:spPr bwMode="auto">
                <a:xfrm>
                  <a:off x="346" y="158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139">
                    <a:defRPr/>
                  </a:pPr>
                  <a:endParaRPr lang="en-US" sz="1961">
                    <a:solidFill>
                      <a:srgbClr val="282828"/>
                    </a:solidFill>
                    <a:latin typeface="Segoe UI"/>
                  </a:endParaRPr>
                </a:p>
              </p:txBody>
            </p:sp>
            <p:sp>
              <p:nvSpPr>
                <p:cNvPr id="122" name="Freeform 5">
                  <a:extLst>
                    <a:ext uri="{FF2B5EF4-FFF2-40B4-BE49-F238E27FC236}">
                      <a16:creationId xmlns:a16="http://schemas.microsoft.com/office/drawing/2014/main" id="{11006665-2AA4-442E-A400-47FF7455ACDF}"/>
                    </a:ext>
                  </a:extLst>
                </p:cNvPr>
                <p:cNvSpPr>
                  <a:spLocks/>
                </p:cNvSpPr>
                <p:nvPr/>
              </p:nvSpPr>
              <p:spPr bwMode="auto">
                <a:xfrm>
                  <a:off x="352" y="1582"/>
                  <a:ext cx="165" cy="232"/>
                </a:xfrm>
                <a:custGeom>
                  <a:avLst/>
                  <a:gdLst>
                    <a:gd name="T0" fmla="*/ 0 w 266"/>
                    <a:gd name="T1" fmla="*/ 0 h 373"/>
                    <a:gd name="T2" fmla="*/ 0 w 266"/>
                    <a:gd name="T3" fmla="*/ 0 h 373"/>
                    <a:gd name="T4" fmla="*/ 0 w 266"/>
                    <a:gd name="T5" fmla="*/ 373 h 373"/>
                    <a:gd name="T6" fmla="*/ 129 w 266"/>
                    <a:gd name="T7" fmla="*/ 373 h 373"/>
                    <a:gd name="T8" fmla="*/ 129 w 266"/>
                    <a:gd name="T9" fmla="*/ 58 h 373"/>
                    <a:gd name="T10" fmla="*/ 266 w 266"/>
                    <a:gd name="T11" fmla="*/ 58 h 373"/>
                    <a:gd name="T12" fmla="*/ 207 w 266"/>
                    <a:gd name="T13" fmla="*/ 0 h 373"/>
                    <a:gd name="T14" fmla="*/ 0 w 266"/>
                    <a:gd name="T15" fmla="*/ 0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73">
                      <a:moveTo>
                        <a:pt x="0" y="0"/>
                      </a:moveTo>
                      <a:lnTo>
                        <a:pt x="0" y="0"/>
                      </a:lnTo>
                      <a:lnTo>
                        <a:pt x="0" y="373"/>
                      </a:lnTo>
                      <a:lnTo>
                        <a:pt x="129" y="373"/>
                      </a:lnTo>
                      <a:lnTo>
                        <a:pt x="129" y="58"/>
                      </a:lnTo>
                      <a:lnTo>
                        <a:pt x="266" y="58"/>
                      </a:lnTo>
                      <a:lnTo>
                        <a:pt x="207" y="0"/>
                      </a:lnTo>
                      <a:lnTo>
                        <a:pt x="0" y="0"/>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39">
                    <a:defRPr/>
                  </a:pPr>
                  <a:endParaRPr lang="en-US" sz="1961">
                    <a:solidFill>
                      <a:srgbClr val="282828"/>
                    </a:solidFill>
                    <a:latin typeface="Segoe UI"/>
                  </a:endParaRPr>
                </a:p>
              </p:txBody>
            </p:sp>
            <p:sp>
              <p:nvSpPr>
                <p:cNvPr id="123" name="Freeform 6">
                  <a:extLst>
                    <a:ext uri="{FF2B5EF4-FFF2-40B4-BE49-F238E27FC236}">
                      <a16:creationId xmlns:a16="http://schemas.microsoft.com/office/drawing/2014/main" id="{7A2E04D9-245E-490F-B8C2-69532A6784EA}"/>
                    </a:ext>
                  </a:extLst>
                </p:cNvPr>
                <p:cNvSpPr>
                  <a:spLocks/>
                </p:cNvSpPr>
                <p:nvPr/>
              </p:nvSpPr>
              <p:spPr bwMode="auto">
                <a:xfrm>
                  <a:off x="447" y="1632"/>
                  <a:ext cx="159" cy="213"/>
                </a:xfrm>
                <a:custGeom>
                  <a:avLst/>
                  <a:gdLst>
                    <a:gd name="T0" fmla="*/ 0 w 257"/>
                    <a:gd name="T1" fmla="*/ 0 h 343"/>
                    <a:gd name="T2" fmla="*/ 0 w 257"/>
                    <a:gd name="T3" fmla="*/ 0 h 343"/>
                    <a:gd name="T4" fmla="*/ 0 w 257"/>
                    <a:gd name="T5" fmla="*/ 343 h 343"/>
                    <a:gd name="T6" fmla="*/ 257 w 257"/>
                    <a:gd name="T7" fmla="*/ 343 h 343"/>
                    <a:gd name="T8" fmla="*/ 257 w 257"/>
                    <a:gd name="T9" fmla="*/ 129 h 343"/>
                    <a:gd name="T10" fmla="*/ 129 w 257"/>
                    <a:gd name="T11" fmla="*/ 129 h 343"/>
                    <a:gd name="T12" fmla="*/ 129 w 257"/>
                    <a:gd name="T13" fmla="*/ 0 h 343"/>
                    <a:gd name="T14" fmla="*/ 0 w 257"/>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343">
                      <a:moveTo>
                        <a:pt x="0" y="0"/>
                      </a:moveTo>
                      <a:lnTo>
                        <a:pt x="0" y="0"/>
                      </a:lnTo>
                      <a:lnTo>
                        <a:pt x="0" y="343"/>
                      </a:lnTo>
                      <a:lnTo>
                        <a:pt x="257" y="343"/>
                      </a:lnTo>
                      <a:lnTo>
                        <a:pt x="257" y="129"/>
                      </a:lnTo>
                      <a:lnTo>
                        <a:pt x="129" y="129"/>
                      </a:lnTo>
                      <a:lnTo>
                        <a:pt x="129" y="0"/>
                      </a:lnTo>
                      <a:lnTo>
                        <a:pt x="0" y="0"/>
                      </a:lnTo>
                      <a:close/>
                    </a:path>
                  </a:pathLst>
                </a:custGeom>
                <a:solidFill>
                  <a:srgbClr val="CCCCCC"/>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39">
                    <a:defRPr/>
                  </a:pPr>
                  <a:endParaRPr lang="en-US" sz="1961">
                    <a:solidFill>
                      <a:srgbClr val="282828"/>
                    </a:solidFill>
                    <a:latin typeface="Segoe UI"/>
                  </a:endParaRPr>
                </a:p>
              </p:txBody>
            </p:sp>
            <p:sp>
              <p:nvSpPr>
                <p:cNvPr id="124" name="Freeform 7">
                  <a:extLst>
                    <a:ext uri="{FF2B5EF4-FFF2-40B4-BE49-F238E27FC236}">
                      <a16:creationId xmlns:a16="http://schemas.microsoft.com/office/drawing/2014/main" id="{C1EA4CE5-D363-48E5-B7A9-FB5BC0F1459A}"/>
                    </a:ext>
                  </a:extLst>
                </p:cNvPr>
                <p:cNvSpPr>
                  <a:spLocks/>
                </p:cNvSpPr>
                <p:nvPr/>
              </p:nvSpPr>
              <p:spPr bwMode="auto">
                <a:xfrm>
                  <a:off x="540" y="1636"/>
                  <a:ext cx="62"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39">
                    <a:defRPr/>
                  </a:pPr>
                  <a:endParaRPr lang="en-US" sz="1961">
                    <a:solidFill>
                      <a:srgbClr val="282828"/>
                    </a:solidFill>
                    <a:latin typeface="Segoe UI"/>
                  </a:endParaRPr>
                </a:p>
              </p:txBody>
            </p:sp>
          </p:grpSp>
        </p:grpSp>
        <p:sp>
          <p:nvSpPr>
            <p:cNvPr id="5" name="Rectangle 4">
              <a:extLst>
                <a:ext uri="{FF2B5EF4-FFF2-40B4-BE49-F238E27FC236}">
                  <a16:creationId xmlns:a16="http://schemas.microsoft.com/office/drawing/2014/main" id="{2B017F87-26C2-4218-8F63-F63CB8EF7794}"/>
                </a:ext>
                <a:ext uri="{C183D7F6-B498-43B3-948B-1728B52AA6E4}">
                  <adec:decorative xmlns:adec="http://schemas.microsoft.com/office/drawing/2017/decorative" val="1"/>
                </a:ext>
              </a:extLst>
            </p:cNvPr>
            <p:cNvSpPr/>
            <p:nvPr/>
          </p:nvSpPr>
          <p:spPr>
            <a:xfrm>
              <a:off x="1013780" y="1706870"/>
              <a:ext cx="4102406" cy="400110"/>
            </a:xfrm>
            <a:prstGeom prst="rect">
              <a:avLst/>
            </a:prstGeom>
            <a:solidFill>
              <a:schemeClr val="bg1"/>
            </a:solidFill>
          </p:spPr>
          <p:txBody>
            <a:bodyPr wrap="none">
              <a:spAutoFit/>
            </a:bodyPr>
            <a:lstStyle/>
            <a:p>
              <a:pPr algn="ctr" defTabSz="932114" fontAlgn="base">
                <a:spcBef>
                  <a:spcPct val="0"/>
                </a:spcBef>
                <a:spcAft>
                  <a:spcPct val="0"/>
                </a:spcAft>
                <a:defRPr/>
              </a:pPr>
              <a:r>
                <a:rPr lang="en-US" sz="1961">
                  <a:solidFill>
                    <a:srgbClr val="282828"/>
                  </a:solidFill>
                  <a:latin typeface="Segoe UI Semibold"/>
                  <a:cs typeface="Segoe UI" pitchFamily="34" charset="0"/>
                </a:rPr>
                <a:t>Extend Microsoft 365 experiences</a:t>
              </a:r>
            </a:p>
          </p:txBody>
        </p:sp>
      </p:grpSp>
      <p:grpSp>
        <p:nvGrpSpPr>
          <p:cNvPr id="110" name="Group 109" descr="Build your experience&#10;">
            <a:extLst>
              <a:ext uri="{FF2B5EF4-FFF2-40B4-BE49-F238E27FC236}">
                <a16:creationId xmlns:a16="http://schemas.microsoft.com/office/drawing/2014/main" id="{46C52B4C-8B67-4F89-8B0B-5229488084D0}"/>
              </a:ext>
            </a:extLst>
          </p:cNvPr>
          <p:cNvGrpSpPr/>
          <p:nvPr/>
        </p:nvGrpSpPr>
        <p:grpSpPr>
          <a:xfrm>
            <a:off x="6435622" y="1673803"/>
            <a:ext cx="5444144" cy="1492663"/>
            <a:chOff x="6564669" y="1706870"/>
            <a:chExt cx="5553310" cy="1522594"/>
          </a:xfrm>
        </p:grpSpPr>
        <p:cxnSp>
          <p:nvCxnSpPr>
            <p:cNvPr id="7" name="Straight Connector 6">
              <a:extLst>
                <a:ext uri="{FF2B5EF4-FFF2-40B4-BE49-F238E27FC236}">
                  <a16:creationId xmlns:a16="http://schemas.microsoft.com/office/drawing/2014/main" id="{0C5AB5B8-AB1F-4DFF-808A-1C5A122D174C}"/>
                </a:ext>
                <a:ext uri="{C183D7F6-B498-43B3-948B-1728B52AA6E4}">
                  <adec:decorative xmlns:adec="http://schemas.microsoft.com/office/drawing/2017/decorative" val="1"/>
                </a:ext>
              </a:extLst>
            </p:cNvPr>
            <p:cNvCxnSpPr>
              <a:cxnSpLocks/>
            </p:cNvCxnSpPr>
            <p:nvPr/>
          </p:nvCxnSpPr>
          <p:spPr>
            <a:xfrm>
              <a:off x="10595256" y="1905545"/>
              <a:ext cx="1522723" cy="0"/>
            </a:xfrm>
            <a:prstGeom prst="line">
              <a:avLst/>
            </a:prstGeom>
            <a:ln w="19050">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8" name="Straight Connector 7">
              <a:extLst>
                <a:ext uri="{FF2B5EF4-FFF2-40B4-BE49-F238E27FC236}">
                  <a16:creationId xmlns:a16="http://schemas.microsoft.com/office/drawing/2014/main" id="{E3E0B095-21A5-4B65-83AD-9F80A3A7F09F}"/>
                </a:ext>
                <a:ext uri="{C183D7F6-B498-43B3-948B-1728B52AA6E4}">
                  <adec:decorative xmlns:adec="http://schemas.microsoft.com/office/drawing/2017/decorative" val="1"/>
                </a:ext>
              </a:extLst>
            </p:cNvPr>
            <p:cNvCxnSpPr>
              <a:cxnSpLocks/>
            </p:cNvCxnSpPr>
            <p:nvPr/>
          </p:nvCxnSpPr>
          <p:spPr>
            <a:xfrm>
              <a:off x="6564669" y="1905545"/>
              <a:ext cx="1522723" cy="0"/>
            </a:xfrm>
            <a:prstGeom prst="line">
              <a:avLst/>
            </a:prstGeom>
            <a:ln w="19050">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4" name="Straight Connector 3">
              <a:extLst>
                <a:ext uri="{FF2B5EF4-FFF2-40B4-BE49-F238E27FC236}">
                  <a16:creationId xmlns:a16="http://schemas.microsoft.com/office/drawing/2014/main" id="{C040D7FF-358E-408F-B41B-CADE8F7BEF69}"/>
                </a:ext>
                <a:ext uri="{C183D7F6-B498-43B3-948B-1728B52AA6E4}">
                  <adec:decorative xmlns:adec="http://schemas.microsoft.com/office/drawing/2017/decorative" val="1"/>
                </a:ext>
              </a:extLst>
            </p:cNvPr>
            <p:cNvCxnSpPr/>
            <p:nvPr/>
          </p:nvCxnSpPr>
          <p:spPr>
            <a:xfrm>
              <a:off x="9341322" y="2042530"/>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C48CF72-7BDF-4672-BBB6-8E63C4C183D4}"/>
                </a:ext>
              </a:extLst>
            </p:cNvPr>
            <p:cNvSpPr txBox="1"/>
            <p:nvPr/>
          </p:nvSpPr>
          <p:spPr>
            <a:xfrm>
              <a:off x="6859988" y="2933998"/>
              <a:ext cx="323760" cy="295372"/>
            </a:xfrm>
            <a:prstGeom prst="rect">
              <a:avLst/>
            </a:prstGeom>
            <a:noFill/>
          </p:spPr>
          <p:txBody>
            <a:bodyPr wrap="none" lIns="0" tIns="0" rIns="0" bIns="0" rtlCol="0">
              <a:spAutoFit/>
            </a:bodyPr>
            <a:lstStyle/>
            <a:p>
              <a:pPr algn="ctr" defTabSz="914016">
                <a:lnSpc>
                  <a:spcPct val="80000"/>
                </a:lnSpc>
                <a:spcAft>
                  <a:spcPts val="600"/>
                </a:spcAft>
                <a:defRPr/>
              </a:pPr>
              <a:r>
                <a:rPr lang="en-US" sz="1176">
                  <a:solidFill>
                    <a:srgbClr val="282828"/>
                  </a:solidFill>
                  <a:latin typeface="Segoe UI"/>
                  <a:cs typeface="Segoe UI Semibold" panose="020B0702040204020203" pitchFamily="34" charset="0"/>
                </a:rPr>
                <a:t>Web</a:t>
              </a:r>
              <a:br>
                <a:rPr lang="en-US" sz="1176">
                  <a:solidFill>
                    <a:srgbClr val="282828"/>
                  </a:solidFill>
                  <a:latin typeface="Segoe UI"/>
                  <a:cs typeface="Segoe UI Semibold" panose="020B0702040204020203" pitchFamily="34" charset="0"/>
                </a:rPr>
              </a:br>
              <a:r>
                <a:rPr lang="en-US" sz="1176">
                  <a:solidFill>
                    <a:srgbClr val="282828"/>
                  </a:solidFill>
                  <a:latin typeface="Segoe UI"/>
                  <a:cs typeface="Segoe UI Semibold" panose="020B0702040204020203" pitchFamily="34" charset="0"/>
                </a:rPr>
                <a:t>apps</a:t>
              </a:r>
            </a:p>
          </p:txBody>
        </p:sp>
        <p:sp>
          <p:nvSpPr>
            <p:cNvPr id="26" name="TextBox 25">
              <a:extLst>
                <a:ext uri="{FF2B5EF4-FFF2-40B4-BE49-F238E27FC236}">
                  <a16:creationId xmlns:a16="http://schemas.microsoft.com/office/drawing/2014/main" id="{63195E0A-360F-40E3-8020-C65F999FED52}"/>
                </a:ext>
              </a:extLst>
            </p:cNvPr>
            <p:cNvSpPr txBox="1"/>
            <p:nvPr/>
          </p:nvSpPr>
          <p:spPr>
            <a:xfrm>
              <a:off x="7474535" y="2933998"/>
              <a:ext cx="914400" cy="295466"/>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14016">
                <a:lnSpc>
                  <a:spcPct val="80000"/>
                </a:lnSpc>
                <a:spcAft>
                  <a:spcPts val="588"/>
                </a:spcAft>
                <a:defRPr/>
              </a:pPr>
              <a:r>
                <a:rPr lang="en-US" sz="1176">
                  <a:solidFill>
                    <a:srgbClr val="282828"/>
                  </a:solidFill>
                  <a:latin typeface="Segoe UI"/>
                </a:rPr>
                <a:t>Bots and agents</a:t>
              </a:r>
            </a:p>
          </p:txBody>
        </p:sp>
        <p:sp>
          <p:nvSpPr>
            <p:cNvPr id="27" name="TextBox 26">
              <a:extLst>
                <a:ext uri="{FF2B5EF4-FFF2-40B4-BE49-F238E27FC236}">
                  <a16:creationId xmlns:a16="http://schemas.microsoft.com/office/drawing/2014/main" id="{D1AAF586-55AC-4A37-B790-0A7B135F415B}"/>
                </a:ext>
              </a:extLst>
            </p:cNvPr>
            <p:cNvSpPr txBox="1"/>
            <p:nvPr/>
          </p:nvSpPr>
          <p:spPr>
            <a:xfrm>
              <a:off x="8384401" y="2933998"/>
              <a:ext cx="914400" cy="295466"/>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14016">
                <a:lnSpc>
                  <a:spcPct val="80000"/>
                </a:lnSpc>
                <a:spcAft>
                  <a:spcPts val="588"/>
                </a:spcAft>
                <a:defRPr/>
              </a:pPr>
              <a:r>
                <a:rPr lang="en-US" sz="1176">
                  <a:solidFill>
                    <a:srgbClr val="282828"/>
                  </a:solidFill>
                  <a:latin typeface="Segoe UI"/>
                </a:rPr>
                <a:t>Device</a:t>
              </a:r>
              <a:br>
                <a:rPr lang="en-US" sz="1176">
                  <a:solidFill>
                    <a:srgbClr val="282828"/>
                  </a:solidFill>
                  <a:latin typeface="Segoe UI"/>
                </a:rPr>
              </a:br>
              <a:r>
                <a:rPr lang="en-US" sz="1176">
                  <a:solidFill>
                    <a:srgbClr val="282828"/>
                  </a:solidFill>
                  <a:latin typeface="Segoe UI"/>
                </a:rPr>
                <a:t>and native</a:t>
              </a:r>
            </a:p>
          </p:txBody>
        </p:sp>
        <p:sp>
          <p:nvSpPr>
            <p:cNvPr id="28" name="TextBox 27">
              <a:extLst>
                <a:ext uri="{FF2B5EF4-FFF2-40B4-BE49-F238E27FC236}">
                  <a16:creationId xmlns:a16="http://schemas.microsoft.com/office/drawing/2014/main" id="{0160491E-0F04-4CED-93FF-1F3C40C4B4DB}"/>
                </a:ext>
              </a:extLst>
            </p:cNvPr>
            <p:cNvSpPr txBox="1"/>
            <p:nvPr/>
          </p:nvSpPr>
          <p:spPr>
            <a:xfrm>
              <a:off x="9294267" y="2933998"/>
              <a:ext cx="914400" cy="295466"/>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14016">
                <a:lnSpc>
                  <a:spcPct val="80000"/>
                </a:lnSpc>
                <a:spcAft>
                  <a:spcPts val="588"/>
                </a:spcAft>
                <a:defRPr/>
              </a:pPr>
              <a:r>
                <a:rPr lang="en-US" sz="1176">
                  <a:solidFill>
                    <a:srgbClr val="282828"/>
                  </a:solidFill>
                  <a:latin typeface="Segoe UI"/>
                </a:rPr>
                <a:t>Daemon </a:t>
              </a:r>
              <a:br>
                <a:rPr lang="en-US" sz="1176">
                  <a:solidFill>
                    <a:srgbClr val="282828"/>
                  </a:solidFill>
                  <a:latin typeface="Segoe UI"/>
                </a:rPr>
              </a:br>
              <a:r>
                <a:rPr lang="en-US" sz="1176">
                  <a:solidFill>
                    <a:srgbClr val="282828"/>
                  </a:solidFill>
                  <a:latin typeface="Segoe UI"/>
                </a:rPr>
                <a:t>apps</a:t>
              </a:r>
            </a:p>
          </p:txBody>
        </p:sp>
        <p:sp>
          <p:nvSpPr>
            <p:cNvPr id="29" name="TextBox 28">
              <a:extLst>
                <a:ext uri="{FF2B5EF4-FFF2-40B4-BE49-F238E27FC236}">
                  <a16:creationId xmlns:a16="http://schemas.microsoft.com/office/drawing/2014/main" id="{8B088006-30DC-424A-88A4-BEDB3E9A535E}"/>
                </a:ext>
              </a:extLst>
            </p:cNvPr>
            <p:cNvSpPr txBox="1"/>
            <p:nvPr/>
          </p:nvSpPr>
          <p:spPr>
            <a:xfrm>
              <a:off x="10204133" y="2933998"/>
              <a:ext cx="914400" cy="295466"/>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14016">
                <a:lnSpc>
                  <a:spcPct val="80000"/>
                </a:lnSpc>
                <a:spcAft>
                  <a:spcPts val="588"/>
                </a:spcAft>
                <a:defRPr/>
              </a:pPr>
              <a:r>
                <a:rPr lang="en-US" sz="1176">
                  <a:solidFill>
                    <a:srgbClr val="282828"/>
                  </a:solidFill>
                  <a:latin typeface="Segoe UI"/>
                </a:rPr>
                <a:t>Workflow automation</a:t>
              </a:r>
            </a:p>
          </p:txBody>
        </p:sp>
        <p:sp>
          <p:nvSpPr>
            <p:cNvPr id="24" name="TextBox 23">
              <a:extLst>
                <a:ext uri="{FF2B5EF4-FFF2-40B4-BE49-F238E27FC236}">
                  <a16:creationId xmlns:a16="http://schemas.microsoft.com/office/drawing/2014/main" id="{1564DE9B-56F0-425E-9EC8-801481CEC33F}"/>
                </a:ext>
              </a:extLst>
            </p:cNvPr>
            <p:cNvSpPr txBox="1"/>
            <p:nvPr/>
          </p:nvSpPr>
          <p:spPr>
            <a:xfrm>
              <a:off x="11114001" y="2933998"/>
              <a:ext cx="914400" cy="295466"/>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14016">
                <a:lnSpc>
                  <a:spcPct val="80000"/>
                </a:lnSpc>
                <a:spcAft>
                  <a:spcPts val="588"/>
                </a:spcAft>
                <a:defRPr/>
              </a:pPr>
              <a:r>
                <a:rPr lang="en-US" sz="1176">
                  <a:solidFill>
                    <a:srgbClr val="282828"/>
                  </a:solidFill>
                  <a:latin typeface="Segoe UI"/>
                </a:rPr>
                <a:t>Analytics </a:t>
              </a:r>
              <a:br>
                <a:rPr lang="en-US" sz="1176">
                  <a:solidFill>
                    <a:srgbClr val="282828"/>
                  </a:solidFill>
                  <a:latin typeface="Segoe UI"/>
                </a:rPr>
              </a:br>
              <a:r>
                <a:rPr lang="en-US" sz="1176">
                  <a:solidFill>
                    <a:srgbClr val="282828"/>
                  </a:solidFill>
                  <a:latin typeface="Segoe UI"/>
                </a:rPr>
                <a:t>apps</a:t>
              </a:r>
            </a:p>
          </p:txBody>
        </p:sp>
        <p:grpSp>
          <p:nvGrpSpPr>
            <p:cNvPr id="100" name="Group 99">
              <a:extLst>
                <a:ext uri="{FF2B5EF4-FFF2-40B4-BE49-F238E27FC236}">
                  <a16:creationId xmlns:a16="http://schemas.microsoft.com/office/drawing/2014/main" id="{FB116CCD-6D8A-4940-8CB0-85E074A2FFA6}"/>
                </a:ext>
              </a:extLst>
            </p:cNvPr>
            <p:cNvGrpSpPr/>
            <p:nvPr/>
          </p:nvGrpSpPr>
          <p:grpSpPr>
            <a:xfrm>
              <a:off x="11251161" y="2180262"/>
              <a:ext cx="640080" cy="640080"/>
              <a:chOff x="11206920" y="2180262"/>
              <a:chExt cx="640080" cy="640080"/>
            </a:xfrm>
          </p:grpSpPr>
          <p:sp>
            <p:nvSpPr>
              <p:cNvPr id="185" name="Oval 184">
                <a:extLst>
                  <a:ext uri="{FF2B5EF4-FFF2-40B4-BE49-F238E27FC236}">
                    <a16:creationId xmlns:a16="http://schemas.microsoft.com/office/drawing/2014/main" id="{31804BFB-3FA8-4FB3-BC81-87747C4C7D58}"/>
                  </a:ext>
                  <a:ext uri="{C183D7F6-B498-43B3-948B-1728B52AA6E4}">
                    <adec:decorative xmlns:adec="http://schemas.microsoft.com/office/drawing/2017/decorative" val="1"/>
                  </a:ext>
                </a:extLst>
              </p:cNvPr>
              <p:cNvSpPr/>
              <p:nvPr/>
            </p:nvSpPr>
            <p:spPr bwMode="auto">
              <a:xfrm>
                <a:off x="11206920" y="2180262"/>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30" name="Group 10">
                <a:extLst>
                  <a:ext uri="{FF2B5EF4-FFF2-40B4-BE49-F238E27FC236}">
                    <a16:creationId xmlns:a16="http://schemas.microsoft.com/office/drawing/2014/main" id="{8EB84D6B-2DFD-4989-878A-6723634E4BCB}"/>
                  </a:ext>
                  <a:ext uri="{C183D7F6-B498-43B3-948B-1728B52AA6E4}">
                    <adec:decorative xmlns:adec="http://schemas.microsoft.com/office/drawing/2017/decorative" val="1"/>
                  </a:ext>
                </a:extLst>
              </p:cNvPr>
              <p:cNvGrpSpPr>
                <a:grpSpLocks noChangeAspect="1"/>
              </p:cNvGrpSpPr>
              <p:nvPr/>
            </p:nvGrpSpPr>
            <p:grpSpPr bwMode="auto">
              <a:xfrm>
                <a:off x="11382347" y="2340377"/>
                <a:ext cx="289226" cy="319850"/>
                <a:chOff x="6772" y="1880"/>
                <a:chExt cx="170" cy="188"/>
              </a:xfrm>
              <a:solidFill>
                <a:srgbClr val="0078D4"/>
              </a:solidFill>
            </p:grpSpPr>
            <p:sp>
              <p:nvSpPr>
                <p:cNvPr id="31" name="Freeform 11">
                  <a:extLst>
                    <a:ext uri="{FF2B5EF4-FFF2-40B4-BE49-F238E27FC236}">
                      <a16:creationId xmlns:a16="http://schemas.microsoft.com/office/drawing/2014/main" id="{E45AF9F1-51E2-4500-A333-6A39315C1613}"/>
                    </a:ext>
                  </a:extLst>
                </p:cNvPr>
                <p:cNvSpPr>
                  <a:spLocks/>
                </p:cNvSpPr>
                <p:nvPr/>
              </p:nvSpPr>
              <p:spPr bwMode="auto">
                <a:xfrm>
                  <a:off x="6836" y="1903"/>
                  <a:ext cx="28" cy="34"/>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algn="ctr" defTabSz="914016">
                    <a:defRPr/>
                  </a:pPr>
                  <a:endParaRPr lang="en-US" sz="1961">
                    <a:solidFill>
                      <a:srgbClr val="282828"/>
                    </a:solidFill>
                    <a:latin typeface="Segoe UI"/>
                  </a:endParaRPr>
                </a:p>
              </p:txBody>
            </p:sp>
            <p:sp>
              <p:nvSpPr>
                <p:cNvPr id="32" name="Freeform 12">
                  <a:extLst>
                    <a:ext uri="{FF2B5EF4-FFF2-40B4-BE49-F238E27FC236}">
                      <a16:creationId xmlns:a16="http://schemas.microsoft.com/office/drawing/2014/main" id="{DAE2558C-7469-43E5-920A-99A89F8C03E5}"/>
                    </a:ext>
                  </a:extLst>
                </p:cNvPr>
                <p:cNvSpPr>
                  <a:spLocks/>
                </p:cNvSpPr>
                <p:nvPr/>
              </p:nvSpPr>
              <p:spPr bwMode="auto">
                <a:xfrm>
                  <a:off x="6794" y="1958"/>
                  <a:ext cx="28" cy="78"/>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algn="ctr" defTabSz="914016">
                    <a:defRPr/>
                  </a:pPr>
                  <a:endParaRPr lang="en-US" sz="1961">
                    <a:solidFill>
                      <a:srgbClr val="282828"/>
                    </a:solidFill>
                    <a:latin typeface="Segoe UI"/>
                  </a:endParaRPr>
                </a:p>
              </p:txBody>
            </p:sp>
            <p:sp>
              <p:nvSpPr>
                <p:cNvPr id="33" name="Freeform 13">
                  <a:extLst>
                    <a:ext uri="{FF2B5EF4-FFF2-40B4-BE49-F238E27FC236}">
                      <a16:creationId xmlns:a16="http://schemas.microsoft.com/office/drawing/2014/main" id="{956D829C-111F-40AD-A771-6EE3E97AB51A}"/>
                    </a:ext>
                  </a:extLst>
                </p:cNvPr>
                <p:cNvSpPr>
                  <a:spLocks/>
                </p:cNvSpPr>
                <p:nvPr/>
              </p:nvSpPr>
              <p:spPr bwMode="auto">
                <a:xfrm>
                  <a:off x="6772" y="1987"/>
                  <a:ext cx="157" cy="81"/>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algn="ctr" defTabSz="914016">
                    <a:defRPr/>
                  </a:pPr>
                  <a:endParaRPr lang="en-US" sz="1961">
                    <a:solidFill>
                      <a:srgbClr val="282828"/>
                    </a:solidFill>
                    <a:latin typeface="Segoe UI"/>
                  </a:endParaRPr>
                </a:p>
              </p:txBody>
            </p:sp>
            <p:sp>
              <p:nvSpPr>
                <p:cNvPr id="34" name="Freeform 14">
                  <a:extLst>
                    <a:ext uri="{FF2B5EF4-FFF2-40B4-BE49-F238E27FC236}">
                      <a16:creationId xmlns:a16="http://schemas.microsoft.com/office/drawing/2014/main" id="{B2A3B0F6-DF93-476D-9B92-BA9A67F401A4}"/>
                    </a:ext>
                  </a:extLst>
                </p:cNvPr>
                <p:cNvSpPr>
                  <a:spLocks/>
                </p:cNvSpPr>
                <p:nvPr/>
              </p:nvSpPr>
              <p:spPr bwMode="auto">
                <a:xfrm>
                  <a:off x="6836" y="1958"/>
                  <a:ext cx="28" cy="78"/>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algn="ctr" defTabSz="914016">
                    <a:defRPr/>
                  </a:pPr>
                  <a:endParaRPr lang="en-US" sz="1961">
                    <a:solidFill>
                      <a:srgbClr val="282828"/>
                    </a:solidFill>
                    <a:latin typeface="Segoe UI"/>
                  </a:endParaRPr>
                </a:p>
              </p:txBody>
            </p:sp>
            <p:sp>
              <p:nvSpPr>
                <p:cNvPr id="35" name="Freeform 15">
                  <a:extLst>
                    <a:ext uri="{FF2B5EF4-FFF2-40B4-BE49-F238E27FC236}">
                      <a16:creationId xmlns:a16="http://schemas.microsoft.com/office/drawing/2014/main" id="{707D77E5-1396-495E-A5D1-67E49F9FF4A5}"/>
                    </a:ext>
                  </a:extLst>
                </p:cNvPr>
                <p:cNvSpPr>
                  <a:spLocks/>
                </p:cNvSpPr>
                <p:nvPr/>
              </p:nvSpPr>
              <p:spPr bwMode="auto">
                <a:xfrm>
                  <a:off x="6878" y="1903"/>
                  <a:ext cx="28" cy="88"/>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algn="ctr" defTabSz="914016">
                    <a:defRPr/>
                  </a:pPr>
                  <a:endParaRPr lang="en-US" sz="1961">
                    <a:solidFill>
                      <a:srgbClr val="282828"/>
                    </a:solidFill>
                    <a:latin typeface="Segoe UI"/>
                  </a:endParaRPr>
                </a:p>
              </p:txBody>
            </p:sp>
            <p:sp>
              <p:nvSpPr>
                <p:cNvPr id="36" name="Freeform 16">
                  <a:extLst>
                    <a:ext uri="{FF2B5EF4-FFF2-40B4-BE49-F238E27FC236}">
                      <a16:creationId xmlns:a16="http://schemas.microsoft.com/office/drawing/2014/main" id="{E9F76495-240D-4127-B791-5B4E9F19DE33}"/>
                    </a:ext>
                  </a:extLst>
                </p:cNvPr>
                <p:cNvSpPr>
                  <a:spLocks/>
                </p:cNvSpPr>
                <p:nvPr/>
              </p:nvSpPr>
              <p:spPr bwMode="auto">
                <a:xfrm>
                  <a:off x="6804" y="1935"/>
                  <a:ext cx="50" cy="25"/>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algn="ctr" defTabSz="914016">
                    <a:defRPr/>
                  </a:pPr>
                  <a:endParaRPr lang="en-US" sz="1961">
                    <a:solidFill>
                      <a:srgbClr val="282828"/>
                    </a:solidFill>
                    <a:latin typeface="Segoe UI"/>
                  </a:endParaRPr>
                </a:p>
              </p:txBody>
            </p:sp>
            <p:sp>
              <p:nvSpPr>
                <p:cNvPr id="37" name="Freeform 17">
                  <a:extLst>
                    <a:ext uri="{FF2B5EF4-FFF2-40B4-BE49-F238E27FC236}">
                      <a16:creationId xmlns:a16="http://schemas.microsoft.com/office/drawing/2014/main" id="{EE20D3B2-8DC1-4CB5-9C67-47E3D6C45F40}"/>
                    </a:ext>
                  </a:extLst>
                </p:cNvPr>
                <p:cNvSpPr>
                  <a:spLocks/>
                </p:cNvSpPr>
                <p:nvPr/>
              </p:nvSpPr>
              <p:spPr bwMode="auto">
                <a:xfrm>
                  <a:off x="6846" y="1880"/>
                  <a:ext cx="50" cy="25"/>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algn="ctr" defTabSz="914016">
                    <a:defRPr/>
                  </a:pPr>
                  <a:endParaRPr lang="en-US" sz="1961">
                    <a:solidFill>
                      <a:srgbClr val="282828"/>
                    </a:solidFill>
                    <a:latin typeface="Segoe UI"/>
                  </a:endParaRPr>
                </a:p>
              </p:txBody>
            </p:sp>
            <p:sp>
              <p:nvSpPr>
                <p:cNvPr id="38" name="Freeform 18">
                  <a:extLst>
                    <a:ext uri="{FF2B5EF4-FFF2-40B4-BE49-F238E27FC236}">
                      <a16:creationId xmlns:a16="http://schemas.microsoft.com/office/drawing/2014/main" id="{26219353-6286-4B9F-A7BE-319E783F43EC}"/>
                    </a:ext>
                  </a:extLst>
                </p:cNvPr>
                <p:cNvSpPr>
                  <a:spLocks/>
                </p:cNvSpPr>
                <p:nvPr/>
              </p:nvSpPr>
              <p:spPr bwMode="auto">
                <a:xfrm>
                  <a:off x="6880" y="2042"/>
                  <a:ext cx="62" cy="26"/>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algn="ctr" defTabSz="914016">
                    <a:defRPr/>
                  </a:pPr>
                  <a:endParaRPr lang="en-US" sz="1961">
                    <a:solidFill>
                      <a:srgbClr val="282828"/>
                    </a:solidFill>
                    <a:latin typeface="Segoe UI"/>
                  </a:endParaRPr>
                </a:p>
              </p:txBody>
            </p:sp>
          </p:grpSp>
        </p:grpSp>
        <p:grpSp>
          <p:nvGrpSpPr>
            <p:cNvPr id="102" name="Group 101">
              <a:extLst>
                <a:ext uri="{FF2B5EF4-FFF2-40B4-BE49-F238E27FC236}">
                  <a16:creationId xmlns:a16="http://schemas.microsoft.com/office/drawing/2014/main" id="{D21B3DF6-2FD1-4EFA-97B7-C751E394394E}"/>
                </a:ext>
              </a:extLst>
            </p:cNvPr>
            <p:cNvGrpSpPr/>
            <p:nvPr/>
          </p:nvGrpSpPr>
          <p:grpSpPr>
            <a:xfrm>
              <a:off x="9431427" y="2180262"/>
              <a:ext cx="640080" cy="640080"/>
              <a:chOff x="9400802" y="2180262"/>
              <a:chExt cx="640080" cy="640080"/>
            </a:xfrm>
          </p:grpSpPr>
          <p:sp>
            <p:nvSpPr>
              <p:cNvPr id="183" name="Oval 182">
                <a:extLst>
                  <a:ext uri="{FF2B5EF4-FFF2-40B4-BE49-F238E27FC236}">
                    <a16:creationId xmlns:a16="http://schemas.microsoft.com/office/drawing/2014/main" id="{89F42FF6-76D5-49C7-AFF7-2E056C83D790}"/>
                  </a:ext>
                  <a:ext uri="{C183D7F6-B498-43B3-948B-1728B52AA6E4}">
                    <adec:decorative xmlns:adec="http://schemas.microsoft.com/office/drawing/2017/decorative" val="1"/>
                  </a:ext>
                </a:extLst>
              </p:cNvPr>
              <p:cNvSpPr/>
              <p:nvPr/>
            </p:nvSpPr>
            <p:spPr bwMode="auto">
              <a:xfrm>
                <a:off x="9400802" y="2180262"/>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48" name="Group 47">
                <a:extLst>
                  <a:ext uri="{FF2B5EF4-FFF2-40B4-BE49-F238E27FC236}">
                    <a16:creationId xmlns:a16="http://schemas.microsoft.com/office/drawing/2014/main" id="{0B21DE5F-5A51-43AF-9920-D6EB3A949B7E}"/>
                  </a:ext>
                  <a:ext uri="{C183D7F6-B498-43B3-948B-1728B52AA6E4}">
                    <adec:decorative xmlns:adec="http://schemas.microsoft.com/office/drawing/2017/decorative" val="1"/>
                  </a:ext>
                </a:extLst>
              </p:cNvPr>
              <p:cNvGrpSpPr/>
              <p:nvPr/>
            </p:nvGrpSpPr>
            <p:grpSpPr>
              <a:xfrm>
                <a:off x="9614737" y="2309612"/>
                <a:ext cx="212210" cy="381380"/>
                <a:chOff x="3535920" y="475638"/>
                <a:chExt cx="274320" cy="493005"/>
              </a:xfrm>
            </p:grpSpPr>
            <p:sp>
              <p:nvSpPr>
                <p:cNvPr id="49" name="Rectangle 7">
                  <a:extLst>
                    <a:ext uri="{FF2B5EF4-FFF2-40B4-BE49-F238E27FC236}">
                      <a16:creationId xmlns:a16="http://schemas.microsoft.com/office/drawing/2014/main" id="{6548F53C-0954-4F8E-840E-B276ECBB7F8B}"/>
                    </a:ext>
                  </a:extLst>
                </p:cNvPr>
                <p:cNvSpPr>
                  <a:spLocks noChangeArrowheads="1"/>
                </p:cNvSpPr>
                <p:nvPr/>
              </p:nvSpPr>
              <p:spPr bwMode="auto">
                <a:xfrm rot="5400000">
                  <a:off x="3595506" y="862411"/>
                  <a:ext cx="155149" cy="26408"/>
                </a:xfrm>
                <a:prstGeom prst="rect">
                  <a:avLst/>
                </a:prstGeom>
                <a:solidFill>
                  <a:schemeClr val="accent1"/>
                </a:solidFill>
                <a:ln w="9525">
                  <a:noFill/>
                  <a:miter lim="800000"/>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50" name="Rectangle 5">
                  <a:extLst>
                    <a:ext uri="{FF2B5EF4-FFF2-40B4-BE49-F238E27FC236}">
                      <a16:creationId xmlns:a16="http://schemas.microsoft.com/office/drawing/2014/main" id="{07F36F78-E08D-4C53-BF80-6F6C9B789550}"/>
                    </a:ext>
                  </a:extLst>
                </p:cNvPr>
                <p:cNvSpPr>
                  <a:spLocks noChangeArrowheads="1"/>
                </p:cNvSpPr>
                <p:nvPr/>
              </p:nvSpPr>
              <p:spPr bwMode="auto">
                <a:xfrm>
                  <a:off x="3570198" y="475638"/>
                  <a:ext cx="205765" cy="412630"/>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51" name="Rectangle 6">
                  <a:extLst>
                    <a:ext uri="{FF2B5EF4-FFF2-40B4-BE49-F238E27FC236}">
                      <a16:creationId xmlns:a16="http://schemas.microsoft.com/office/drawing/2014/main" id="{243BBC1D-1E1D-45EA-90AB-6326D3862F0A}"/>
                    </a:ext>
                  </a:extLst>
                </p:cNvPr>
                <p:cNvSpPr>
                  <a:spLocks noChangeArrowheads="1"/>
                </p:cNvSpPr>
                <p:nvPr/>
              </p:nvSpPr>
              <p:spPr bwMode="auto">
                <a:xfrm>
                  <a:off x="3595506" y="772731"/>
                  <a:ext cx="155149"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52" name="Rectangle 7">
                  <a:extLst>
                    <a:ext uri="{FF2B5EF4-FFF2-40B4-BE49-F238E27FC236}">
                      <a16:creationId xmlns:a16="http://schemas.microsoft.com/office/drawing/2014/main" id="{3815B75A-E7D2-46DD-84C4-9F9E739C6816}"/>
                    </a:ext>
                  </a:extLst>
                </p:cNvPr>
                <p:cNvSpPr>
                  <a:spLocks noChangeArrowheads="1"/>
                </p:cNvSpPr>
                <p:nvPr/>
              </p:nvSpPr>
              <p:spPr bwMode="auto">
                <a:xfrm>
                  <a:off x="3595506" y="514150"/>
                  <a:ext cx="155149" cy="264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53" name="Rectangle 8">
                  <a:extLst>
                    <a:ext uri="{FF2B5EF4-FFF2-40B4-BE49-F238E27FC236}">
                      <a16:creationId xmlns:a16="http://schemas.microsoft.com/office/drawing/2014/main" id="{155F8D61-D7DD-4835-ADD1-CB1B29B232E9}"/>
                    </a:ext>
                  </a:extLst>
                </p:cNvPr>
                <p:cNvSpPr>
                  <a:spLocks noChangeArrowheads="1"/>
                </p:cNvSpPr>
                <p:nvPr/>
              </p:nvSpPr>
              <p:spPr bwMode="auto">
                <a:xfrm>
                  <a:off x="3595506" y="824448"/>
                  <a:ext cx="155149"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54" name="Rectangle 8">
                  <a:extLst>
                    <a:ext uri="{FF2B5EF4-FFF2-40B4-BE49-F238E27FC236}">
                      <a16:creationId xmlns:a16="http://schemas.microsoft.com/office/drawing/2014/main" id="{E1B6E4C8-1EAC-4D92-B7AC-91CFB34544BC}"/>
                    </a:ext>
                  </a:extLst>
                </p:cNvPr>
                <p:cNvSpPr>
                  <a:spLocks noChangeArrowheads="1"/>
                </p:cNvSpPr>
                <p:nvPr/>
              </p:nvSpPr>
              <p:spPr bwMode="auto">
                <a:xfrm>
                  <a:off x="3535920" y="943335"/>
                  <a:ext cx="274320" cy="25308"/>
                </a:xfrm>
                <a:prstGeom prst="rect">
                  <a:avLst/>
                </a:prstGeom>
                <a:solidFill>
                  <a:schemeClr val="accent1"/>
                </a:solidFill>
                <a:ln w="9525">
                  <a:noFill/>
                  <a:miter lim="800000"/>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grpSp>
        </p:grpSp>
        <p:grpSp>
          <p:nvGrpSpPr>
            <p:cNvPr id="105" name="Group 104">
              <a:extLst>
                <a:ext uri="{FF2B5EF4-FFF2-40B4-BE49-F238E27FC236}">
                  <a16:creationId xmlns:a16="http://schemas.microsoft.com/office/drawing/2014/main" id="{5E3C4E98-16D6-4CE5-AB9C-FDD5766A7CB3}"/>
                </a:ext>
              </a:extLst>
            </p:cNvPr>
            <p:cNvGrpSpPr/>
            <p:nvPr/>
          </p:nvGrpSpPr>
          <p:grpSpPr>
            <a:xfrm>
              <a:off x="6701829" y="2180262"/>
              <a:ext cx="640080" cy="640080"/>
              <a:chOff x="6691622" y="2180262"/>
              <a:chExt cx="640080" cy="640080"/>
            </a:xfrm>
          </p:grpSpPr>
          <p:sp>
            <p:nvSpPr>
              <p:cNvPr id="180" name="Oval 179">
                <a:extLst>
                  <a:ext uri="{FF2B5EF4-FFF2-40B4-BE49-F238E27FC236}">
                    <a16:creationId xmlns:a16="http://schemas.microsoft.com/office/drawing/2014/main" id="{6F513AB6-B5F8-4949-AB0E-0D137AB340B9}"/>
                  </a:ext>
                  <a:ext uri="{C183D7F6-B498-43B3-948B-1728B52AA6E4}">
                    <adec:decorative xmlns:adec="http://schemas.microsoft.com/office/drawing/2017/decorative" val="1"/>
                  </a:ext>
                </a:extLst>
              </p:cNvPr>
              <p:cNvSpPr/>
              <p:nvPr/>
            </p:nvSpPr>
            <p:spPr bwMode="auto">
              <a:xfrm>
                <a:off x="6691622" y="2180262"/>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55" name="Group 54">
                <a:extLst>
                  <a:ext uri="{FF2B5EF4-FFF2-40B4-BE49-F238E27FC236}">
                    <a16:creationId xmlns:a16="http://schemas.microsoft.com/office/drawing/2014/main" id="{EA555340-50B7-443E-83EC-0ACF65C1B75B}"/>
                  </a:ext>
                  <a:ext uri="{C183D7F6-B498-43B3-948B-1728B52AA6E4}">
                    <adec:decorative xmlns:adec="http://schemas.microsoft.com/office/drawing/2017/decorative" val="1"/>
                  </a:ext>
                </a:extLst>
              </p:cNvPr>
              <p:cNvGrpSpPr/>
              <p:nvPr/>
            </p:nvGrpSpPr>
            <p:grpSpPr>
              <a:xfrm>
                <a:off x="6804056" y="2344598"/>
                <a:ext cx="415212" cy="311408"/>
                <a:chOff x="6526947" y="2630588"/>
                <a:chExt cx="504181" cy="378134"/>
              </a:xfrm>
            </p:grpSpPr>
            <p:sp>
              <p:nvSpPr>
                <p:cNvPr id="56" name="Freeform 6">
                  <a:extLst>
                    <a:ext uri="{FF2B5EF4-FFF2-40B4-BE49-F238E27FC236}">
                      <a16:creationId xmlns:a16="http://schemas.microsoft.com/office/drawing/2014/main" id="{C73F811E-0E8A-4EE2-A44B-2A243B383181}"/>
                    </a:ext>
                  </a:extLst>
                </p:cNvPr>
                <p:cNvSpPr>
                  <a:spLocks/>
                </p:cNvSpPr>
                <p:nvPr/>
              </p:nvSpPr>
              <p:spPr bwMode="auto">
                <a:xfrm>
                  <a:off x="6526947" y="2630588"/>
                  <a:ext cx="410601" cy="317022"/>
                </a:xfrm>
                <a:custGeom>
                  <a:avLst/>
                  <a:gdLst>
                    <a:gd name="T0" fmla="*/ 0 w 346"/>
                    <a:gd name="T1" fmla="*/ 241 h 267"/>
                    <a:gd name="T2" fmla="*/ 0 w 346"/>
                    <a:gd name="T3" fmla="*/ 241 h 267"/>
                    <a:gd name="T4" fmla="*/ 2 w 346"/>
                    <a:gd name="T5" fmla="*/ 251 h 267"/>
                    <a:gd name="T6" fmla="*/ 7 w 346"/>
                    <a:gd name="T7" fmla="*/ 259 h 267"/>
                    <a:gd name="T8" fmla="*/ 15 w 346"/>
                    <a:gd name="T9" fmla="*/ 265 h 267"/>
                    <a:gd name="T10" fmla="*/ 25 w 346"/>
                    <a:gd name="T11" fmla="*/ 267 h 267"/>
                    <a:gd name="T12" fmla="*/ 133 w 346"/>
                    <a:gd name="T13" fmla="*/ 267 h 267"/>
                    <a:gd name="T14" fmla="*/ 133 w 346"/>
                    <a:gd name="T15" fmla="*/ 160 h 267"/>
                    <a:gd name="T16" fmla="*/ 80 w 346"/>
                    <a:gd name="T17" fmla="*/ 160 h 267"/>
                    <a:gd name="T18" fmla="*/ 80 w 346"/>
                    <a:gd name="T19" fmla="*/ 160 h 267"/>
                    <a:gd name="T20" fmla="*/ 80 w 346"/>
                    <a:gd name="T21" fmla="*/ 27 h 267"/>
                    <a:gd name="T22" fmla="*/ 80 w 346"/>
                    <a:gd name="T23" fmla="*/ 27 h 267"/>
                    <a:gd name="T24" fmla="*/ 319 w 346"/>
                    <a:gd name="T25" fmla="*/ 27 h 267"/>
                    <a:gd name="T26" fmla="*/ 319 w 346"/>
                    <a:gd name="T27" fmla="*/ 27 h 267"/>
                    <a:gd name="T28" fmla="*/ 319 w 346"/>
                    <a:gd name="T29" fmla="*/ 80 h 267"/>
                    <a:gd name="T30" fmla="*/ 346 w 346"/>
                    <a:gd name="T31" fmla="*/ 80 h 267"/>
                    <a:gd name="T32" fmla="*/ 346 w 346"/>
                    <a:gd name="T33" fmla="*/ 0 h 267"/>
                    <a:gd name="T34" fmla="*/ 53 w 346"/>
                    <a:gd name="T35" fmla="*/ 0 h 267"/>
                    <a:gd name="T36" fmla="*/ 53 w 346"/>
                    <a:gd name="T37" fmla="*/ 168 h 267"/>
                    <a:gd name="T38" fmla="*/ 9 w 346"/>
                    <a:gd name="T39" fmla="*/ 214 h 267"/>
                    <a:gd name="T40" fmla="*/ 2 w 346"/>
                    <a:gd name="T41" fmla="*/ 227 h 267"/>
                    <a:gd name="T42" fmla="*/ 0 w 346"/>
                    <a:gd name="T43" fmla="*/ 24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267">
                      <a:moveTo>
                        <a:pt x="0" y="241"/>
                      </a:moveTo>
                      <a:lnTo>
                        <a:pt x="0" y="241"/>
                      </a:lnTo>
                      <a:cubicBezTo>
                        <a:pt x="0" y="245"/>
                        <a:pt x="0" y="248"/>
                        <a:pt x="2" y="251"/>
                      </a:cubicBezTo>
                      <a:cubicBezTo>
                        <a:pt x="3" y="254"/>
                        <a:pt x="5" y="257"/>
                        <a:pt x="7" y="259"/>
                      </a:cubicBezTo>
                      <a:cubicBezTo>
                        <a:pt x="9" y="262"/>
                        <a:pt x="12" y="263"/>
                        <a:pt x="15" y="265"/>
                      </a:cubicBezTo>
                      <a:cubicBezTo>
                        <a:pt x="18" y="266"/>
                        <a:pt x="22" y="267"/>
                        <a:pt x="25" y="267"/>
                      </a:cubicBezTo>
                      <a:lnTo>
                        <a:pt x="133" y="267"/>
                      </a:lnTo>
                      <a:lnTo>
                        <a:pt x="133" y="160"/>
                      </a:lnTo>
                      <a:lnTo>
                        <a:pt x="80" y="160"/>
                      </a:lnTo>
                      <a:lnTo>
                        <a:pt x="80" y="160"/>
                      </a:lnTo>
                      <a:lnTo>
                        <a:pt x="80" y="27"/>
                      </a:lnTo>
                      <a:lnTo>
                        <a:pt x="80" y="27"/>
                      </a:lnTo>
                      <a:lnTo>
                        <a:pt x="319" y="27"/>
                      </a:lnTo>
                      <a:lnTo>
                        <a:pt x="319" y="27"/>
                      </a:lnTo>
                      <a:lnTo>
                        <a:pt x="319" y="80"/>
                      </a:lnTo>
                      <a:lnTo>
                        <a:pt x="346" y="80"/>
                      </a:lnTo>
                      <a:lnTo>
                        <a:pt x="346" y="0"/>
                      </a:lnTo>
                      <a:lnTo>
                        <a:pt x="53" y="0"/>
                      </a:lnTo>
                      <a:lnTo>
                        <a:pt x="53" y="168"/>
                      </a:lnTo>
                      <a:lnTo>
                        <a:pt x="9" y="214"/>
                      </a:lnTo>
                      <a:cubicBezTo>
                        <a:pt x="6" y="218"/>
                        <a:pt x="4" y="222"/>
                        <a:pt x="2" y="227"/>
                      </a:cubicBezTo>
                      <a:cubicBezTo>
                        <a:pt x="0" y="232"/>
                        <a:pt x="0" y="237"/>
                        <a:pt x="0" y="241"/>
                      </a:cubicBezTo>
                      <a:close/>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57" name="Freeform 7">
                  <a:extLst>
                    <a:ext uri="{FF2B5EF4-FFF2-40B4-BE49-F238E27FC236}">
                      <a16:creationId xmlns:a16="http://schemas.microsoft.com/office/drawing/2014/main" id="{6ECB9C35-BF7A-4F2E-97C1-7F2A9EFD6693}"/>
                    </a:ext>
                  </a:extLst>
                </p:cNvPr>
                <p:cNvSpPr>
                  <a:spLocks/>
                </p:cNvSpPr>
                <p:nvPr/>
              </p:nvSpPr>
              <p:spPr bwMode="auto">
                <a:xfrm>
                  <a:off x="6622435" y="2819655"/>
                  <a:ext cx="63023" cy="0"/>
                </a:xfrm>
                <a:custGeom>
                  <a:avLst/>
                  <a:gdLst>
                    <a:gd name="T0" fmla="*/ 0 w 53"/>
                    <a:gd name="T1" fmla="*/ 0 w 53"/>
                    <a:gd name="T2" fmla="*/ 53 w 53"/>
                    <a:gd name="T3" fmla="*/ 53 w 53"/>
                    <a:gd name="T4" fmla="*/ 0 w 53"/>
                    <a:gd name="T5" fmla="*/ 0 w 53"/>
                  </a:gdLst>
                  <a:ahLst/>
                  <a:cxnLst>
                    <a:cxn ang="0">
                      <a:pos x="T0" y="0"/>
                    </a:cxn>
                    <a:cxn ang="0">
                      <a:pos x="T1" y="0"/>
                    </a:cxn>
                    <a:cxn ang="0">
                      <a:pos x="T2" y="0"/>
                    </a:cxn>
                    <a:cxn ang="0">
                      <a:pos x="T3" y="0"/>
                    </a:cxn>
                    <a:cxn ang="0">
                      <a:pos x="T4" y="0"/>
                    </a:cxn>
                    <a:cxn ang="0">
                      <a:pos x="T5" y="0"/>
                    </a:cxn>
                  </a:cxnLst>
                  <a:rect l="0" t="0" r="r" b="b"/>
                  <a:pathLst>
                    <a:path w="53">
                      <a:moveTo>
                        <a:pt x="0" y="0"/>
                      </a:moveTo>
                      <a:lnTo>
                        <a:pt x="0" y="0"/>
                      </a:lnTo>
                      <a:lnTo>
                        <a:pt x="53" y="0"/>
                      </a:lnTo>
                      <a:lnTo>
                        <a:pt x="53" y="0"/>
                      </a:lnTo>
                      <a:lnTo>
                        <a:pt x="0" y="0"/>
                      </a:lnTo>
                      <a:lnTo>
                        <a:pt x="0" y="0"/>
                      </a:lnTo>
                      <a:close/>
                    </a:path>
                  </a:pathLst>
                </a:custGeom>
                <a:solidFill>
                  <a:srgbClr val="2F2F2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58" name="Freeform 8">
                  <a:extLst>
                    <a:ext uri="{FF2B5EF4-FFF2-40B4-BE49-F238E27FC236}">
                      <a16:creationId xmlns:a16="http://schemas.microsoft.com/office/drawing/2014/main" id="{35FA4E5E-A31A-4452-823D-CD4BE2868E5A}"/>
                    </a:ext>
                  </a:extLst>
                </p:cNvPr>
                <p:cNvSpPr>
                  <a:spLocks/>
                </p:cNvSpPr>
                <p:nvPr/>
              </p:nvSpPr>
              <p:spPr bwMode="auto">
                <a:xfrm>
                  <a:off x="6622435" y="2663055"/>
                  <a:ext cx="282646" cy="0"/>
                </a:xfrm>
                <a:custGeom>
                  <a:avLst/>
                  <a:gdLst>
                    <a:gd name="T0" fmla="*/ 239 w 239"/>
                    <a:gd name="T1" fmla="*/ 239 w 239"/>
                    <a:gd name="T2" fmla="*/ 0 w 239"/>
                    <a:gd name="T3" fmla="*/ 0 w 239"/>
                    <a:gd name="T4" fmla="*/ 239 w 239"/>
                    <a:gd name="T5" fmla="*/ 239 w 239"/>
                  </a:gdLst>
                  <a:ahLst/>
                  <a:cxnLst>
                    <a:cxn ang="0">
                      <a:pos x="T0" y="0"/>
                    </a:cxn>
                    <a:cxn ang="0">
                      <a:pos x="T1" y="0"/>
                    </a:cxn>
                    <a:cxn ang="0">
                      <a:pos x="T2" y="0"/>
                    </a:cxn>
                    <a:cxn ang="0">
                      <a:pos x="T3" y="0"/>
                    </a:cxn>
                    <a:cxn ang="0">
                      <a:pos x="T4" y="0"/>
                    </a:cxn>
                    <a:cxn ang="0">
                      <a:pos x="T5" y="0"/>
                    </a:cxn>
                  </a:cxnLst>
                  <a:rect l="0" t="0" r="r" b="b"/>
                  <a:pathLst>
                    <a:path w="239">
                      <a:moveTo>
                        <a:pt x="239" y="0"/>
                      </a:moveTo>
                      <a:lnTo>
                        <a:pt x="239" y="0"/>
                      </a:lnTo>
                      <a:lnTo>
                        <a:pt x="0" y="0"/>
                      </a:lnTo>
                      <a:lnTo>
                        <a:pt x="0" y="0"/>
                      </a:lnTo>
                      <a:lnTo>
                        <a:pt x="239" y="0"/>
                      </a:lnTo>
                      <a:lnTo>
                        <a:pt x="239" y="0"/>
                      </a:lnTo>
                      <a:close/>
                    </a:path>
                  </a:pathLst>
                </a:custGeom>
                <a:solidFill>
                  <a:srgbClr val="2F2F2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grpSp>
              <p:nvGrpSpPr>
                <p:cNvPr id="59" name="Group 58">
                  <a:extLst>
                    <a:ext uri="{FF2B5EF4-FFF2-40B4-BE49-F238E27FC236}">
                      <a16:creationId xmlns:a16="http://schemas.microsoft.com/office/drawing/2014/main" id="{7777683B-A39F-471D-9F5A-C395F449E21D}"/>
                    </a:ext>
                  </a:extLst>
                </p:cNvPr>
                <p:cNvGrpSpPr/>
                <p:nvPr/>
              </p:nvGrpSpPr>
              <p:grpSpPr>
                <a:xfrm>
                  <a:off x="6772734" y="2808359"/>
                  <a:ext cx="201672" cy="148079"/>
                  <a:chOff x="6718783" y="2209583"/>
                  <a:chExt cx="274320" cy="201421"/>
                </a:xfrm>
              </p:grpSpPr>
              <p:sp>
                <p:nvSpPr>
                  <p:cNvPr id="66" name="Rectangle 8">
                    <a:extLst>
                      <a:ext uri="{FF2B5EF4-FFF2-40B4-BE49-F238E27FC236}">
                        <a16:creationId xmlns:a16="http://schemas.microsoft.com/office/drawing/2014/main" id="{C1B1AA26-1CA1-40D7-893E-3C9385541731}"/>
                      </a:ext>
                    </a:extLst>
                  </p:cNvPr>
                  <p:cNvSpPr>
                    <a:spLocks noChangeArrowheads="1"/>
                  </p:cNvSpPr>
                  <p:nvPr/>
                </p:nvSpPr>
                <p:spPr bwMode="auto">
                  <a:xfrm>
                    <a:off x="6718783" y="2219024"/>
                    <a:ext cx="274320" cy="191980"/>
                  </a:xfrm>
                  <a:prstGeom prst="rect">
                    <a:avLst/>
                  </a:prstGeom>
                  <a:solidFill>
                    <a:srgbClr val="C1C1C1"/>
                  </a:solidFill>
                  <a:ln>
                    <a:noFill/>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67" name="Rectangle 8">
                    <a:extLst>
                      <a:ext uri="{FF2B5EF4-FFF2-40B4-BE49-F238E27FC236}">
                        <a16:creationId xmlns:a16="http://schemas.microsoft.com/office/drawing/2014/main" id="{69BF7462-439A-4B5D-B148-7957A0FF0069}"/>
                      </a:ext>
                    </a:extLst>
                  </p:cNvPr>
                  <p:cNvSpPr>
                    <a:spLocks noChangeArrowheads="1"/>
                  </p:cNvSpPr>
                  <p:nvPr/>
                </p:nvSpPr>
                <p:spPr bwMode="auto">
                  <a:xfrm>
                    <a:off x="6718783" y="2209583"/>
                    <a:ext cx="274320"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68" name="Rectangle 8">
                    <a:extLst>
                      <a:ext uri="{FF2B5EF4-FFF2-40B4-BE49-F238E27FC236}">
                        <a16:creationId xmlns:a16="http://schemas.microsoft.com/office/drawing/2014/main" id="{C76BF7F4-D298-444E-B1DD-7519E294E59D}"/>
                      </a:ext>
                    </a:extLst>
                  </p:cNvPr>
                  <p:cNvSpPr>
                    <a:spLocks noChangeArrowheads="1"/>
                  </p:cNvSpPr>
                  <p:nvPr/>
                </p:nvSpPr>
                <p:spPr bwMode="auto">
                  <a:xfrm>
                    <a:off x="6748224" y="2279077"/>
                    <a:ext cx="94143" cy="73127"/>
                  </a:xfrm>
                  <a:prstGeom prst="rect">
                    <a:avLst/>
                  </a:prstGeom>
                  <a:solidFill>
                    <a:schemeClr val="tx1"/>
                  </a:solidFill>
                  <a:ln>
                    <a:noFill/>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69" name="Rectangle 8">
                    <a:extLst>
                      <a:ext uri="{FF2B5EF4-FFF2-40B4-BE49-F238E27FC236}">
                        <a16:creationId xmlns:a16="http://schemas.microsoft.com/office/drawing/2014/main" id="{0D5EF352-E651-411C-A6F2-8A833B297916}"/>
                      </a:ext>
                    </a:extLst>
                  </p:cNvPr>
                  <p:cNvSpPr>
                    <a:spLocks noChangeArrowheads="1"/>
                  </p:cNvSpPr>
                  <p:nvPr/>
                </p:nvSpPr>
                <p:spPr bwMode="auto">
                  <a:xfrm>
                    <a:off x="6862052" y="2279077"/>
                    <a:ext cx="94143" cy="73127"/>
                  </a:xfrm>
                  <a:prstGeom prst="rect">
                    <a:avLst/>
                  </a:prstGeom>
                  <a:solidFill>
                    <a:schemeClr val="tx1"/>
                  </a:solidFill>
                  <a:ln>
                    <a:noFill/>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grpSp>
            <p:sp>
              <p:nvSpPr>
                <p:cNvPr id="60" name="Freeform 9">
                  <a:extLst>
                    <a:ext uri="{FF2B5EF4-FFF2-40B4-BE49-F238E27FC236}">
                      <a16:creationId xmlns:a16="http://schemas.microsoft.com/office/drawing/2014/main" id="{6E99AEB6-4741-4ED2-A878-68F58290E974}"/>
                    </a:ext>
                  </a:extLst>
                </p:cNvPr>
                <p:cNvSpPr>
                  <a:spLocks noEditPoints="1"/>
                </p:cNvSpPr>
                <p:nvPr/>
              </p:nvSpPr>
              <p:spPr bwMode="auto">
                <a:xfrm>
                  <a:off x="6716015" y="2756633"/>
                  <a:ext cx="315113" cy="252089"/>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61" name="Freeform 11">
                  <a:extLst>
                    <a:ext uri="{FF2B5EF4-FFF2-40B4-BE49-F238E27FC236}">
                      <a16:creationId xmlns:a16="http://schemas.microsoft.com/office/drawing/2014/main" id="{BC084040-C0E5-4D00-B962-06C40E0547FD}"/>
                    </a:ext>
                  </a:extLst>
                </p:cNvPr>
                <p:cNvSpPr>
                  <a:spLocks/>
                </p:cNvSpPr>
                <p:nvPr/>
              </p:nvSpPr>
              <p:spPr bwMode="auto">
                <a:xfrm>
                  <a:off x="6700736" y="2703159"/>
                  <a:ext cx="30557" cy="42015"/>
                </a:xfrm>
                <a:custGeom>
                  <a:avLst/>
                  <a:gdLst>
                    <a:gd name="T0" fmla="*/ 26 w 26"/>
                    <a:gd name="T1" fmla="*/ 0 h 35"/>
                    <a:gd name="T2" fmla="*/ 26 w 26"/>
                    <a:gd name="T3" fmla="*/ 0 h 35"/>
                    <a:gd name="T4" fmla="*/ 0 w 26"/>
                    <a:gd name="T5" fmla="*/ 0 h 35"/>
                    <a:gd name="T6" fmla="*/ 0 w 26"/>
                    <a:gd name="T7" fmla="*/ 35 h 35"/>
                    <a:gd name="T8" fmla="*/ 0 w 26"/>
                    <a:gd name="T9" fmla="*/ 35 h 35"/>
                    <a:gd name="T10" fmla="*/ 2 w 26"/>
                    <a:gd name="T11" fmla="*/ 34 h 35"/>
                    <a:gd name="T12" fmla="*/ 4 w 26"/>
                    <a:gd name="T13" fmla="*/ 32 h 35"/>
                    <a:gd name="T14" fmla="*/ 10 w 26"/>
                    <a:gd name="T15" fmla="*/ 27 h 35"/>
                    <a:gd name="T16" fmla="*/ 11 w 26"/>
                    <a:gd name="T17" fmla="*/ 27 h 35"/>
                    <a:gd name="T18" fmla="*/ 17 w 26"/>
                    <a:gd name="T19" fmla="*/ 23 h 35"/>
                    <a:gd name="T20" fmla="*/ 23 w 26"/>
                    <a:gd name="T21" fmla="*/ 21 h 35"/>
                    <a:gd name="T22" fmla="*/ 24 w 26"/>
                    <a:gd name="T23" fmla="*/ 21 h 35"/>
                    <a:gd name="T24" fmla="*/ 26 w 26"/>
                    <a:gd name="T25" fmla="*/ 20 h 35"/>
                    <a:gd name="T26" fmla="*/ 26 w 26"/>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5">
                      <a:moveTo>
                        <a:pt x="26" y="0"/>
                      </a:moveTo>
                      <a:lnTo>
                        <a:pt x="26" y="0"/>
                      </a:lnTo>
                      <a:lnTo>
                        <a:pt x="0" y="0"/>
                      </a:lnTo>
                      <a:lnTo>
                        <a:pt x="0" y="35"/>
                      </a:lnTo>
                      <a:lnTo>
                        <a:pt x="0" y="35"/>
                      </a:lnTo>
                      <a:cubicBezTo>
                        <a:pt x="0" y="35"/>
                        <a:pt x="1" y="34"/>
                        <a:pt x="2" y="34"/>
                      </a:cubicBezTo>
                      <a:cubicBezTo>
                        <a:pt x="2" y="33"/>
                        <a:pt x="3" y="32"/>
                        <a:pt x="4" y="32"/>
                      </a:cubicBezTo>
                      <a:cubicBezTo>
                        <a:pt x="6" y="30"/>
                        <a:pt x="8" y="29"/>
                        <a:pt x="10" y="27"/>
                      </a:cubicBezTo>
                      <a:cubicBezTo>
                        <a:pt x="10" y="27"/>
                        <a:pt x="10" y="27"/>
                        <a:pt x="11" y="27"/>
                      </a:cubicBezTo>
                      <a:cubicBezTo>
                        <a:pt x="13" y="25"/>
                        <a:pt x="15" y="24"/>
                        <a:pt x="17" y="23"/>
                      </a:cubicBezTo>
                      <a:cubicBezTo>
                        <a:pt x="19" y="22"/>
                        <a:pt x="21" y="22"/>
                        <a:pt x="23" y="21"/>
                      </a:cubicBezTo>
                      <a:cubicBezTo>
                        <a:pt x="23" y="21"/>
                        <a:pt x="23" y="21"/>
                        <a:pt x="24" y="21"/>
                      </a:cubicBezTo>
                      <a:cubicBezTo>
                        <a:pt x="25" y="20"/>
                        <a:pt x="26" y="20"/>
                        <a:pt x="26" y="20"/>
                      </a:cubicBezTo>
                      <a:lnTo>
                        <a:pt x="26" y="0"/>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62" name="Freeform 12">
                  <a:extLst>
                    <a:ext uri="{FF2B5EF4-FFF2-40B4-BE49-F238E27FC236}">
                      <a16:creationId xmlns:a16="http://schemas.microsoft.com/office/drawing/2014/main" id="{01E23918-08F3-47BA-9011-3024ECDAA32B}"/>
                    </a:ext>
                  </a:extLst>
                </p:cNvPr>
                <p:cNvSpPr>
                  <a:spLocks/>
                </p:cNvSpPr>
                <p:nvPr/>
              </p:nvSpPr>
              <p:spPr bwMode="auto">
                <a:xfrm>
                  <a:off x="6729382" y="2727987"/>
                  <a:ext cx="1911" cy="0"/>
                </a:xfrm>
                <a:custGeom>
                  <a:avLst/>
                  <a:gdLst>
                    <a:gd name="T0" fmla="*/ 2 w 2"/>
                    <a:gd name="T1" fmla="*/ 0 h 1"/>
                    <a:gd name="T2" fmla="*/ 2 w 2"/>
                    <a:gd name="T3" fmla="*/ 0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cubicBezTo>
                        <a:pt x="2" y="0"/>
                        <a:pt x="1" y="0"/>
                        <a:pt x="0" y="1"/>
                      </a:cubicBezTo>
                      <a:cubicBezTo>
                        <a:pt x="1" y="0"/>
                        <a:pt x="2" y="0"/>
                        <a:pt x="2" y="0"/>
                      </a:cubicBezTo>
                      <a:lnTo>
                        <a:pt x="2" y="0"/>
                      </a:lnTo>
                      <a:close/>
                    </a:path>
                  </a:pathLst>
                </a:custGeom>
                <a:solidFill>
                  <a:srgbClr val="80808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63" name="Freeform 16">
                  <a:extLst>
                    <a:ext uri="{FF2B5EF4-FFF2-40B4-BE49-F238E27FC236}">
                      <a16:creationId xmlns:a16="http://schemas.microsoft.com/office/drawing/2014/main" id="{3AAD9AF1-4997-4833-B856-4CA7B6A1306B}"/>
                    </a:ext>
                  </a:extLst>
                </p:cNvPr>
                <p:cNvSpPr>
                  <a:spLocks/>
                </p:cNvSpPr>
                <p:nvPr/>
              </p:nvSpPr>
              <p:spPr bwMode="auto">
                <a:xfrm>
                  <a:off x="6652992" y="2718437"/>
                  <a:ext cx="32467" cy="78301"/>
                </a:xfrm>
                <a:custGeom>
                  <a:avLst/>
                  <a:gdLst>
                    <a:gd name="T0" fmla="*/ 0 w 27"/>
                    <a:gd name="T1" fmla="*/ 66 h 66"/>
                    <a:gd name="T2" fmla="*/ 0 w 27"/>
                    <a:gd name="T3" fmla="*/ 66 h 66"/>
                    <a:gd name="T4" fmla="*/ 27 w 27"/>
                    <a:gd name="T5" fmla="*/ 66 h 66"/>
                    <a:gd name="T6" fmla="*/ 27 w 27"/>
                    <a:gd name="T7" fmla="*/ 0 h 66"/>
                    <a:gd name="T8" fmla="*/ 0 w 27"/>
                    <a:gd name="T9" fmla="*/ 0 h 66"/>
                    <a:gd name="T10" fmla="*/ 0 w 27"/>
                    <a:gd name="T11" fmla="*/ 66 h 66"/>
                  </a:gdLst>
                  <a:ahLst/>
                  <a:cxnLst>
                    <a:cxn ang="0">
                      <a:pos x="T0" y="T1"/>
                    </a:cxn>
                    <a:cxn ang="0">
                      <a:pos x="T2" y="T3"/>
                    </a:cxn>
                    <a:cxn ang="0">
                      <a:pos x="T4" y="T5"/>
                    </a:cxn>
                    <a:cxn ang="0">
                      <a:pos x="T6" y="T7"/>
                    </a:cxn>
                    <a:cxn ang="0">
                      <a:pos x="T8" y="T9"/>
                    </a:cxn>
                    <a:cxn ang="0">
                      <a:pos x="T10" y="T11"/>
                    </a:cxn>
                  </a:cxnLst>
                  <a:rect l="0" t="0" r="r" b="b"/>
                  <a:pathLst>
                    <a:path w="27" h="66">
                      <a:moveTo>
                        <a:pt x="0" y="66"/>
                      </a:moveTo>
                      <a:lnTo>
                        <a:pt x="0" y="66"/>
                      </a:lnTo>
                      <a:lnTo>
                        <a:pt x="27" y="66"/>
                      </a:lnTo>
                      <a:lnTo>
                        <a:pt x="27" y="0"/>
                      </a:lnTo>
                      <a:lnTo>
                        <a:pt x="0" y="0"/>
                      </a:lnTo>
                      <a:lnTo>
                        <a:pt x="0" y="66"/>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64" name="Freeform 17">
                  <a:extLst>
                    <a:ext uri="{FF2B5EF4-FFF2-40B4-BE49-F238E27FC236}">
                      <a16:creationId xmlns:a16="http://schemas.microsoft.com/office/drawing/2014/main" id="{2720773B-A7D3-4E63-A313-434593048761}"/>
                    </a:ext>
                  </a:extLst>
                </p:cNvPr>
                <p:cNvSpPr>
                  <a:spLocks/>
                </p:cNvSpPr>
                <p:nvPr/>
              </p:nvSpPr>
              <p:spPr bwMode="auto">
                <a:xfrm>
                  <a:off x="6746571" y="2687881"/>
                  <a:ext cx="32467" cy="38195"/>
                </a:xfrm>
                <a:custGeom>
                  <a:avLst/>
                  <a:gdLst>
                    <a:gd name="T0" fmla="*/ 27 w 27"/>
                    <a:gd name="T1" fmla="*/ 0 h 32"/>
                    <a:gd name="T2" fmla="*/ 27 w 27"/>
                    <a:gd name="T3" fmla="*/ 0 h 32"/>
                    <a:gd name="T4" fmla="*/ 0 w 27"/>
                    <a:gd name="T5" fmla="*/ 0 h 32"/>
                    <a:gd name="T6" fmla="*/ 0 w 27"/>
                    <a:gd name="T7" fmla="*/ 31 h 32"/>
                    <a:gd name="T8" fmla="*/ 0 w 27"/>
                    <a:gd name="T9" fmla="*/ 32 h 32"/>
                    <a:gd name="T10" fmla="*/ 27 w 27"/>
                    <a:gd name="T11" fmla="*/ 32 h 32"/>
                    <a:gd name="T12" fmla="*/ 27 w 27"/>
                    <a:gd name="T13" fmla="*/ 31 h 32"/>
                    <a:gd name="T14" fmla="*/ 27 w 27"/>
                    <a:gd name="T15" fmla="*/ 31 h 32"/>
                    <a:gd name="T16" fmla="*/ 27 w 2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2">
                      <a:moveTo>
                        <a:pt x="27" y="0"/>
                      </a:moveTo>
                      <a:lnTo>
                        <a:pt x="27" y="0"/>
                      </a:lnTo>
                      <a:lnTo>
                        <a:pt x="0" y="0"/>
                      </a:lnTo>
                      <a:lnTo>
                        <a:pt x="0" y="31"/>
                      </a:lnTo>
                      <a:lnTo>
                        <a:pt x="0" y="32"/>
                      </a:lnTo>
                      <a:lnTo>
                        <a:pt x="27" y="32"/>
                      </a:lnTo>
                      <a:lnTo>
                        <a:pt x="27" y="31"/>
                      </a:lnTo>
                      <a:lnTo>
                        <a:pt x="27" y="31"/>
                      </a:lnTo>
                      <a:lnTo>
                        <a:pt x="27" y="0"/>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65" name="Freeform 18">
                  <a:extLst>
                    <a:ext uri="{FF2B5EF4-FFF2-40B4-BE49-F238E27FC236}">
                      <a16:creationId xmlns:a16="http://schemas.microsoft.com/office/drawing/2014/main" id="{73E62569-9DC2-40A0-A0FD-F71A95EED8BE}"/>
                    </a:ext>
                  </a:extLst>
                </p:cNvPr>
                <p:cNvSpPr>
                  <a:spLocks/>
                </p:cNvSpPr>
                <p:nvPr/>
              </p:nvSpPr>
              <p:spPr bwMode="auto">
                <a:xfrm>
                  <a:off x="6746571" y="2687881"/>
                  <a:ext cx="32467" cy="0"/>
                </a:xfrm>
                <a:custGeom>
                  <a:avLst/>
                  <a:gdLst>
                    <a:gd name="T0" fmla="*/ 27 w 27"/>
                    <a:gd name="T1" fmla="*/ 27 w 27"/>
                    <a:gd name="T2" fmla="*/ 0 w 27"/>
                    <a:gd name="T3" fmla="*/ 0 w 27"/>
                    <a:gd name="T4" fmla="*/ 27 w 27"/>
                    <a:gd name="T5" fmla="*/ 27 w 27"/>
                  </a:gdLst>
                  <a:ahLst/>
                  <a:cxnLst>
                    <a:cxn ang="0">
                      <a:pos x="T0" y="0"/>
                    </a:cxn>
                    <a:cxn ang="0">
                      <a:pos x="T1" y="0"/>
                    </a:cxn>
                    <a:cxn ang="0">
                      <a:pos x="T2" y="0"/>
                    </a:cxn>
                    <a:cxn ang="0">
                      <a:pos x="T3" y="0"/>
                    </a:cxn>
                    <a:cxn ang="0">
                      <a:pos x="T4" y="0"/>
                    </a:cxn>
                    <a:cxn ang="0">
                      <a:pos x="T5" y="0"/>
                    </a:cxn>
                  </a:cxnLst>
                  <a:rect l="0" t="0" r="r" b="b"/>
                  <a:pathLst>
                    <a:path w="27">
                      <a:moveTo>
                        <a:pt x="27" y="0"/>
                      </a:moveTo>
                      <a:lnTo>
                        <a:pt x="27" y="0"/>
                      </a:lnTo>
                      <a:lnTo>
                        <a:pt x="0" y="0"/>
                      </a:lnTo>
                      <a:lnTo>
                        <a:pt x="0" y="0"/>
                      </a:lnTo>
                      <a:lnTo>
                        <a:pt x="27" y="0"/>
                      </a:lnTo>
                      <a:lnTo>
                        <a:pt x="2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grpSp>
        </p:grpSp>
        <p:grpSp>
          <p:nvGrpSpPr>
            <p:cNvPr id="103" name="Group 102">
              <a:extLst>
                <a:ext uri="{FF2B5EF4-FFF2-40B4-BE49-F238E27FC236}">
                  <a16:creationId xmlns:a16="http://schemas.microsoft.com/office/drawing/2014/main" id="{8E34A2A5-2CCD-41FA-9E4A-FCC90F300178}"/>
                </a:ext>
              </a:extLst>
            </p:cNvPr>
            <p:cNvGrpSpPr/>
            <p:nvPr/>
          </p:nvGrpSpPr>
          <p:grpSpPr>
            <a:xfrm>
              <a:off x="8521561" y="2180262"/>
              <a:ext cx="640080" cy="640080"/>
              <a:chOff x="8497742" y="2180262"/>
              <a:chExt cx="640080" cy="640080"/>
            </a:xfrm>
          </p:grpSpPr>
          <p:sp>
            <p:nvSpPr>
              <p:cNvPr id="182" name="Oval 181">
                <a:extLst>
                  <a:ext uri="{FF2B5EF4-FFF2-40B4-BE49-F238E27FC236}">
                    <a16:creationId xmlns:a16="http://schemas.microsoft.com/office/drawing/2014/main" id="{83C3A525-AA94-4DEA-B53A-9942C283BD5C}"/>
                  </a:ext>
                  <a:ext uri="{C183D7F6-B498-43B3-948B-1728B52AA6E4}">
                    <adec:decorative xmlns:adec="http://schemas.microsoft.com/office/drawing/2017/decorative" val="1"/>
                  </a:ext>
                </a:extLst>
              </p:cNvPr>
              <p:cNvSpPr/>
              <p:nvPr/>
            </p:nvSpPr>
            <p:spPr bwMode="auto">
              <a:xfrm>
                <a:off x="8497742" y="2180262"/>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70" name="Group 32">
                <a:extLst>
                  <a:ext uri="{FF2B5EF4-FFF2-40B4-BE49-F238E27FC236}">
                    <a16:creationId xmlns:a16="http://schemas.microsoft.com/office/drawing/2014/main" id="{A118D601-1C3C-4A6C-9FCB-45842DE017E6}"/>
                  </a:ext>
                  <a:ext uri="{C183D7F6-B498-43B3-948B-1728B52AA6E4}">
                    <adec:decorative xmlns:adec="http://schemas.microsoft.com/office/drawing/2017/decorative" val="1"/>
                  </a:ext>
                </a:extLst>
              </p:cNvPr>
              <p:cNvGrpSpPr>
                <a:grpSpLocks noChangeAspect="1"/>
              </p:cNvGrpSpPr>
              <p:nvPr/>
            </p:nvGrpSpPr>
            <p:grpSpPr bwMode="auto">
              <a:xfrm>
                <a:off x="8628104" y="2432443"/>
                <a:ext cx="379356" cy="135718"/>
                <a:chOff x="5089" y="1396"/>
                <a:chExt cx="232" cy="83"/>
              </a:xfrm>
            </p:grpSpPr>
            <p:sp>
              <p:nvSpPr>
                <p:cNvPr id="71" name="Freeform 33">
                  <a:extLst>
                    <a:ext uri="{FF2B5EF4-FFF2-40B4-BE49-F238E27FC236}">
                      <a16:creationId xmlns:a16="http://schemas.microsoft.com/office/drawing/2014/main" id="{3E6BCB01-EB1D-42C3-B331-539D2216E8FD}"/>
                    </a:ext>
                  </a:extLst>
                </p:cNvPr>
                <p:cNvSpPr>
                  <a:spLocks/>
                </p:cNvSpPr>
                <p:nvPr/>
              </p:nvSpPr>
              <p:spPr bwMode="auto">
                <a:xfrm>
                  <a:off x="5213" y="1446"/>
                  <a:ext cx="84" cy="16"/>
                </a:xfrm>
                <a:custGeom>
                  <a:avLst/>
                  <a:gdLst>
                    <a:gd name="T0" fmla="*/ 102 w 134"/>
                    <a:gd name="T1" fmla="*/ 19 h 26"/>
                    <a:gd name="T2" fmla="*/ 102 w 134"/>
                    <a:gd name="T3" fmla="*/ 19 h 26"/>
                    <a:gd name="T4" fmla="*/ 134 w 134"/>
                    <a:gd name="T5" fmla="*/ 13 h 26"/>
                    <a:gd name="T6" fmla="*/ 73 w 134"/>
                    <a:gd name="T7" fmla="*/ 3 h 26"/>
                    <a:gd name="T8" fmla="*/ 12 w 134"/>
                    <a:gd name="T9" fmla="*/ 0 h 26"/>
                    <a:gd name="T10" fmla="*/ 0 w 134"/>
                    <a:gd name="T11" fmla="*/ 26 h 26"/>
                    <a:gd name="T12" fmla="*/ 33 w 134"/>
                    <a:gd name="T13" fmla="*/ 25 h 26"/>
                    <a:gd name="T14" fmla="*/ 68 w 134"/>
                    <a:gd name="T15" fmla="*/ 23 h 26"/>
                    <a:gd name="T16" fmla="*/ 102 w 134"/>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26">
                      <a:moveTo>
                        <a:pt x="102" y="19"/>
                      </a:moveTo>
                      <a:lnTo>
                        <a:pt x="102" y="19"/>
                      </a:lnTo>
                      <a:cubicBezTo>
                        <a:pt x="113" y="18"/>
                        <a:pt x="124" y="15"/>
                        <a:pt x="134" y="13"/>
                      </a:cubicBezTo>
                      <a:cubicBezTo>
                        <a:pt x="114" y="8"/>
                        <a:pt x="94" y="5"/>
                        <a:pt x="73" y="3"/>
                      </a:cubicBezTo>
                      <a:cubicBezTo>
                        <a:pt x="53" y="2"/>
                        <a:pt x="32" y="0"/>
                        <a:pt x="12" y="0"/>
                      </a:cubicBezTo>
                      <a:cubicBezTo>
                        <a:pt x="9" y="9"/>
                        <a:pt x="5" y="18"/>
                        <a:pt x="0" y="26"/>
                      </a:cubicBezTo>
                      <a:cubicBezTo>
                        <a:pt x="11" y="26"/>
                        <a:pt x="22" y="26"/>
                        <a:pt x="33" y="25"/>
                      </a:cubicBezTo>
                      <a:cubicBezTo>
                        <a:pt x="45" y="25"/>
                        <a:pt x="56" y="24"/>
                        <a:pt x="68" y="23"/>
                      </a:cubicBezTo>
                      <a:cubicBezTo>
                        <a:pt x="79" y="22"/>
                        <a:pt x="91" y="21"/>
                        <a:pt x="102" y="19"/>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72" name="Freeform 34">
                  <a:extLst>
                    <a:ext uri="{FF2B5EF4-FFF2-40B4-BE49-F238E27FC236}">
                      <a16:creationId xmlns:a16="http://schemas.microsoft.com/office/drawing/2014/main" id="{5AA14DC9-84DA-458A-88C7-94263DA912A4}"/>
                    </a:ext>
                  </a:extLst>
                </p:cNvPr>
                <p:cNvSpPr>
                  <a:spLocks/>
                </p:cNvSpPr>
                <p:nvPr/>
              </p:nvSpPr>
              <p:spPr bwMode="auto">
                <a:xfrm>
                  <a:off x="5089" y="1396"/>
                  <a:ext cx="116" cy="83"/>
                </a:xfrm>
                <a:custGeom>
                  <a:avLst/>
                  <a:gdLst>
                    <a:gd name="T0" fmla="*/ 125 w 187"/>
                    <a:gd name="T1" fmla="*/ 119 h 133"/>
                    <a:gd name="T2" fmla="*/ 125 w 187"/>
                    <a:gd name="T3" fmla="*/ 119 h 133"/>
                    <a:gd name="T4" fmla="*/ 135 w 187"/>
                    <a:gd name="T5" fmla="*/ 116 h 133"/>
                    <a:gd name="T6" fmla="*/ 144 w 187"/>
                    <a:gd name="T7" fmla="*/ 115 h 133"/>
                    <a:gd name="T8" fmla="*/ 161 w 187"/>
                    <a:gd name="T9" fmla="*/ 108 h 133"/>
                    <a:gd name="T10" fmla="*/ 175 w 187"/>
                    <a:gd name="T11" fmla="*/ 96 h 133"/>
                    <a:gd name="T12" fmla="*/ 184 w 187"/>
                    <a:gd name="T13" fmla="*/ 81 h 133"/>
                    <a:gd name="T14" fmla="*/ 187 w 187"/>
                    <a:gd name="T15" fmla="*/ 63 h 133"/>
                    <a:gd name="T16" fmla="*/ 187 w 187"/>
                    <a:gd name="T17" fmla="*/ 0 h 133"/>
                    <a:gd name="T18" fmla="*/ 122 w 187"/>
                    <a:gd name="T19" fmla="*/ 2 h 133"/>
                    <a:gd name="T20" fmla="*/ 57 w 187"/>
                    <a:gd name="T21" fmla="*/ 9 h 133"/>
                    <a:gd name="T22" fmla="*/ 44 w 187"/>
                    <a:gd name="T23" fmla="*/ 12 h 133"/>
                    <a:gd name="T24" fmla="*/ 27 w 187"/>
                    <a:gd name="T25" fmla="*/ 16 h 133"/>
                    <a:gd name="T26" fmla="*/ 11 w 187"/>
                    <a:gd name="T27" fmla="*/ 21 h 133"/>
                    <a:gd name="T28" fmla="*/ 0 w 187"/>
                    <a:gd name="T29" fmla="*/ 28 h 133"/>
                    <a:gd name="T30" fmla="*/ 3 w 187"/>
                    <a:gd name="T31" fmla="*/ 55 h 133"/>
                    <a:gd name="T32" fmla="*/ 12 w 187"/>
                    <a:gd name="T33" fmla="*/ 82 h 133"/>
                    <a:gd name="T34" fmla="*/ 25 w 187"/>
                    <a:gd name="T35" fmla="*/ 107 h 133"/>
                    <a:gd name="T36" fmla="*/ 43 w 187"/>
                    <a:gd name="T37" fmla="*/ 129 h 133"/>
                    <a:gd name="T38" fmla="*/ 51 w 187"/>
                    <a:gd name="T39" fmla="*/ 133 h 133"/>
                    <a:gd name="T40" fmla="*/ 53 w 187"/>
                    <a:gd name="T41" fmla="*/ 128 h 133"/>
                    <a:gd name="T42" fmla="*/ 53 w 187"/>
                    <a:gd name="T43" fmla="*/ 121 h 133"/>
                    <a:gd name="T44" fmla="*/ 54 w 187"/>
                    <a:gd name="T45" fmla="*/ 114 h 133"/>
                    <a:gd name="T46" fmla="*/ 60 w 187"/>
                    <a:gd name="T47" fmla="*/ 108 h 133"/>
                    <a:gd name="T48" fmla="*/ 67 w 187"/>
                    <a:gd name="T49" fmla="*/ 106 h 133"/>
                    <a:gd name="T50" fmla="*/ 75 w 187"/>
                    <a:gd name="T51" fmla="*/ 109 h 133"/>
                    <a:gd name="T52" fmla="*/ 85 w 187"/>
                    <a:gd name="T53" fmla="*/ 114 h 133"/>
                    <a:gd name="T54" fmla="*/ 96 w 187"/>
                    <a:gd name="T55" fmla="*/ 119 h 133"/>
                    <a:gd name="T56" fmla="*/ 107 w 187"/>
                    <a:gd name="T57" fmla="*/ 121 h 133"/>
                    <a:gd name="T58" fmla="*/ 115 w 187"/>
                    <a:gd name="T59" fmla="*/ 121 h 133"/>
                    <a:gd name="T60" fmla="*/ 125 w 187"/>
                    <a:gd name="T61" fmla="*/ 1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33">
                      <a:moveTo>
                        <a:pt x="125" y="119"/>
                      </a:moveTo>
                      <a:lnTo>
                        <a:pt x="125" y="119"/>
                      </a:lnTo>
                      <a:cubicBezTo>
                        <a:pt x="129" y="118"/>
                        <a:pt x="132" y="117"/>
                        <a:pt x="135" y="116"/>
                      </a:cubicBezTo>
                      <a:cubicBezTo>
                        <a:pt x="139" y="116"/>
                        <a:pt x="142" y="115"/>
                        <a:pt x="144" y="115"/>
                      </a:cubicBezTo>
                      <a:cubicBezTo>
                        <a:pt x="150" y="113"/>
                        <a:pt x="156" y="111"/>
                        <a:pt x="161" y="108"/>
                      </a:cubicBezTo>
                      <a:cubicBezTo>
                        <a:pt x="166" y="105"/>
                        <a:pt x="171" y="101"/>
                        <a:pt x="175" y="96"/>
                      </a:cubicBezTo>
                      <a:cubicBezTo>
                        <a:pt x="178" y="92"/>
                        <a:pt x="181" y="87"/>
                        <a:pt x="184" y="81"/>
                      </a:cubicBezTo>
                      <a:cubicBezTo>
                        <a:pt x="186" y="75"/>
                        <a:pt x="187" y="69"/>
                        <a:pt x="187" y="63"/>
                      </a:cubicBezTo>
                      <a:lnTo>
                        <a:pt x="187" y="0"/>
                      </a:lnTo>
                      <a:cubicBezTo>
                        <a:pt x="165" y="0"/>
                        <a:pt x="143" y="0"/>
                        <a:pt x="122" y="2"/>
                      </a:cubicBezTo>
                      <a:cubicBezTo>
                        <a:pt x="100" y="3"/>
                        <a:pt x="78" y="6"/>
                        <a:pt x="57" y="9"/>
                      </a:cubicBezTo>
                      <a:cubicBezTo>
                        <a:pt x="54" y="10"/>
                        <a:pt x="50" y="11"/>
                        <a:pt x="44" y="12"/>
                      </a:cubicBezTo>
                      <a:cubicBezTo>
                        <a:pt x="39" y="13"/>
                        <a:pt x="33" y="14"/>
                        <a:pt x="27" y="16"/>
                      </a:cubicBezTo>
                      <a:cubicBezTo>
                        <a:pt x="22" y="18"/>
                        <a:pt x="16" y="19"/>
                        <a:pt x="11" y="21"/>
                      </a:cubicBezTo>
                      <a:cubicBezTo>
                        <a:pt x="6" y="23"/>
                        <a:pt x="2" y="26"/>
                        <a:pt x="0" y="28"/>
                      </a:cubicBezTo>
                      <a:cubicBezTo>
                        <a:pt x="0" y="37"/>
                        <a:pt x="1" y="46"/>
                        <a:pt x="3" y="55"/>
                      </a:cubicBezTo>
                      <a:cubicBezTo>
                        <a:pt x="5" y="65"/>
                        <a:pt x="8" y="74"/>
                        <a:pt x="12" y="82"/>
                      </a:cubicBezTo>
                      <a:cubicBezTo>
                        <a:pt x="15" y="91"/>
                        <a:pt x="20" y="99"/>
                        <a:pt x="25" y="107"/>
                      </a:cubicBezTo>
                      <a:cubicBezTo>
                        <a:pt x="30" y="115"/>
                        <a:pt x="36" y="122"/>
                        <a:pt x="43" y="129"/>
                      </a:cubicBezTo>
                      <a:cubicBezTo>
                        <a:pt x="45" y="131"/>
                        <a:pt x="48" y="132"/>
                        <a:pt x="51" y="133"/>
                      </a:cubicBezTo>
                      <a:cubicBezTo>
                        <a:pt x="53" y="131"/>
                        <a:pt x="53" y="130"/>
                        <a:pt x="53" y="128"/>
                      </a:cubicBezTo>
                      <a:lnTo>
                        <a:pt x="53" y="121"/>
                      </a:lnTo>
                      <a:cubicBezTo>
                        <a:pt x="53" y="119"/>
                        <a:pt x="54" y="117"/>
                        <a:pt x="54" y="114"/>
                      </a:cubicBezTo>
                      <a:cubicBezTo>
                        <a:pt x="55" y="112"/>
                        <a:pt x="57" y="110"/>
                        <a:pt x="60" y="108"/>
                      </a:cubicBezTo>
                      <a:cubicBezTo>
                        <a:pt x="62" y="107"/>
                        <a:pt x="64" y="106"/>
                        <a:pt x="67" y="106"/>
                      </a:cubicBezTo>
                      <a:cubicBezTo>
                        <a:pt x="69" y="106"/>
                        <a:pt x="72" y="107"/>
                        <a:pt x="75" y="109"/>
                      </a:cubicBezTo>
                      <a:cubicBezTo>
                        <a:pt x="78" y="110"/>
                        <a:pt x="82" y="112"/>
                        <a:pt x="85" y="114"/>
                      </a:cubicBezTo>
                      <a:cubicBezTo>
                        <a:pt x="88" y="116"/>
                        <a:pt x="92" y="117"/>
                        <a:pt x="96" y="119"/>
                      </a:cubicBezTo>
                      <a:cubicBezTo>
                        <a:pt x="99" y="121"/>
                        <a:pt x="103" y="121"/>
                        <a:pt x="107" y="121"/>
                      </a:cubicBezTo>
                      <a:cubicBezTo>
                        <a:pt x="109" y="121"/>
                        <a:pt x="112" y="121"/>
                        <a:pt x="115" y="121"/>
                      </a:cubicBezTo>
                      <a:cubicBezTo>
                        <a:pt x="119" y="120"/>
                        <a:pt x="122" y="119"/>
                        <a:pt x="125" y="119"/>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73" name="Freeform 35">
                  <a:extLst>
                    <a:ext uri="{FF2B5EF4-FFF2-40B4-BE49-F238E27FC236}">
                      <a16:creationId xmlns:a16="http://schemas.microsoft.com/office/drawing/2014/main" id="{A4C04CF7-ACD7-4A4C-81C2-C8B6153F8176}"/>
                    </a:ext>
                  </a:extLst>
                </p:cNvPr>
                <p:cNvSpPr>
                  <a:spLocks/>
                </p:cNvSpPr>
                <p:nvPr/>
              </p:nvSpPr>
              <p:spPr bwMode="auto">
                <a:xfrm>
                  <a:off x="5221" y="1396"/>
                  <a:ext cx="100" cy="48"/>
                </a:xfrm>
                <a:custGeom>
                  <a:avLst/>
                  <a:gdLst>
                    <a:gd name="T0" fmla="*/ 160 w 160"/>
                    <a:gd name="T1" fmla="*/ 77 h 77"/>
                    <a:gd name="T2" fmla="*/ 160 w 160"/>
                    <a:gd name="T3" fmla="*/ 77 h 77"/>
                    <a:gd name="T4" fmla="*/ 160 w 160"/>
                    <a:gd name="T5" fmla="*/ 28 h 77"/>
                    <a:gd name="T6" fmla="*/ 150 w 160"/>
                    <a:gd name="T7" fmla="*/ 21 h 77"/>
                    <a:gd name="T8" fmla="*/ 133 w 160"/>
                    <a:gd name="T9" fmla="*/ 16 h 77"/>
                    <a:gd name="T10" fmla="*/ 116 w 160"/>
                    <a:gd name="T11" fmla="*/ 12 h 77"/>
                    <a:gd name="T12" fmla="*/ 104 w 160"/>
                    <a:gd name="T13" fmla="*/ 9 h 77"/>
                    <a:gd name="T14" fmla="*/ 52 w 160"/>
                    <a:gd name="T15" fmla="*/ 3 h 77"/>
                    <a:gd name="T16" fmla="*/ 0 w 160"/>
                    <a:gd name="T17" fmla="*/ 0 h 77"/>
                    <a:gd name="T18" fmla="*/ 0 w 160"/>
                    <a:gd name="T19" fmla="*/ 53 h 77"/>
                    <a:gd name="T20" fmla="*/ 25 w 160"/>
                    <a:gd name="T21" fmla="*/ 54 h 77"/>
                    <a:gd name="T22" fmla="*/ 53 w 160"/>
                    <a:gd name="T23" fmla="*/ 56 h 77"/>
                    <a:gd name="T24" fmla="*/ 82 w 160"/>
                    <a:gd name="T25" fmla="*/ 59 h 77"/>
                    <a:gd name="T26" fmla="*/ 111 w 160"/>
                    <a:gd name="T27" fmla="*/ 63 h 77"/>
                    <a:gd name="T28" fmla="*/ 137 w 160"/>
                    <a:gd name="T29" fmla="*/ 69 h 77"/>
                    <a:gd name="T30" fmla="*/ 160 w 160"/>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77">
                      <a:moveTo>
                        <a:pt x="160" y="77"/>
                      </a:moveTo>
                      <a:lnTo>
                        <a:pt x="160" y="77"/>
                      </a:lnTo>
                      <a:lnTo>
                        <a:pt x="160" y="28"/>
                      </a:lnTo>
                      <a:cubicBezTo>
                        <a:pt x="158" y="26"/>
                        <a:pt x="155" y="23"/>
                        <a:pt x="150" y="21"/>
                      </a:cubicBezTo>
                      <a:cubicBezTo>
                        <a:pt x="144" y="19"/>
                        <a:pt x="139" y="18"/>
                        <a:pt x="133" y="16"/>
                      </a:cubicBezTo>
                      <a:cubicBezTo>
                        <a:pt x="128" y="14"/>
                        <a:pt x="122" y="13"/>
                        <a:pt x="116" y="12"/>
                      </a:cubicBezTo>
                      <a:cubicBezTo>
                        <a:pt x="111" y="11"/>
                        <a:pt x="107" y="10"/>
                        <a:pt x="104" y="9"/>
                      </a:cubicBezTo>
                      <a:cubicBezTo>
                        <a:pt x="87" y="6"/>
                        <a:pt x="70" y="4"/>
                        <a:pt x="52" y="3"/>
                      </a:cubicBezTo>
                      <a:cubicBezTo>
                        <a:pt x="35" y="1"/>
                        <a:pt x="18" y="0"/>
                        <a:pt x="0" y="0"/>
                      </a:cubicBezTo>
                      <a:lnTo>
                        <a:pt x="0" y="53"/>
                      </a:lnTo>
                      <a:cubicBezTo>
                        <a:pt x="8" y="53"/>
                        <a:pt x="16" y="54"/>
                        <a:pt x="25" y="54"/>
                      </a:cubicBezTo>
                      <a:cubicBezTo>
                        <a:pt x="34" y="55"/>
                        <a:pt x="43" y="55"/>
                        <a:pt x="53" y="56"/>
                      </a:cubicBezTo>
                      <a:cubicBezTo>
                        <a:pt x="62" y="57"/>
                        <a:pt x="72" y="58"/>
                        <a:pt x="82" y="59"/>
                      </a:cubicBezTo>
                      <a:cubicBezTo>
                        <a:pt x="92" y="60"/>
                        <a:pt x="101" y="62"/>
                        <a:pt x="111" y="63"/>
                      </a:cubicBezTo>
                      <a:cubicBezTo>
                        <a:pt x="120" y="65"/>
                        <a:pt x="129" y="67"/>
                        <a:pt x="137" y="69"/>
                      </a:cubicBezTo>
                      <a:cubicBezTo>
                        <a:pt x="146" y="72"/>
                        <a:pt x="154" y="74"/>
                        <a:pt x="160" y="77"/>
                      </a:cubicBezTo>
                      <a:close/>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grpSp>
        </p:grpSp>
        <p:grpSp>
          <p:nvGrpSpPr>
            <p:cNvPr id="104" name="Group 103">
              <a:extLst>
                <a:ext uri="{FF2B5EF4-FFF2-40B4-BE49-F238E27FC236}">
                  <a16:creationId xmlns:a16="http://schemas.microsoft.com/office/drawing/2014/main" id="{EB85D8F9-88A0-4F11-9F65-4D6D8137895A}"/>
                </a:ext>
              </a:extLst>
            </p:cNvPr>
            <p:cNvGrpSpPr/>
            <p:nvPr/>
          </p:nvGrpSpPr>
          <p:grpSpPr>
            <a:xfrm>
              <a:off x="7611695" y="2180262"/>
              <a:ext cx="640080" cy="640080"/>
              <a:chOff x="7594682" y="2180262"/>
              <a:chExt cx="640080" cy="640080"/>
            </a:xfrm>
          </p:grpSpPr>
          <p:sp>
            <p:nvSpPr>
              <p:cNvPr id="181" name="Oval 180">
                <a:extLst>
                  <a:ext uri="{FF2B5EF4-FFF2-40B4-BE49-F238E27FC236}">
                    <a16:creationId xmlns:a16="http://schemas.microsoft.com/office/drawing/2014/main" id="{27C6E8AE-D472-47F9-81F1-392F74539032}"/>
                  </a:ext>
                  <a:ext uri="{C183D7F6-B498-43B3-948B-1728B52AA6E4}">
                    <adec:decorative xmlns:adec="http://schemas.microsoft.com/office/drawing/2017/decorative" val="1"/>
                  </a:ext>
                </a:extLst>
              </p:cNvPr>
              <p:cNvSpPr/>
              <p:nvPr/>
            </p:nvSpPr>
            <p:spPr bwMode="auto">
              <a:xfrm>
                <a:off x="7594682" y="2180262"/>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74" name="Group 38">
                <a:extLst>
                  <a:ext uri="{FF2B5EF4-FFF2-40B4-BE49-F238E27FC236}">
                    <a16:creationId xmlns:a16="http://schemas.microsoft.com/office/drawing/2014/main" id="{232EC933-9177-49DD-AD87-FFD1A9E55256}"/>
                  </a:ext>
                  <a:ext uri="{C183D7F6-B498-43B3-948B-1728B52AA6E4}">
                    <adec:decorative xmlns:adec="http://schemas.microsoft.com/office/drawing/2017/decorative" val="1"/>
                  </a:ext>
                </a:extLst>
              </p:cNvPr>
              <p:cNvGrpSpPr>
                <a:grpSpLocks noChangeAspect="1"/>
              </p:cNvGrpSpPr>
              <p:nvPr/>
            </p:nvGrpSpPr>
            <p:grpSpPr bwMode="auto">
              <a:xfrm>
                <a:off x="7773527" y="2332305"/>
                <a:ext cx="282390" cy="335994"/>
                <a:chOff x="4535" y="1261"/>
                <a:chExt cx="216" cy="257"/>
              </a:xfrm>
            </p:grpSpPr>
            <p:sp>
              <p:nvSpPr>
                <p:cNvPr id="75" name="Freeform 39">
                  <a:extLst>
                    <a:ext uri="{FF2B5EF4-FFF2-40B4-BE49-F238E27FC236}">
                      <a16:creationId xmlns:a16="http://schemas.microsoft.com/office/drawing/2014/main" id="{E52F2BDF-7EBE-483D-B273-90D278C570C2}"/>
                    </a:ext>
                  </a:extLst>
                </p:cNvPr>
                <p:cNvSpPr>
                  <a:spLocks noEditPoints="1"/>
                </p:cNvSpPr>
                <p:nvPr/>
              </p:nvSpPr>
              <p:spPr bwMode="auto">
                <a:xfrm>
                  <a:off x="4535" y="1261"/>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76" name="Freeform 40">
                  <a:extLst>
                    <a:ext uri="{FF2B5EF4-FFF2-40B4-BE49-F238E27FC236}">
                      <a16:creationId xmlns:a16="http://schemas.microsoft.com/office/drawing/2014/main" id="{28BDFEEA-EA75-430F-957C-AE464CB0B3B1}"/>
                    </a:ext>
                  </a:extLst>
                </p:cNvPr>
                <p:cNvSpPr>
                  <a:spLocks/>
                </p:cNvSpPr>
                <p:nvPr/>
              </p:nvSpPr>
              <p:spPr bwMode="auto">
                <a:xfrm>
                  <a:off x="4606"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77" name="Freeform 41">
                  <a:extLst>
                    <a:ext uri="{FF2B5EF4-FFF2-40B4-BE49-F238E27FC236}">
                      <a16:creationId xmlns:a16="http://schemas.microsoft.com/office/drawing/2014/main" id="{B69F4A75-8A9A-4EDD-B73C-F84A64F24504}"/>
                    </a:ext>
                  </a:extLst>
                </p:cNvPr>
                <p:cNvSpPr>
                  <a:spLocks/>
                </p:cNvSpPr>
                <p:nvPr/>
              </p:nvSpPr>
              <p:spPr bwMode="auto">
                <a:xfrm>
                  <a:off x="4668"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78" name="Freeform 42">
                  <a:extLst>
                    <a:ext uri="{FF2B5EF4-FFF2-40B4-BE49-F238E27FC236}">
                      <a16:creationId xmlns:a16="http://schemas.microsoft.com/office/drawing/2014/main" id="{B976F409-CDE3-421E-9C7F-207C4DC92334}"/>
                    </a:ext>
                  </a:extLst>
                </p:cNvPr>
                <p:cNvSpPr>
                  <a:spLocks/>
                </p:cNvSpPr>
                <p:nvPr/>
              </p:nvSpPr>
              <p:spPr bwMode="auto">
                <a:xfrm>
                  <a:off x="4664" y="1352"/>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79" name="Freeform 43">
                  <a:extLst>
                    <a:ext uri="{FF2B5EF4-FFF2-40B4-BE49-F238E27FC236}">
                      <a16:creationId xmlns:a16="http://schemas.microsoft.com/office/drawing/2014/main" id="{C6C2B59C-BDF9-4689-91AD-04D2FFFDA4F8}"/>
                    </a:ext>
                  </a:extLst>
                </p:cNvPr>
                <p:cNvSpPr>
                  <a:spLocks/>
                </p:cNvSpPr>
                <p:nvPr/>
              </p:nvSpPr>
              <p:spPr bwMode="auto">
                <a:xfrm>
                  <a:off x="4626" y="1261"/>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grpSp>
        </p:grpSp>
        <p:sp>
          <p:nvSpPr>
            <p:cNvPr id="184" name="Oval 183">
              <a:extLst>
                <a:ext uri="{FF2B5EF4-FFF2-40B4-BE49-F238E27FC236}">
                  <a16:creationId xmlns:a16="http://schemas.microsoft.com/office/drawing/2014/main" id="{83804749-647C-431A-8A13-F80803D2217A}"/>
                </a:ext>
                <a:ext uri="{C183D7F6-B498-43B3-948B-1728B52AA6E4}">
                  <adec:decorative xmlns:adec="http://schemas.microsoft.com/office/drawing/2017/decorative" val="1"/>
                </a:ext>
              </a:extLst>
            </p:cNvPr>
            <p:cNvSpPr/>
            <p:nvPr/>
          </p:nvSpPr>
          <p:spPr bwMode="auto">
            <a:xfrm>
              <a:off x="10325332" y="2177126"/>
              <a:ext cx="640080" cy="64008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80" name="Group 4">
              <a:extLst>
                <a:ext uri="{FF2B5EF4-FFF2-40B4-BE49-F238E27FC236}">
                  <a16:creationId xmlns:a16="http://schemas.microsoft.com/office/drawing/2014/main" id="{0A1E6381-5815-4BEC-A9C9-8DD2604B298A}"/>
                </a:ext>
                <a:ext uri="{C183D7F6-B498-43B3-948B-1728B52AA6E4}">
                  <adec:decorative xmlns:adec="http://schemas.microsoft.com/office/drawing/2017/decorative" val="1"/>
                </a:ext>
              </a:extLst>
            </p:cNvPr>
            <p:cNvGrpSpPr>
              <a:grpSpLocks noChangeAspect="1"/>
            </p:cNvGrpSpPr>
            <p:nvPr/>
          </p:nvGrpSpPr>
          <p:grpSpPr bwMode="auto">
            <a:xfrm>
              <a:off x="10433754" y="2306482"/>
              <a:ext cx="380296" cy="387640"/>
              <a:chOff x="6296" y="1646"/>
              <a:chExt cx="259" cy="264"/>
            </a:xfrm>
          </p:grpSpPr>
          <p:sp>
            <p:nvSpPr>
              <p:cNvPr id="81" name="Freeform 5">
                <a:extLst>
                  <a:ext uri="{FF2B5EF4-FFF2-40B4-BE49-F238E27FC236}">
                    <a16:creationId xmlns:a16="http://schemas.microsoft.com/office/drawing/2014/main" id="{B79BA8BD-24C5-4479-AB4D-A223C3BEFDCD}"/>
                  </a:ext>
                </a:extLst>
              </p:cNvPr>
              <p:cNvSpPr>
                <a:spLocks/>
              </p:cNvSpPr>
              <p:nvPr/>
            </p:nvSpPr>
            <p:spPr bwMode="auto">
              <a:xfrm>
                <a:off x="6296" y="1700"/>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sp>
            <p:nvSpPr>
              <p:cNvPr id="82" name="Freeform 6">
                <a:extLst>
                  <a:ext uri="{FF2B5EF4-FFF2-40B4-BE49-F238E27FC236}">
                    <a16:creationId xmlns:a16="http://schemas.microsoft.com/office/drawing/2014/main" id="{0EE21151-9F54-4A24-8149-7A3F09DAD994}"/>
                  </a:ext>
                </a:extLst>
              </p:cNvPr>
              <p:cNvSpPr>
                <a:spLocks/>
              </p:cNvSpPr>
              <p:nvPr/>
            </p:nvSpPr>
            <p:spPr bwMode="auto">
              <a:xfrm>
                <a:off x="6363" y="1646"/>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961">
                  <a:solidFill>
                    <a:srgbClr val="282828"/>
                  </a:solidFill>
                  <a:latin typeface="Segoe UI"/>
                </a:endParaRPr>
              </a:p>
            </p:txBody>
          </p:sp>
        </p:grpSp>
        <p:sp>
          <p:nvSpPr>
            <p:cNvPr id="6" name="Rectangle 5">
              <a:extLst>
                <a:ext uri="{FF2B5EF4-FFF2-40B4-BE49-F238E27FC236}">
                  <a16:creationId xmlns:a16="http://schemas.microsoft.com/office/drawing/2014/main" id="{5ACDD36A-496A-4D98-9626-5DA440C62ECD}"/>
                </a:ext>
                <a:ext uri="{C183D7F6-B498-43B3-948B-1728B52AA6E4}">
                  <adec:decorative xmlns:adec="http://schemas.microsoft.com/office/drawing/2017/decorative" val="1"/>
                </a:ext>
              </a:extLst>
            </p:cNvPr>
            <p:cNvSpPr/>
            <p:nvPr/>
          </p:nvSpPr>
          <p:spPr>
            <a:xfrm>
              <a:off x="7989960" y="1706870"/>
              <a:ext cx="2702728" cy="400110"/>
            </a:xfrm>
            <a:prstGeom prst="rect">
              <a:avLst/>
            </a:prstGeom>
            <a:solidFill>
              <a:schemeClr val="bg1"/>
            </a:solidFill>
          </p:spPr>
          <p:txBody>
            <a:bodyPr wrap="none">
              <a:spAutoFit/>
            </a:bodyPr>
            <a:lstStyle/>
            <a:p>
              <a:pPr algn="ctr" defTabSz="932114" fontAlgn="base">
                <a:spcBef>
                  <a:spcPct val="0"/>
                </a:spcBef>
                <a:spcAft>
                  <a:spcPct val="0"/>
                </a:spcAft>
                <a:defRPr/>
              </a:pPr>
              <a:r>
                <a:rPr lang="en-US" sz="1961">
                  <a:solidFill>
                    <a:srgbClr val="282828"/>
                  </a:solidFill>
                  <a:latin typeface="Segoe UI Semibold"/>
                  <a:cs typeface="Segoe UI" pitchFamily="34" charset="0"/>
                </a:rPr>
                <a:t>Build your experience</a:t>
              </a:r>
            </a:p>
          </p:txBody>
        </p:sp>
      </p:grpSp>
      <p:sp>
        <p:nvSpPr>
          <p:cNvPr id="189" name="Text Placeholder 1">
            <a:extLst>
              <a:ext uri="{FF2B5EF4-FFF2-40B4-BE49-F238E27FC236}">
                <a16:creationId xmlns:a16="http://schemas.microsoft.com/office/drawing/2014/main" id="{B247D71B-6DD6-45B0-94F4-B1CC9E314EEA}"/>
              </a:ext>
            </a:extLst>
          </p:cNvPr>
          <p:cNvSpPr txBox="1">
            <a:spLocks/>
          </p:cNvSpPr>
          <p:nvPr/>
        </p:nvSpPr>
        <p:spPr>
          <a:xfrm>
            <a:off x="427229" y="1106886"/>
            <a:ext cx="8103819" cy="271554"/>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gradFill>
                  <a:gsLst>
                    <a:gs pos="0">
                      <a:schemeClr val="tx1"/>
                    </a:gs>
                    <a:gs pos="100000">
                      <a:schemeClr val="tx1"/>
                    </a:gs>
                  </a:gsLst>
                  <a:lin ang="5400000" scaled="0"/>
                </a:gra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defRPr/>
            </a:pPr>
            <a:r>
              <a:rPr lang="en-US" sz="1961">
                <a:gradFill>
                  <a:gsLst>
                    <a:gs pos="1250">
                      <a:srgbClr val="0078D4"/>
                    </a:gs>
                    <a:gs pos="100000">
                      <a:srgbClr val="0078D4"/>
                    </a:gs>
                  </a:gsLst>
                  <a:lin ang="5400000" scaled="0"/>
                </a:gradFill>
                <a:latin typeface="Segoe UI Semibold"/>
                <a:cs typeface="Segoe UI Semibold"/>
              </a:rPr>
              <a:t>The gateway to data and intelligence in Microsoft 365</a:t>
            </a:r>
          </a:p>
        </p:txBody>
      </p:sp>
    </p:spTree>
    <p:extLst>
      <p:ext uri="{BB962C8B-B14F-4D97-AF65-F5344CB8AC3E}">
        <p14:creationId xmlns:p14="http://schemas.microsoft.com/office/powerpoint/2010/main" val="941611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750" fill="hold"/>
                                        <p:tgtEl>
                                          <p:spTgt spid="109"/>
                                        </p:tgtEl>
                                        <p:attrNameLst>
                                          <p:attrName>ppt_x</p:attrName>
                                        </p:attrNameLst>
                                      </p:cBhvr>
                                      <p:tavLst>
                                        <p:tav tm="0">
                                          <p:val>
                                            <p:strVal val="0-#ppt_w/2"/>
                                          </p:val>
                                        </p:tav>
                                        <p:tav tm="100000">
                                          <p:val>
                                            <p:strVal val="#ppt_x"/>
                                          </p:val>
                                        </p:tav>
                                      </p:tavLst>
                                    </p:anim>
                                    <p:anim calcmode="lin" valueType="num">
                                      <p:cBhvr additive="base">
                                        <p:cTn id="8" dur="75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750" fill="hold"/>
                                        <p:tgtEl>
                                          <p:spTgt spid="110"/>
                                        </p:tgtEl>
                                        <p:attrNameLst>
                                          <p:attrName>ppt_x</p:attrName>
                                        </p:attrNameLst>
                                      </p:cBhvr>
                                      <p:tavLst>
                                        <p:tav tm="0">
                                          <p:val>
                                            <p:strVal val="1+#ppt_w/2"/>
                                          </p:val>
                                        </p:tav>
                                        <p:tav tm="100000">
                                          <p:val>
                                            <p:strVal val="#ppt_x"/>
                                          </p:val>
                                        </p:tav>
                                      </p:tavLst>
                                    </p:anim>
                                    <p:anim calcmode="lin" valueType="num">
                                      <p:cBhvr additive="base">
                                        <p:cTn id="12" dur="750" fill="hold"/>
                                        <p:tgtEl>
                                          <p:spTgt spid="110"/>
                                        </p:tgtEl>
                                        <p:attrNameLst>
                                          <p:attrName>ppt_y</p:attrName>
                                        </p:attrNameLst>
                                      </p:cBhvr>
                                      <p:tavLst>
                                        <p:tav tm="0">
                                          <p:val>
                                            <p:strVal val="#ppt_y"/>
                                          </p:val>
                                        </p:tav>
                                        <p:tav tm="100000">
                                          <p:val>
                                            <p:strVal val="#ppt_y"/>
                                          </p:val>
                                        </p:tav>
                                      </p:tavLst>
                                    </p:anim>
                                  </p:childTnLst>
                                </p:cTn>
                              </p:par>
                              <p:par>
                                <p:cTn id="13" presetID="16" presetClass="entr" presetSubtype="21"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barn(inVertical)">
                                      <p:cBhvr>
                                        <p:cTn id="15" dur="750"/>
                                        <p:tgtEl>
                                          <p:spTgt spid="125"/>
                                        </p:tgtEl>
                                      </p:cBhvr>
                                    </p:animEffect>
                                  </p:childTnLst>
                                </p:cTn>
                              </p:par>
                            </p:childTnLst>
                          </p:cTn>
                        </p:par>
                        <p:par>
                          <p:cTn id="16" fill="hold">
                            <p:stCondLst>
                              <p:cond delay="750"/>
                            </p:stCondLst>
                            <p:childTnLst>
                              <p:par>
                                <p:cTn id="17" presetID="10" presetClass="entr" presetSubtype="0" fill="hold" nodeType="afterEffect">
                                  <p:stCondLst>
                                    <p:cond delay="50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6" presetClass="entr" presetSubtype="21" fill="hold" nodeType="withEffect">
                                  <p:stCondLst>
                                    <p:cond delay="250"/>
                                  </p:stCondLst>
                                  <p:childTnLst>
                                    <p:set>
                                      <p:cBhvr>
                                        <p:cTn id="24" dur="1" fill="hold">
                                          <p:stCondLst>
                                            <p:cond delay="0"/>
                                          </p:stCondLst>
                                        </p:cTn>
                                        <p:tgtEl>
                                          <p:spTgt spid="128"/>
                                        </p:tgtEl>
                                        <p:attrNameLst>
                                          <p:attrName>style.visibility</p:attrName>
                                        </p:attrNameLst>
                                      </p:cBhvr>
                                      <p:to>
                                        <p:strVal val="visible"/>
                                      </p:to>
                                    </p:set>
                                    <p:animEffect transition="in" filter="barn(inVertical)">
                                      <p:cBhvr>
                                        <p:cTn id="25" dur="750"/>
                                        <p:tgtEl>
                                          <p:spTgt spid="128"/>
                                        </p:tgtEl>
                                      </p:cBhvr>
                                    </p:animEffect>
                                  </p:childTnLst>
                                </p:cTn>
                              </p:par>
                            </p:childTnLst>
                          </p:cTn>
                        </p:par>
                        <p:par>
                          <p:cTn id="26" fill="hold">
                            <p:stCondLst>
                              <p:cond delay="1750"/>
                            </p:stCondLst>
                            <p:childTnLst>
                              <p:par>
                                <p:cTn id="27" presetID="10" presetClass="entr" presetSubtype="0" fill="hold" nodeType="after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14"/>
                                        </p:tgtEl>
                                        <p:attrNameLst>
                                          <p:attrName>style.visibility</p:attrName>
                                        </p:attrNameLst>
                                      </p:cBhvr>
                                      <p:to>
                                        <p:strVal val="visible"/>
                                      </p:to>
                                    </p:set>
                                    <p:animEffect transition="in" filter="wipe(left)">
                                      <p:cBhvr>
                                        <p:cTn id="34" dur="500"/>
                                        <p:tgtEl>
                                          <p:spTgt spid="2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5"/>
                                        </p:tgtEl>
                                        <p:attrNameLst>
                                          <p:attrName>style.visibility</p:attrName>
                                        </p:attrNameLst>
                                      </p:cBhvr>
                                      <p:to>
                                        <p:strVal val="visible"/>
                                      </p:to>
                                    </p:set>
                                    <p:animEffect transition="in" filter="fade">
                                      <p:cBhvr>
                                        <p:cTn id="37" dur="500"/>
                                        <p:tgtEl>
                                          <p:spTgt spid="2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1"/>
                                        </p:tgtEl>
                                        <p:attrNameLst>
                                          <p:attrName>style.visibility</p:attrName>
                                        </p:attrNameLst>
                                      </p:cBhvr>
                                      <p:to>
                                        <p:strVal val="visible"/>
                                      </p:to>
                                    </p:set>
                                    <p:animEffect transition="in" filter="fade">
                                      <p:cBhvr>
                                        <p:cTn id="40" dur="500"/>
                                        <p:tgtEl>
                                          <p:spTgt spid="20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7"/>
                                        </p:tgtEl>
                                        <p:attrNameLst>
                                          <p:attrName>style.visibility</p:attrName>
                                        </p:attrNameLst>
                                      </p:cBhvr>
                                      <p:to>
                                        <p:strVal val="visible"/>
                                      </p:to>
                                    </p:set>
                                    <p:animEffect transition="in" filter="fade">
                                      <p:cBhvr>
                                        <p:cTn id="43" dur="500"/>
                                        <p:tgtEl>
                                          <p:spTgt spid="207"/>
                                        </p:tgtEl>
                                      </p:cBhvr>
                                    </p:animEffect>
                                  </p:childTnLst>
                                </p:cTn>
                              </p:par>
                              <p:par>
                                <p:cTn id="44" presetID="22" presetClass="entr" presetSubtype="8" fill="hold" nodeType="withEffect">
                                  <p:stCondLst>
                                    <p:cond delay="0"/>
                                  </p:stCondLst>
                                  <p:childTnLst>
                                    <p:set>
                                      <p:cBhvr>
                                        <p:cTn id="45" dur="1" fill="hold">
                                          <p:stCondLst>
                                            <p:cond delay="0"/>
                                          </p:stCondLst>
                                        </p:cTn>
                                        <p:tgtEl>
                                          <p:spTgt spid="206"/>
                                        </p:tgtEl>
                                        <p:attrNameLst>
                                          <p:attrName>style.visibility</p:attrName>
                                        </p:attrNameLst>
                                      </p:cBhvr>
                                      <p:to>
                                        <p:strVal val="visible"/>
                                      </p:to>
                                    </p:set>
                                    <p:animEffect transition="in" filter="wipe(left)">
                                      <p:cBhvr>
                                        <p:cTn id="46" dur="500"/>
                                        <p:tgtEl>
                                          <p:spTgt spid="20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6"/>
                                        </p:tgtEl>
                                        <p:attrNameLst>
                                          <p:attrName>style.visibility</p:attrName>
                                        </p:attrNameLst>
                                      </p:cBhvr>
                                      <p:to>
                                        <p:strVal val="visible"/>
                                      </p:to>
                                    </p:set>
                                    <p:animEffect transition="in" filter="fade">
                                      <p:cBhvr>
                                        <p:cTn id="49" dur="500"/>
                                        <p:tgtEl>
                                          <p:spTgt spid="216"/>
                                        </p:tgtEl>
                                      </p:cBhvr>
                                    </p:animEffect>
                                  </p:childTnLst>
                                </p:cTn>
                              </p:par>
                            </p:childTnLst>
                          </p:cTn>
                        </p:par>
                        <p:par>
                          <p:cTn id="50" fill="hold">
                            <p:stCondLst>
                              <p:cond delay="500"/>
                            </p:stCondLst>
                            <p:childTnLst>
                              <p:par>
                                <p:cTn id="51" presetID="16" presetClass="entr" presetSubtype="21" fill="hold" nodeType="afterEffect">
                                  <p:stCondLst>
                                    <p:cond delay="0"/>
                                  </p:stCondLst>
                                  <p:childTnLst>
                                    <p:set>
                                      <p:cBhvr>
                                        <p:cTn id="52" dur="1" fill="hold">
                                          <p:stCondLst>
                                            <p:cond delay="0"/>
                                          </p:stCondLst>
                                        </p:cTn>
                                        <p:tgtEl>
                                          <p:spTgt spid="208"/>
                                        </p:tgtEl>
                                        <p:attrNameLst>
                                          <p:attrName>style.visibility</p:attrName>
                                        </p:attrNameLst>
                                      </p:cBhvr>
                                      <p:to>
                                        <p:strVal val="visible"/>
                                      </p:to>
                                    </p:set>
                                    <p:animEffect transition="in" filter="barn(inVertical)">
                                      <p:cBhvr>
                                        <p:cTn id="53" dur="500"/>
                                        <p:tgtEl>
                                          <p:spTgt spid="208"/>
                                        </p:tgtEl>
                                      </p:cBhvr>
                                    </p:animEffect>
                                  </p:childTnLst>
                                </p:cTn>
                              </p:par>
                              <p:par>
                                <p:cTn id="54" presetID="1" presetClass="entr" presetSubtype="0" fill="hold" nodeType="withEffect">
                                  <p:stCondLst>
                                    <p:cond delay="0"/>
                                  </p:stCondLst>
                                  <p:childTnLst>
                                    <p:set>
                                      <p:cBhvr>
                                        <p:cTn id="55" dur="1" fill="hold">
                                          <p:stCondLst>
                                            <p:cond delay="299"/>
                                          </p:stCondLst>
                                        </p:cTn>
                                        <p:tgtEl>
                                          <p:spTgt spid="108"/>
                                        </p:tgtEl>
                                        <p:attrNameLst>
                                          <p:attrName>style.visibility</p:attrName>
                                        </p:attrNameLst>
                                      </p:cBhvr>
                                      <p:to>
                                        <p:strVal val="visible"/>
                                      </p:to>
                                    </p:set>
                                  </p:childTnLst>
                                </p:cTn>
                              </p:par>
                              <p:par>
                                <p:cTn id="56" presetID="6" presetClass="emph" presetSubtype="0" accel="60000" autoRev="1" fill="hold" nodeType="withEffect">
                                  <p:stCondLst>
                                    <p:cond delay="0"/>
                                  </p:stCondLst>
                                  <p:childTnLst>
                                    <p:animScale>
                                      <p:cBhvr>
                                        <p:cTn id="57" dur="300" fill="hold"/>
                                        <p:tgtEl>
                                          <p:spTgt spid="108"/>
                                        </p:tgtEl>
                                      </p:cBhvr>
                                      <p:by x="0" y="0"/>
                                    </p:animScale>
                                  </p:childTnLst>
                                </p:cTn>
                              </p:par>
                              <p:par>
                                <p:cTn id="58" presetID="1" presetClass="entr" presetSubtype="0" fill="hold" nodeType="withEffect">
                                  <p:stCondLst>
                                    <p:cond delay="0"/>
                                  </p:stCondLst>
                                  <p:childTnLst>
                                    <p:set>
                                      <p:cBhvr>
                                        <p:cTn id="59" dur="1" fill="hold">
                                          <p:stCondLst>
                                            <p:cond delay="299"/>
                                          </p:stCondLst>
                                        </p:cTn>
                                        <p:tgtEl>
                                          <p:spTgt spid="107"/>
                                        </p:tgtEl>
                                        <p:attrNameLst>
                                          <p:attrName>style.visibility</p:attrName>
                                        </p:attrNameLst>
                                      </p:cBhvr>
                                      <p:to>
                                        <p:strVal val="visible"/>
                                      </p:to>
                                    </p:set>
                                  </p:childTnLst>
                                </p:cTn>
                              </p:par>
                              <p:par>
                                <p:cTn id="60" presetID="6" presetClass="emph" presetSubtype="0" accel="60000" autoRev="1" fill="hold" nodeType="withEffect">
                                  <p:stCondLst>
                                    <p:cond delay="0"/>
                                  </p:stCondLst>
                                  <p:childTnLst>
                                    <p:animScale>
                                      <p:cBhvr>
                                        <p:cTn id="61" dur="300" fill="hold"/>
                                        <p:tgtEl>
                                          <p:spTgt spid="10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201" grpId="0"/>
      <p:bldP spid="207" grpId="0"/>
      <p:bldP spid="215" grpId="0"/>
      <p:bldP spid="2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Win App AAD + MS Graph 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a:xfrm>
            <a:off x="831850" y="4589463"/>
            <a:ext cx="10515600" cy="332399"/>
          </a:xfrm>
        </p:spPr>
        <p:txBody>
          <a:bodyPr/>
          <a:lstStyle/>
          <a:p>
            <a:r>
              <a:rPr lang="en-US" b="1" dirty="0">
                <a:solidFill>
                  <a:srgbClr val="000000"/>
                </a:solidFill>
              </a:rPr>
              <a:t>https://</a:t>
            </a:r>
            <a:r>
              <a:rPr lang="en-US" b="1" dirty="0" err="1">
                <a:solidFill>
                  <a:srgbClr val="000000"/>
                </a:solidFill>
              </a:rPr>
              <a:t>lzno.tk</a:t>
            </a:r>
            <a:r>
              <a:rPr lang="en-US" b="1" dirty="0">
                <a:solidFill>
                  <a:srgbClr val="000000"/>
                </a:solidFill>
              </a:rPr>
              <a:t>/</a:t>
            </a:r>
            <a:r>
              <a:rPr lang="en-US" b="1" dirty="0" err="1">
                <a:solidFill>
                  <a:srgbClr val="000000"/>
                </a:solidFill>
              </a:rPr>
              <a:t>winapp</a:t>
            </a:r>
            <a:r>
              <a:rPr lang="en-US" b="1" dirty="0">
                <a:solidFill>
                  <a:srgbClr val="000000"/>
                </a:solidFill>
              </a:rPr>
              <a:t>-</a:t>
            </a:r>
            <a:r>
              <a:rPr lang="en-US" b="1" dirty="0" err="1">
                <a:solidFill>
                  <a:srgbClr val="000000"/>
                </a:solidFill>
              </a:rPr>
              <a:t>aad</a:t>
            </a:r>
            <a:r>
              <a:rPr lang="en-US" b="1" dirty="0">
                <a:solidFill>
                  <a:srgbClr val="000000"/>
                </a:solidFill>
              </a:rPr>
              <a:t>-graph-demo</a:t>
            </a:r>
          </a:p>
        </p:txBody>
      </p:sp>
      <p:pic>
        <p:nvPicPr>
          <p:cNvPr id="3" name="Picture 2">
            <a:extLst>
              <a:ext uri="{FF2B5EF4-FFF2-40B4-BE49-F238E27FC236}">
                <a16:creationId xmlns:a16="http://schemas.microsoft.com/office/drawing/2014/main" id="{8BC87330-8535-48B5-80A6-76132F982A3A}"/>
              </a:ext>
            </a:extLst>
          </p:cNvPr>
          <p:cNvPicPr>
            <a:picLocks noChangeAspect="1"/>
          </p:cNvPicPr>
          <p:nvPr/>
        </p:nvPicPr>
        <p:blipFill>
          <a:blip r:embed="rId2"/>
          <a:stretch>
            <a:fillRect/>
          </a:stretch>
        </p:blipFill>
        <p:spPr>
          <a:xfrm>
            <a:off x="9021349" y="4148137"/>
            <a:ext cx="2667000" cy="2000250"/>
          </a:xfrm>
          <a:prstGeom prst="rect">
            <a:avLst/>
          </a:prstGeom>
        </p:spPr>
      </p:pic>
    </p:spTree>
    <p:extLst>
      <p:ext uri="{BB962C8B-B14F-4D97-AF65-F5344CB8AC3E}">
        <p14:creationId xmlns:p14="http://schemas.microsoft.com/office/powerpoint/2010/main" val="3312589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425" y="440919"/>
            <a:ext cx="11336039" cy="757914"/>
          </a:xfrm>
        </p:spPr>
        <p:txBody>
          <a:bodyPr/>
          <a:lstStyle/>
          <a:p>
            <a:r>
              <a:rPr lang="en-US"/>
              <a:t>Engage with customers, consumers, and citizens</a:t>
            </a:r>
          </a:p>
        </p:txBody>
      </p:sp>
      <p:grpSp>
        <p:nvGrpSpPr>
          <p:cNvPr id="8" name="Group 7" descr="Azure AD B2C Screenshot">
            <a:extLst>
              <a:ext uri="{FF2B5EF4-FFF2-40B4-BE49-F238E27FC236}">
                <a16:creationId xmlns:a16="http://schemas.microsoft.com/office/drawing/2014/main" id="{D8DAFE43-0138-4DA3-9196-433CF1326C6E}"/>
              </a:ext>
            </a:extLst>
          </p:cNvPr>
          <p:cNvGrpSpPr>
            <a:grpSpLocks noChangeAspect="1"/>
          </p:cNvGrpSpPr>
          <p:nvPr/>
        </p:nvGrpSpPr>
        <p:grpSpPr>
          <a:xfrm>
            <a:off x="6752877" y="1494032"/>
            <a:ext cx="5062080" cy="4948902"/>
            <a:chOff x="7237939" y="1663950"/>
            <a:chExt cx="4284618" cy="4188823"/>
          </a:xfrm>
        </p:grpSpPr>
        <p:grpSp>
          <p:nvGrpSpPr>
            <p:cNvPr id="71" name="Group 70">
              <a:extLst>
                <a:ext uri="{FF2B5EF4-FFF2-40B4-BE49-F238E27FC236}">
                  <a16:creationId xmlns:a16="http://schemas.microsoft.com/office/drawing/2014/main" id="{7EB74FB7-44A7-4143-8AFD-AF37744ADF75}"/>
                </a:ext>
                <a:ext uri="{C183D7F6-B498-43B3-948B-1728B52AA6E4}">
                  <adec:decorative xmlns:adec="http://schemas.microsoft.com/office/drawing/2017/decorative" val="1"/>
                </a:ext>
              </a:extLst>
            </p:cNvPr>
            <p:cNvGrpSpPr/>
            <p:nvPr/>
          </p:nvGrpSpPr>
          <p:grpSpPr>
            <a:xfrm>
              <a:off x="9380248" y="1663950"/>
              <a:ext cx="2142309" cy="4188823"/>
              <a:chOff x="7201988" y="1497873"/>
              <a:chExt cx="2142309" cy="4188823"/>
            </a:xfrm>
          </p:grpSpPr>
          <p:pic>
            <p:nvPicPr>
              <p:cNvPr id="72" name="Picture 71" descr="A store filled with lots of fresh produce&#10;&#10;Description automatically generated">
                <a:extLst>
                  <a:ext uri="{FF2B5EF4-FFF2-40B4-BE49-F238E27FC236}">
                    <a16:creationId xmlns:a16="http://schemas.microsoft.com/office/drawing/2014/main" id="{94FF250F-1D80-4C65-BAAD-4101128FE544}"/>
                  </a:ext>
                </a:extLst>
              </p:cNvPr>
              <p:cNvPicPr>
                <a:picLocks noChangeAspect="1"/>
              </p:cNvPicPr>
              <p:nvPr/>
            </p:nvPicPr>
            <p:blipFill rotWithShape="1">
              <a:blip r:embed="rId3"/>
              <a:srcRect l="36330" t="7265" r="37011"/>
              <a:stretch/>
            </p:blipFill>
            <p:spPr>
              <a:xfrm>
                <a:off x="7348184" y="1869785"/>
                <a:ext cx="1828800" cy="3445805"/>
              </a:xfrm>
              <a:prstGeom prst="rect">
                <a:avLst/>
              </a:prstGeom>
            </p:spPr>
          </p:pic>
          <p:pic>
            <p:nvPicPr>
              <p:cNvPr id="73" name="Picture 72" descr="A screen shot of a computer&#10;&#10;Description automatically generated">
                <a:extLst>
                  <a:ext uri="{FF2B5EF4-FFF2-40B4-BE49-F238E27FC236}">
                    <a16:creationId xmlns:a16="http://schemas.microsoft.com/office/drawing/2014/main" id="{FBA75DBB-138F-4C0C-9830-F9841BF149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01988" y="1497873"/>
                <a:ext cx="2142309" cy="4188823"/>
              </a:xfrm>
              <a:prstGeom prst="rect">
                <a:avLst/>
              </a:prstGeom>
            </p:spPr>
          </p:pic>
        </p:grpSp>
        <p:grpSp>
          <p:nvGrpSpPr>
            <p:cNvPr id="74" name="Group 73">
              <a:extLst>
                <a:ext uri="{FF2B5EF4-FFF2-40B4-BE49-F238E27FC236}">
                  <a16:creationId xmlns:a16="http://schemas.microsoft.com/office/drawing/2014/main" id="{164761B6-5651-4F00-9023-3C614B46B6AA}"/>
                </a:ext>
                <a:ext uri="{C183D7F6-B498-43B3-948B-1728B52AA6E4}">
                  <adec:decorative xmlns:adec="http://schemas.microsoft.com/office/drawing/2017/decorative" val="1"/>
                </a:ext>
              </a:extLst>
            </p:cNvPr>
            <p:cNvGrpSpPr/>
            <p:nvPr/>
          </p:nvGrpSpPr>
          <p:grpSpPr>
            <a:xfrm>
              <a:off x="7237939" y="1663950"/>
              <a:ext cx="2142309" cy="4188823"/>
              <a:chOff x="9351389" y="1456702"/>
              <a:chExt cx="2142309" cy="4188823"/>
            </a:xfrm>
          </p:grpSpPr>
          <p:pic>
            <p:nvPicPr>
              <p:cNvPr id="75" name="Picture 74" descr="A store filled with lots of food&#10;&#10;Description automatically generated">
                <a:extLst>
                  <a:ext uri="{FF2B5EF4-FFF2-40B4-BE49-F238E27FC236}">
                    <a16:creationId xmlns:a16="http://schemas.microsoft.com/office/drawing/2014/main" id="{95C98A58-E60C-40E2-B0A4-5F7E52CB180C}"/>
                  </a:ext>
                </a:extLst>
              </p:cNvPr>
              <p:cNvPicPr>
                <a:picLocks noChangeAspect="1"/>
              </p:cNvPicPr>
              <p:nvPr/>
            </p:nvPicPr>
            <p:blipFill rotWithShape="1">
              <a:blip r:embed="rId5"/>
              <a:srcRect l="36347" t="7350" r="36521"/>
              <a:stretch/>
            </p:blipFill>
            <p:spPr>
              <a:xfrm>
                <a:off x="9462987" y="1734307"/>
                <a:ext cx="1919115" cy="3549710"/>
              </a:xfrm>
              <a:prstGeom prst="rect">
                <a:avLst/>
              </a:prstGeom>
            </p:spPr>
          </p:pic>
          <p:pic>
            <p:nvPicPr>
              <p:cNvPr id="76" name="Picture 75" descr="A screen shot of a computer&#10;&#10;Description automatically generated">
                <a:extLst>
                  <a:ext uri="{FF2B5EF4-FFF2-40B4-BE49-F238E27FC236}">
                    <a16:creationId xmlns:a16="http://schemas.microsoft.com/office/drawing/2014/main" id="{9ED273B2-7B29-44DE-8342-7CB93279B48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51389" y="1456702"/>
                <a:ext cx="2142309" cy="4188823"/>
              </a:xfrm>
              <a:prstGeom prst="rect">
                <a:avLst/>
              </a:prstGeom>
            </p:spPr>
          </p:pic>
        </p:grpSp>
      </p:grpSp>
      <p:sp>
        <p:nvSpPr>
          <p:cNvPr id="19" name="Text Placeholder 1">
            <a:extLst>
              <a:ext uri="{FF2B5EF4-FFF2-40B4-BE49-F238E27FC236}">
                <a16:creationId xmlns:a16="http://schemas.microsoft.com/office/drawing/2014/main" id="{EDFE11B3-4195-4FD1-B6AB-B8D1BAB30494}"/>
              </a:ext>
            </a:extLst>
          </p:cNvPr>
          <p:cNvSpPr txBox="1">
            <a:spLocks/>
          </p:cNvSpPr>
          <p:nvPr/>
        </p:nvSpPr>
        <p:spPr>
          <a:xfrm>
            <a:off x="427230" y="1555097"/>
            <a:ext cx="4784842" cy="54310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gradFill>
                  <a:gsLst>
                    <a:gs pos="0">
                      <a:schemeClr val="tx1"/>
                    </a:gs>
                    <a:gs pos="100000">
                      <a:schemeClr val="tx1"/>
                    </a:gs>
                  </a:gsLst>
                  <a:lin ang="5400000" scaled="0"/>
                </a:gra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defRPr/>
            </a:pPr>
            <a:r>
              <a:rPr lang="en-US" sz="1961">
                <a:gradFill>
                  <a:gsLst>
                    <a:gs pos="1250">
                      <a:srgbClr val="0078D4"/>
                    </a:gs>
                    <a:gs pos="100000">
                      <a:srgbClr val="0078D4"/>
                    </a:gs>
                  </a:gsLst>
                  <a:lin ang="5400000" scaled="0"/>
                </a:gradFill>
                <a:latin typeface="Segoe UI Semibold"/>
                <a:cs typeface="Segoe UI Semibold"/>
              </a:rPr>
              <a:t>With Azure AD B2C, organizations can create better customers experiences by:</a:t>
            </a:r>
          </a:p>
        </p:txBody>
      </p:sp>
      <p:pic>
        <p:nvPicPr>
          <p:cNvPr id="24" name="Picture 23">
            <a:extLst>
              <a:ext uri="{FF2B5EF4-FFF2-40B4-BE49-F238E27FC236}">
                <a16:creationId xmlns:a16="http://schemas.microsoft.com/office/drawing/2014/main" id="{3A431E0A-214F-442F-BECE-372476DF6A91}"/>
              </a:ext>
            </a:extLst>
          </p:cNvPr>
          <p:cNvPicPr>
            <a:picLocks noChangeAspect="1"/>
          </p:cNvPicPr>
          <p:nvPr/>
        </p:nvPicPr>
        <p:blipFill>
          <a:blip r:embed="rId6"/>
          <a:stretch>
            <a:fillRect/>
          </a:stretch>
        </p:blipFill>
        <p:spPr>
          <a:xfrm>
            <a:off x="393518" y="2454228"/>
            <a:ext cx="398411" cy="398411"/>
          </a:xfrm>
          <a:prstGeom prst="rect">
            <a:avLst/>
          </a:prstGeom>
        </p:spPr>
      </p:pic>
      <p:pic>
        <p:nvPicPr>
          <p:cNvPr id="25" name="Picture 24">
            <a:extLst>
              <a:ext uri="{FF2B5EF4-FFF2-40B4-BE49-F238E27FC236}">
                <a16:creationId xmlns:a16="http://schemas.microsoft.com/office/drawing/2014/main" id="{3AE02211-8278-4DF1-8D4A-542AACFF1DA8}"/>
              </a:ext>
            </a:extLst>
          </p:cNvPr>
          <p:cNvPicPr>
            <a:picLocks noChangeAspect="1"/>
          </p:cNvPicPr>
          <p:nvPr/>
        </p:nvPicPr>
        <p:blipFill>
          <a:blip r:embed="rId6"/>
          <a:stretch>
            <a:fillRect/>
          </a:stretch>
        </p:blipFill>
        <p:spPr>
          <a:xfrm>
            <a:off x="393518" y="3606951"/>
            <a:ext cx="398411" cy="398411"/>
          </a:xfrm>
          <a:prstGeom prst="rect">
            <a:avLst/>
          </a:prstGeom>
        </p:spPr>
      </p:pic>
      <p:sp>
        <p:nvSpPr>
          <p:cNvPr id="26" name="Rectangle 25">
            <a:extLst>
              <a:ext uri="{FF2B5EF4-FFF2-40B4-BE49-F238E27FC236}">
                <a16:creationId xmlns:a16="http://schemas.microsoft.com/office/drawing/2014/main" id="{C94B9FF3-6C1E-419B-9C96-637200BEDB3E}"/>
              </a:ext>
            </a:extLst>
          </p:cNvPr>
          <p:cNvSpPr/>
          <p:nvPr/>
        </p:nvSpPr>
        <p:spPr>
          <a:xfrm>
            <a:off x="892745" y="2426001"/>
            <a:ext cx="5089646" cy="3252609"/>
          </a:xfrm>
          <a:prstGeom prst="rect">
            <a:avLst/>
          </a:prstGeom>
        </p:spPr>
        <p:txBody>
          <a:bodyPr wrap="square" lIns="0">
            <a:spAutoFit/>
          </a:bodyPr>
          <a:lstStyle/>
          <a:p>
            <a:pPr defTabSz="914225">
              <a:spcAft>
                <a:spcPts val="588"/>
              </a:spcAft>
              <a:defRPr/>
            </a:pP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Eliminating friction from the </a:t>
            </a:r>
            <a:b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b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customer experience</a:t>
            </a:r>
          </a:p>
          <a:p>
            <a:pPr defTabSz="914225">
              <a:spcAft>
                <a:spcPts val="2353"/>
              </a:spcAft>
              <a:defRPr/>
            </a:pPr>
            <a:r>
              <a:rPr lang="en-US" sz="1568">
                <a:ln w="3175">
                  <a:noFill/>
                </a:ln>
                <a:gradFill>
                  <a:gsLst>
                    <a:gs pos="0">
                      <a:srgbClr val="282828"/>
                    </a:gs>
                    <a:gs pos="100000">
                      <a:srgbClr val="282828"/>
                    </a:gs>
                  </a:gsLst>
                  <a:lin ang="5400000" scaled="0"/>
                </a:gradFill>
                <a:cs typeface="Segoe UI Semilight" panose="020B0402040204020203" pitchFamily="34" charset="0"/>
              </a:rPr>
              <a:t>Enable seamless and secure sign-in and sign-up</a:t>
            </a:r>
          </a:p>
          <a:p>
            <a:pPr>
              <a:lnSpc>
                <a:spcPct val="90000"/>
              </a:lnSpc>
              <a:spcAft>
                <a:spcPts val="588"/>
              </a:spcAft>
            </a:pP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Customizing the user experience</a:t>
            </a:r>
          </a:p>
          <a:p>
            <a:pPr defTabSz="914225">
              <a:lnSpc>
                <a:spcPct val="90000"/>
              </a:lnSpc>
              <a:spcAft>
                <a:spcPts val="2353"/>
              </a:spcAft>
              <a:defRPr/>
            </a:pPr>
            <a:r>
              <a:rPr lang="en-US" sz="1568">
                <a:ln w="3175">
                  <a:noFill/>
                </a:ln>
                <a:gradFill>
                  <a:gsLst>
                    <a:gs pos="0">
                      <a:srgbClr val="282828"/>
                    </a:gs>
                    <a:gs pos="100000">
                      <a:srgbClr val="282828"/>
                    </a:gs>
                  </a:gsLst>
                  <a:lin ang="5400000" scaled="0"/>
                </a:gradFill>
                <a:cs typeface="Segoe UI Semilight" panose="020B0402040204020203" pitchFamily="34" charset="0"/>
              </a:rPr>
              <a:t>Customize every pixel with Microsoft’s identity experience framework</a:t>
            </a:r>
          </a:p>
          <a:p>
            <a:pPr>
              <a:lnSpc>
                <a:spcPct val="90000"/>
              </a:lnSpc>
              <a:spcAft>
                <a:spcPts val="588"/>
              </a:spcAft>
            </a:pPr>
            <a:r>
              <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rPr>
              <a:t>Scaling with your customer growth</a:t>
            </a:r>
          </a:p>
          <a:p>
            <a:pPr defTabSz="914225">
              <a:lnSpc>
                <a:spcPct val="90000"/>
              </a:lnSpc>
              <a:spcAft>
                <a:spcPts val="588"/>
              </a:spcAft>
              <a:defRPr/>
            </a:pPr>
            <a:r>
              <a:rPr lang="en-US" sz="1568">
                <a:ln w="3175">
                  <a:noFill/>
                </a:ln>
                <a:gradFill>
                  <a:gsLst>
                    <a:gs pos="0">
                      <a:srgbClr val="282828"/>
                    </a:gs>
                    <a:gs pos="100000">
                      <a:srgbClr val="282828"/>
                    </a:gs>
                  </a:gsLst>
                  <a:lin ang="5400000" scaled="0"/>
                </a:gradFill>
                <a:cs typeface="Segoe UI Semilight" panose="020B0402040204020203" pitchFamily="34" charset="0"/>
              </a:rPr>
              <a:t>Support millions of active users as your business grows</a:t>
            </a:r>
          </a:p>
          <a:p>
            <a:pPr defTabSz="914225">
              <a:lnSpc>
                <a:spcPct val="90000"/>
              </a:lnSpc>
              <a:spcAft>
                <a:spcPts val="588"/>
              </a:spcAft>
              <a:defRPr/>
            </a:pPr>
            <a:endParaRPr lang="en-US" sz="1568">
              <a:ln w="3175">
                <a:noFill/>
              </a:ln>
              <a:gradFill>
                <a:gsLst>
                  <a:gs pos="0">
                    <a:srgbClr val="282828"/>
                  </a:gs>
                  <a:gs pos="100000">
                    <a:srgbClr val="282828"/>
                  </a:gs>
                </a:gsLst>
                <a:lin ang="5400000" scaled="0"/>
              </a:gradFill>
              <a:cs typeface="Segoe UI Semilight" panose="020B0402040204020203" pitchFamily="34" charset="0"/>
            </a:endParaRPr>
          </a:p>
        </p:txBody>
      </p:sp>
      <p:pic>
        <p:nvPicPr>
          <p:cNvPr id="27" name="Picture 26">
            <a:extLst>
              <a:ext uri="{FF2B5EF4-FFF2-40B4-BE49-F238E27FC236}">
                <a16:creationId xmlns:a16="http://schemas.microsoft.com/office/drawing/2014/main" id="{F92C4FCB-D445-416C-8D1B-2F56C2F78B5A}"/>
              </a:ext>
            </a:extLst>
          </p:cNvPr>
          <p:cNvPicPr>
            <a:picLocks noChangeAspect="1"/>
          </p:cNvPicPr>
          <p:nvPr/>
        </p:nvPicPr>
        <p:blipFill>
          <a:blip r:embed="rId6"/>
          <a:stretch>
            <a:fillRect/>
          </a:stretch>
        </p:blipFill>
        <p:spPr>
          <a:xfrm>
            <a:off x="407973" y="4695642"/>
            <a:ext cx="398411" cy="398411"/>
          </a:xfrm>
          <a:prstGeom prst="rect">
            <a:avLst/>
          </a:prstGeom>
        </p:spPr>
      </p:pic>
    </p:spTree>
    <p:extLst>
      <p:ext uri="{BB962C8B-B14F-4D97-AF65-F5344CB8AC3E}">
        <p14:creationId xmlns:p14="http://schemas.microsoft.com/office/powerpoint/2010/main" val="49597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65DF-4791-4804-AEF8-CCF3FE652D79}"/>
              </a:ext>
              <a:ext uri="{C183D7F6-B498-43B3-948B-1728B52AA6E4}">
                <adec:decorative xmlns:adec="http://schemas.microsoft.com/office/drawing/2017/decorative" val="1"/>
              </a:ext>
            </a:extLst>
          </p:cNvPr>
          <p:cNvSpPr>
            <a:spLocks noGrp="1"/>
          </p:cNvSpPr>
          <p:nvPr>
            <p:ph type="title"/>
          </p:nvPr>
        </p:nvSpPr>
        <p:spPr/>
        <p:txBody>
          <a:bodyPr/>
          <a:lstStyle/>
          <a:p>
            <a:r>
              <a:rPr lang="en-US"/>
              <a:t>Eliminating friction from the customer experience</a:t>
            </a:r>
          </a:p>
        </p:txBody>
      </p:sp>
      <p:cxnSp>
        <p:nvCxnSpPr>
          <p:cNvPr id="248" name="Straight Arrow Connector 247">
            <a:extLst>
              <a:ext uri="{FF2B5EF4-FFF2-40B4-BE49-F238E27FC236}">
                <a16:creationId xmlns:a16="http://schemas.microsoft.com/office/drawing/2014/main" id="{6C776C70-B4C7-4402-9EB4-4F30E402239E}"/>
              </a:ext>
              <a:ext uri="{C183D7F6-B498-43B3-948B-1728B52AA6E4}">
                <adec:decorative xmlns:adec="http://schemas.microsoft.com/office/drawing/2017/decorative" val="1"/>
              </a:ext>
            </a:extLst>
          </p:cNvPr>
          <p:cNvCxnSpPr>
            <a:cxnSpLocks/>
          </p:cNvCxnSpPr>
          <p:nvPr/>
        </p:nvCxnSpPr>
        <p:spPr>
          <a:xfrm>
            <a:off x="7543716" y="3165699"/>
            <a:ext cx="1354942" cy="0"/>
          </a:xfrm>
          <a:prstGeom prst="straightConnector1">
            <a:avLst/>
          </a:prstGeom>
          <a:ln w="1905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4586100A-5DF8-492D-9E0F-8583E8091D09}"/>
              </a:ext>
              <a:ext uri="{C183D7F6-B498-43B3-948B-1728B52AA6E4}">
                <adec:decorative xmlns:adec="http://schemas.microsoft.com/office/drawing/2017/decorative" val="1"/>
              </a:ext>
            </a:extLst>
          </p:cNvPr>
          <p:cNvSpPr txBox="1"/>
          <p:nvPr/>
        </p:nvSpPr>
        <p:spPr>
          <a:xfrm flipH="1">
            <a:off x="740014" y="1579063"/>
            <a:ext cx="2930632" cy="569886"/>
          </a:xfrm>
          <a:prstGeom prst="rect">
            <a:avLst/>
          </a:prstGeom>
        </p:spPr>
        <p:txBody>
          <a:bodyPr wrap="square" lIns="0" tIns="0" rIns="0" bIns="0" rtlCol="0">
            <a:spAutoFit/>
          </a:bodyPr>
          <a:lstStyle/>
          <a:p>
            <a:pPr defTabSz="878101" fontAlgn="base">
              <a:lnSpc>
                <a:spcPct val="90000"/>
              </a:lnSpc>
              <a:spcBef>
                <a:spcPct val="0"/>
              </a:spcBef>
              <a:spcAft>
                <a:spcPct val="0"/>
              </a:spcAft>
              <a:buSzPct val="80000"/>
              <a:defRPr/>
            </a:pPr>
            <a:r>
              <a:rPr lang="en-US" sz="1371">
                <a:gradFill>
                  <a:gsLst>
                    <a:gs pos="83000">
                      <a:srgbClr val="282828"/>
                    </a:gs>
                    <a:gs pos="100000">
                      <a:srgbClr val="282828"/>
                    </a:gs>
                  </a:gsLst>
                  <a:lin ang="5400000" scaled="1"/>
                </a:gradFill>
                <a:latin typeface="Segoe UI" panose="020B0502040204020203" pitchFamily="34" charset="0"/>
                <a:ea typeface="ＭＳ Ｐゴシック" charset="0"/>
                <a:cs typeface="Segoe UI" panose="020B0502040204020203" pitchFamily="34" charset="0"/>
              </a:rPr>
              <a:t>Connect users with corporate or  personal Azure AD identities, or any OpenID Connect provider</a:t>
            </a:r>
          </a:p>
        </p:txBody>
      </p:sp>
      <p:grpSp>
        <p:nvGrpSpPr>
          <p:cNvPr id="15" name="Group 14" descr="Connect users&#10;">
            <a:extLst>
              <a:ext uri="{FF2B5EF4-FFF2-40B4-BE49-F238E27FC236}">
                <a16:creationId xmlns:a16="http://schemas.microsoft.com/office/drawing/2014/main" id="{B85B6ECE-E43E-450C-8707-EA7CABC2065D}"/>
              </a:ext>
            </a:extLst>
          </p:cNvPr>
          <p:cNvGrpSpPr/>
          <p:nvPr/>
        </p:nvGrpSpPr>
        <p:grpSpPr>
          <a:xfrm>
            <a:off x="740013" y="2570453"/>
            <a:ext cx="3954422" cy="1139178"/>
            <a:chOff x="754852" y="2621499"/>
            <a:chExt cx="4033716" cy="1162021"/>
          </a:xfrm>
        </p:grpSpPr>
        <p:cxnSp>
          <p:nvCxnSpPr>
            <p:cNvPr id="184" name="!!Straight Arrow Connector 3">
              <a:extLst>
                <a:ext uri="{FF2B5EF4-FFF2-40B4-BE49-F238E27FC236}">
                  <a16:creationId xmlns:a16="http://schemas.microsoft.com/office/drawing/2014/main" id="{0CA2575F-DF43-43DF-B362-ABF8F909B30E}"/>
                </a:ext>
                <a:ext uri="{C183D7F6-B498-43B3-948B-1728B52AA6E4}">
                  <adec:decorative xmlns:adec="http://schemas.microsoft.com/office/drawing/2017/decorative" val="1"/>
                </a:ext>
              </a:extLst>
            </p:cNvPr>
            <p:cNvCxnSpPr>
              <a:cxnSpLocks/>
            </p:cNvCxnSpPr>
            <p:nvPr/>
          </p:nvCxnSpPr>
          <p:spPr>
            <a:xfrm>
              <a:off x="3326577" y="3228646"/>
              <a:ext cx="1461991" cy="0"/>
            </a:xfrm>
            <a:prstGeom prst="straightConnector1">
              <a:avLst/>
            </a:prstGeom>
            <a:ln w="19050">
              <a:solidFill>
                <a:schemeClr val="accent1"/>
              </a:solidFill>
              <a:headEnd type="none"/>
              <a:tailEnd type="non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7B741E0-19E6-433A-912E-98DCEDD53EB8}"/>
                </a:ext>
                <a:ext uri="{C183D7F6-B498-43B3-948B-1728B52AA6E4}">
                  <adec:decorative xmlns:adec="http://schemas.microsoft.com/office/drawing/2017/decorative" val="1"/>
                </a:ext>
              </a:extLst>
            </p:cNvPr>
            <p:cNvGrpSpPr/>
            <p:nvPr/>
          </p:nvGrpSpPr>
          <p:grpSpPr>
            <a:xfrm>
              <a:off x="754852" y="2621499"/>
              <a:ext cx="2329814" cy="1162021"/>
              <a:chOff x="1107634" y="2695718"/>
              <a:chExt cx="1881774" cy="938556"/>
            </a:xfrm>
          </p:grpSpPr>
          <p:grpSp>
            <p:nvGrpSpPr>
              <p:cNvPr id="120" name="Group 119">
                <a:extLst>
                  <a:ext uri="{FF2B5EF4-FFF2-40B4-BE49-F238E27FC236}">
                    <a16:creationId xmlns:a16="http://schemas.microsoft.com/office/drawing/2014/main" id="{A050D3D1-2A7A-43FD-AF43-B3FDF84761DB}"/>
                  </a:ext>
                </a:extLst>
              </p:cNvPr>
              <p:cNvGrpSpPr/>
              <p:nvPr/>
            </p:nvGrpSpPr>
            <p:grpSpPr>
              <a:xfrm>
                <a:off x="1107634" y="2695718"/>
                <a:ext cx="571179" cy="938556"/>
                <a:chOff x="2397241" y="4902070"/>
                <a:chExt cx="677654" cy="1113516"/>
              </a:xfrm>
            </p:grpSpPr>
            <p:sp>
              <p:nvSpPr>
                <p:cNvPr id="122" name="Freeform: Shape 121">
                  <a:extLst>
                    <a:ext uri="{FF2B5EF4-FFF2-40B4-BE49-F238E27FC236}">
                      <a16:creationId xmlns:a16="http://schemas.microsoft.com/office/drawing/2014/main" id="{F279C873-A833-4CFD-8298-2B898D5718B8}"/>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006EF7EE-33D1-4C6B-BF34-4E10910229D7}"/>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26A5D6B9-B2B9-4A9D-A23C-4FA674D53521}"/>
                    </a:ext>
                  </a:extLst>
                </p:cNvPr>
                <p:cNvGrpSpPr/>
                <p:nvPr/>
              </p:nvGrpSpPr>
              <p:grpSpPr>
                <a:xfrm>
                  <a:off x="2620879" y="5162145"/>
                  <a:ext cx="230378" cy="277324"/>
                  <a:chOff x="7132637" y="6251906"/>
                  <a:chExt cx="413352" cy="497586"/>
                </a:xfrm>
              </p:grpSpPr>
              <p:sp>
                <p:nvSpPr>
                  <p:cNvPr id="127" name="Oval 8">
                    <a:extLst>
                      <a:ext uri="{FF2B5EF4-FFF2-40B4-BE49-F238E27FC236}">
                        <a16:creationId xmlns:a16="http://schemas.microsoft.com/office/drawing/2014/main" id="{31D026F7-679A-447A-A83B-C54A36EF3F2B}"/>
                      </a:ext>
                    </a:extLst>
                  </p:cNvPr>
                  <p:cNvSpPr>
                    <a:spLocks noChangeArrowheads="1"/>
                  </p:cNvSpPr>
                  <p:nvPr/>
                </p:nvSpPr>
                <p:spPr bwMode="auto">
                  <a:xfrm>
                    <a:off x="7192761" y="6251906"/>
                    <a:ext cx="293103" cy="293349"/>
                  </a:xfrm>
                  <a:prstGeom prst="ellipse">
                    <a:avLst/>
                  </a:prstGeom>
                  <a:noFill/>
                  <a:ln w="127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1800">
                      <a:solidFill>
                        <a:srgbClr val="6C6E6C"/>
                      </a:solidFill>
                      <a:latin typeface="Segoe UI Semilight"/>
                    </a:endParaRPr>
                  </a:p>
                </p:txBody>
              </p:sp>
              <p:sp>
                <p:nvSpPr>
                  <p:cNvPr id="128" name="Freeform 9">
                    <a:extLst>
                      <a:ext uri="{FF2B5EF4-FFF2-40B4-BE49-F238E27FC236}">
                        <a16:creationId xmlns:a16="http://schemas.microsoft.com/office/drawing/2014/main" id="{E83FD653-7C27-422A-87E1-1080153F550C}"/>
                      </a:ext>
                    </a:extLst>
                  </p:cNvPr>
                  <p:cNvSpPr>
                    <a:spLocks/>
                  </p:cNvSpPr>
                  <p:nvPr/>
                </p:nvSpPr>
                <p:spPr bwMode="auto">
                  <a:xfrm>
                    <a:off x="7132637" y="6545262"/>
                    <a:ext cx="413352" cy="20423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1800">
                      <a:solidFill>
                        <a:srgbClr val="6C6E6C"/>
                      </a:solidFill>
                      <a:latin typeface="Segoe UI Semilight"/>
                    </a:endParaRPr>
                  </a:p>
                </p:txBody>
              </p:sp>
            </p:grpSp>
          </p:grpSp>
          <p:grpSp>
            <p:nvGrpSpPr>
              <p:cNvPr id="103" name="Group 102">
                <a:extLst>
                  <a:ext uri="{FF2B5EF4-FFF2-40B4-BE49-F238E27FC236}">
                    <a16:creationId xmlns:a16="http://schemas.microsoft.com/office/drawing/2014/main" id="{7B13BB0C-C196-4B04-90AD-6652FE3AC41D}"/>
                  </a:ext>
                </a:extLst>
              </p:cNvPr>
              <p:cNvGrpSpPr/>
              <p:nvPr/>
            </p:nvGrpSpPr>
            <p:grpSpPr>
              <a:xfrm>
                <a:off x="1769381" y="2695718"/>
                <a:ext cx="571179" cy="938556"/>
                <a:chOff x="1313349" y="5136282"/>
                <a:chExt cx="582632" cy="957376"/>
              </a:xfrm>
            </p:grpSpPr>
            <p:grpSp>
              <p:nvGrpSpPr>
                <p:cNvPr id="113" name="Group 112">
                  <a:extLst>
                    <a:ext uri="{FF2B5EF4-FFF2-40B4-BE49-F238E27FC236}">
                      <a16:creationId xmlns:a16="http://schemas.microsoft.com/office/drawing/2014/main" id="{D564571F-15EE-462C-8424-F003C71E0A1C}"/>
                    </a:ext>
                  </a:extLst>
                </p:cNvPr>
                <p:cNvGrpSpPr/>
                <p:nvPr/>
              </p:nvGrpSpPr>
              <p:grpSpPr>
                <a:xfrm>
                  <a:off x="1313349" y="5136282"/>
                  <a:ext cx="582632" cy="957376"/>
                  <a:chOff x="2397241" y="4902070"/>
                  <a:chExt cx="677654" cy="1113516"/>
                </a:xfrm>
              </p:grpSpPr>
              <p:sp>
                <p:nvSpPr>
                  <p:cNvPr id="115" name="Freeform: Shape 114">
                    <a:extLst>
                      <a:ext uri="{FF2B5EF4-FFF2-40B4-BE49-F238E27FC236}">
                        <a16:creationId xmlns:a16="http://schemas.microsoft.com/office/drawing/2014/main" id="{7C8A17DB-448C-41CE-8058-9924DEA8D4E2}"/>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4546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Oval 115">
                    <a:extLst>
                      <a:ext uri="{FF2B5EF4-FFF2-40B4-BE49-F238E27FC236}">
                        <a16:creationId xmlns:a16="http://schemas.microsoft.com/office/drawing/2014/main" id="{E0A7D8D2-C43E-4B1F-95E1-4919449692F4}"/>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7" name="Group 116">
                    <a:extLst>
                      <a:ext uri="{FF2B5EF4-FFF2-40B4-BE49-F238E27FC236}">
                        <a16:creationId xmlns:a16="http://schemas.microsoft.com/office/drawing/2014/main" id="{B1B09BCB-0EDD-4FA7-B29A-D6FDB92CC548}"/>
                      </a:ext>
                    </a:extLst>
                  </p:cNvPr>
                  <p:cNvGrpSpPr/>
                  <p:nvPr/>
                </p:nvGrpSpPr>
                <p:grpSpPr>
                  <a:xfrm>
                    <a:off x="2620879" y="5162149"/>
                    <a:ext cx="230378" cy="277321"/>
                    <a:chOff x="7132637" y="6251906"/>
                    <a:chExt cx="413352" cy="497580"/>
                  </a:xfrm>
                </p:grpSpPr>
                <p:sp>
                  <p:nvSpPr>
                    <p:cNvPr id="118" name="Oval 8">
                      <a:extLst>
                        <a:ext uri="{FF2B5EF4-FFF2-40B4-BE49-F238E27FC236}">
                          <a16:creationId xmlns:a16="http://schemas.microsoft.com/office/drawing/2014/main" id="{064C2F5C-616D-4DF8-A714-32B6691541AD}"/>
                        </a:ext>
                      </a:extLst>
                    </p:cNvPr>
                    <p:cNvSpPr>
                      <a:spLocks noChangeArrowheads="1"/>
                    </p:cNvSpPr>
                    <p:nvPr/>
                  </p:nvSpPr>
                  <p:spPr bwMode="auto">
                    <a:xfrm>
                      <a:off x="7192761" y="6251906"/>
                      <a:ext cx="293103" cy="293349"/>
                    </a:xfrm>
                    <a:prstGeom prst="ellipse">
                      <a:avLst/>
                    </a:prstGeom>
                    <a:noFill/>
                    <a:ln w="12700" cap="flat">
                      <a:solidFill>
                        <a:srgbClr val="454645"/>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1800">
                        <a:solidFill>
                          <a:srgbClr val="454645"/>
                        </a:solidFill>
                        <a:latin typeface="Segoe UI Semilight"/>
                      </a:endParaRPr>
                    </a:p>
                  </p:txBody>
                </p:sp>
                <p:sp>
                  <p:nvSpPr>
                    <p:cNvPr id="119" name="Freeform 9">
                      <a:extLst>
                        <a:ext uri="{FF2B5EF4-FFF2-40B4-BE49-F238E27FC236}">
                          <a16:creationId xmlns:a16="http://schemas.microsoft.com/office/drawing/2014/main" id="{3B0348F2-069C-4740-A473-3AEFDC56FAEC}"/>
                        </a:ext>
                      </a:extLst>
                    </p:cNvPr>
                    <p:cNvSpPr>
                      <a:spLocks/>
                    </p:cNvSpPr>
                    <p:nvPr/>
                  </p:nvSpPr>
                  <p:spPr bwMode="auto">
                    <a:xfrm>
                      <a:off x="7132637" y="6545257"/>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54645"/>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1800">
                        <a:solidFill>
                          <a:srgbClr val="454645"/>
                        </a:solidFill>
                        <a:latin typeface="Segoe UI Semilight"/>
                      </a:endParaRPr>
                    </a:p>
                  </p:txBody>
                </p:sp>
              </p:grpSp>
            </p:grpSp>
            <p:sp>
              <p:nvSpPr>
                <p:cNvPr id="114" name="Freeform: Shape 113">
                  <a:extLst>
                    <a:ext uri="{FF2B5EF4-FFF2-40B4-BE49-F238E27FC236}">
                      <a16:creationId xmlns:a16="http://schemas.microsoft.com/office/drawing/2014/main" id="{1AD317FE-24ED-4C47-99A9-0AC2E651AA26}"/>
                    </a:ext>
                  </a:extLst>
                </p:cNvPr>
                <p:cNvSpPr>
                  <a:spLocks noChangeAspect="1"/>
                </p:cNvSpPr>
                <p:nvPr/>
              </p:nvSpPr>
              <p:spPr bwMode="auto">
                <a:xfrm flipH="1">
                  <a:off x="1444645" y="5746670"/>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D413C969-F95F-4A25-A30F-883CDC15CD02}"/>
                  </a:ext>
                </a:extLst>
              </p:cNvPr>
              <p:cNvGrpSpPr/>
              <p:nvPr/>
            </p:nvGrpSpPr>
            <p:grpSpPr>
              <a:xfrm>
                <a:off x="2418229" y="2695718"/>
                <a:ext cx="571179" cy="938556"/>
                <a:chOff x="1975208" y="5136282"/>
                <a:chExt cx="582632" cy="957376"/>
              </a:xfrm>
            </p:grpSpPr>
            <p:grpSp>
              <p:nvGrpSpPr>
                <p:cNvPr id="105" name="Group 104">
                  <a:extLst>
                    <a:ext uri="{FF2B5EF4-FFF2-40B4-BE49-F238E27FC236}">
                      <a16:creationId xmlns:a16="http://schemas.microsoft.com/office/drawing/2014/main" id="{3F3599A9-B01C-4455-852F-BF018B85CCA4}"/>
                    </a:ext>
                  </a:extLst>
                </p:cNvPr>
                <p:cNvGrpSpPr/>
                <p:nvPr/>
              </p:nvGrpSpPr>
              <p:grpSpPr>
                <a:xfrm>
                  <a:off x="1975208" y="5136282"/>
                  <a:ext cx="582632" cy="957376"/>
                  <a:chOff x="2397241" y="4902070"/>
                  <a:chExt cx="677654" cy="1113516"/>
                </a:xfrm>
              </p:grpSpPr>
              <p:sp>
                <p:nvSpPr>
                  <p:cNvPr id="108" name="Freeform: Shape 107">
                    <a:extLst>
                      <a:ext uri="{FF2B5EF4-FFF2-40B4-BE49-F238E27FC236}">
                        <a16:creationId xmlns:a16="http://schemas.microsoft.com/office/drawing/2014/main" id="{C933BC92-66A9-4E4D-A978-F537E881E006}"/>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Oval 108">
                    <a:extLst>
                      <a:ext uri="{FF2B5EF4-FFF2-40B4-BE49-F238E27FC236}">
                        <a16:creationId xmlns:a16="http://schemas.microsoft.com/office/drawing/2014/main" id="{B06DD105-72E5-425B-AE9C-31882823E5C6}"/>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39A139F6-3687-44A1-9C22-1F5FAEF2DA5E}"/>
                      </a:ext>
                    </a:extLst>
                  </p:cNvPr>
                  <p:cNvGrpSpPr/>
                  <p:nvPr/>
                </p:nvGrpSpPr>
                <p:grpSpPr>
                  <a:xfrm>
                    <a:off x="2620879" y="5162145"/>
                    <a:ext cx="230378" cy="277324"/>
                    <a:chOff x="7132637" y="6251906"/>
                    <a:chExt cx="413352" cy="497586"/>
                  </a:xfrm>
                </p:grpSpPr>
                <p:sp>
                  <p:nvSpPr>
                    <p:cNvPr id="111" name="Oval 8">
                      <a:extLst>
                        <a:ext uri="{FF2B5EF4-FFF2-40B4-BE49-F238E27FC236}">
                          <a16:creationId xmlns:a16="http://schemas.microsoft.com/office/drawing/2014/main" id="{BEE4D7E8-264E-4B53-B76C-103B1C768D67}"/>
                        </a:ext>
                      </a:extLst>
                    </p:cNvPr>
                    <p:cNvSpPr>
                      <a:spLocks noChangeArrowheads="1"/>
                    </p:cNvSpPr>
                    <p:nvPr/>
                  </p:nvSpPr>
                  <p:spPr bwMode="auto">
                    <a:xfrm>
                      <a:off x="7192761" y="6251906"/>
                      <a:ext cx="293103" cy="293349"/>
                    </a:xfrm>
                    <a:prstGeom prst="ellipse">
                      <a:avLst/>
                    </a:prstGeom>
                    <a:noFill/>
                    <a:ln w="12700" cap="flat">
                      <a:solidFill>
                        <a:schemeClr val="accent5"/>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1800">
                        <a:solidFill>
                          <a:srgbClr val="282828"/>
                        </a:solidFill>
                        <a:latin typeface="Segoe UI Semilight"/>
                      </a:endParaRPr>
                    </a:p>
                  </p:txBody>
                </p:sp>
                <p:sp>
                  <p:nvSpPr>
                    <p:cNvPr id="112" name="Freeform 9">
                      <a:extLst>
                        <a:ext uri="{FF2B5EF4-FFF2-40B4-BE49-F238E27FC236}">
                          <a16:creationId xmlns:a16="http://schemas.microsoft.com/office/drawing/2014/main" id="{7C50FDD7-CB8A-4756-8DE5-60E20FDCA971}"/>
                        </a:ext>
                      </a:extLst>
                    </p:cNvPr>
                    <p:cNvSpPr>
                      <a:spLocks/>
                    </p:cNvSpPr>
                    <p:nvPr/>
                  </p:nvSpPr>
                  <p:spPr bwMode="auto">
                    <a:xfrm>
                      <a:off x="7132637" y="6545262"/>
                      <a:ext cx="413352" cy="20423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5"/>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1800">
                        <a:solidFill>
                          <a:srgbClr val="282828"/>
                        </a:solidFill>
                        <a:latin typeface="Segoe UI Semilight"/>
                      </a:endParaRPr>
                    </a:p>
                  </p:txBody>
                </p:sp>
              </p:grpSp>
            </p:grpSp>
            <p:pic>
              <p:nvPicPr>
                <p:cNvPr id="106" name="Picture 105">
                  <a:extLst>
                    <a:ext uri="{FF2B5EF4-FFF2-40B4-BE49-F238E27FC236}">
                      <a16:creationId xmlns:a16="http://schemas.microsoft.com/office/drawing/2014/main" id="{B447E2E5-D9C3-4858-8173-EA3F06622B7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68606" y="5736708"/>
                  <a:ext cx="195836" cy="195836"/>
                </a:xfrm>
                <a:prstGeom prst="rect">
                  <a:avLst/>
                </a:prstGeom>
              </p:spPr>
            </p:pic>
            <p:sp>
              <p:nvSpPr>
                <p:cNvPr id="107" name="TextBox 106">
                  <a:extLst>
                    <a:ext uri="{FF2B5EF4-FFF2-40B4-BE49-F238E27FC236}">
                      <a16:creationId xmlns:a16="http://schemas.microsoft.com/office/drawing/2014/main" id="{B21E9E4B-9027-4D22-8B9A-4FFA391FFC46}"/>
                    </a:ext>
                  </a:extLst>
                </p:cNvPr>
                <p:cNvSpPr txBox="1"/>
                <p:nvPr/>
              </p:nvSpPr>
              <p:spPr>
                <a:xfrm>
                  <a:off x="2033099" y="5930756"/>
                  <a:ext cx="466850" cy="78244"/>
                </a:xfrm>
                <a:prstGeom prst="rect">
                  <a:avLst/>
                </a:prstGeom>
                <a:noFill/>
              </p:spPr>
              <p:txBody>
                <a:bodyPr wrap="square" lIns="0" tIns="0" rIns="0" bIns="0" rtlCol="0">
                  <a:spAutoFit/>
                </a:bodyPr>
                <a:lstStyle/>
                <a:p>
                  <a:pPr algn="ctr" defTabSz="914314">
                    <a:lnSpc>
                      <a:spcPct val="90000"/>
                    </a:lnSpc>
                    <a:spcAft>
                      <a:spcPts val="576"/>
                    </a:spcAft>
                    <a:defRPr/>
                  </a:pPr>
                  <a:r>
                    <a:rPr lang="en-US" sz="672">
                      <a:gradFill>
                        <a:gsLst>
                          <a:gs pos="83000">
                            <a:srgbClr val="FFFFFF"/>
                          </a:gs>
                          <a:gs pos="100000">
                            <a:srgbClr val="FFFFFF"/>
                          </a:gs>
                        </a:gsLst>
                        <a:lin ang="5400000" scaled="1"/>
                      </a:gradFill>
                      <a:latin typeface="Georgia" panose="02040502050405020303" pitchFamily="18" charset="0"/>
                    </a:rPr>
                    <a:t>contoso</a:t>
                  </a:r>
                </a:p>
              </p:txBody>
            </p:sp>
          </p:grpSp>
          <p:pic>
            <p:nvPicPr>
              <p:cNvPr id="68" name="Graphic 67">
                <a:extLst>
                  <a:ext uri="{FF2B5EF4-FFF2-40B4-BE49-F238E27FC236}">
                    <a16:creationId xmlns:a16="http://schemas.microsoft.com/office/drawing/2014/main" id="{0D2B8C8A-B659-4765-A113-2A8B39DA81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43269" y="3280609"/>
                <a:ext cx="299909" cy="299910"/>
              </a:xfrm>
              <a:prstGeom prst="rect">
                <a:avLst/>
              </a:prstGeom>
            </p:spPr>
          </p:pic>
        </p:grpSp>
      </p:grpSp>
      <p:grpSp>
        <p:nvGrpSpPr>
          <p:cNvPr id="12" name="Group 11" descr="Add external users with MSA">
            <a:extLst>
              <a:ext uri="{FF2B5EF4-FFF2-40B4-BE49-F238E27FC236}">
                <a16:creationId xmlns:a16="http://schemas.microsoft.com/office/drawing/2014/main" id="{79B04A8B-BE3F-4C68-BACE-ED28015D0186}"/>
              </a:ext>
            </a:extLst>
          </p:cNvPr>
          <p:cNvGrpSpPr/>
          <p:nvPr/>
        </p:nvGrpSpPr>
        <p:grpSpPr>
          <a:xfrm>
            <a:off x="5523996" y="3120236"/>
            <a:ext cx="3060056" cy="3160594"/>
            <a:chOff x="5634762" y="3182307"/>
            <a:chExt cx="3121417" cy="3223970"/>
          </a:xfrm>
        </p:grpSpPr>
        <p:cxnSp>
          <p:nvCxnSpPr>
            <p:cNvPr id="235" name="Straight Connector 234">
              <a:extLst>
                <a:ext uri="{FF2B5EF4-FFF2-40B4-BE49-F238E27FC236}">
                  <a16:creationId xmlns:a16="http://schemas.microsoft.com/office/drawing/2014/main" id="{923135CC-6B69-496E-8445-C0188B248905}"/>
                </a:ext>
                <a:ext uri="{C183D7F6-B498-43B3-948B-1728B52AA6E4}">
                  <adec:decorative xmlns:adec="http://schemas.microsoft.com/office/drawing/2017/decorative" val="1"/>
                </a:ext>
              </a:extLst>
            </p:cNvPr>
            <p:cNvCxnSpPr>
              <a:cxnSpLocks/>
            </p:cNvCxnSpPr>
            <p:nvPr/>
          </p:nvCxnSpPr>
          <p:spPr>
            <a:xfrm>
              <a:off x="7221447" y="3182307"/>
              <a:ext cx="0" cy="1468411"/>
            </a:xfrm>
            <a:prstGeom prst="line">
              <a:avLst/>
            </a:prstGeom>
            <a:ln w="1905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4" name="Text">
              <a:extLst>
                <a:ext uri="{FF2B5EF4-FFF2-40B4-BE49-F238E27FC236}">
                  <a16:creationId xmlns:a16="http://schemas.microsoft.com/office/drawing/2014/main" id="{6641B015-E82B-4FBE-B470-C515132B18FB}"/>
                </a:ext>
                <a:ext uri="{C183D7F6-B498-43B3-948B-1728B52AA6E4}">
                  <adec:decorative xmlns:adec="http://schemas.microsoft.com/office/drawing/2017/decorative" val="1"/>
                </a:ext>
              </a:extLst>
            </p:cNvPr>
            <p:cNvSpPr/>
            <p:nvPr/>
          </p:nvSpPr>
          <p:spPr bwMode="auto">
            <a:xfrm>
              <a:off x="5634762" y="6018479"/>
              <a:ext cx="3121417" cy="387798"/>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algn="ctr" defTabSz="671733" fontAlgn="base">
                <a:lnSpc>
                  <a:spcPct val="90000"/>
                </a:lnSpc>
                <a:spcBef>
                  <a:spcPct val="0"/>
                </a:spcBef>
                <a:spcAft>
                  <a:spcPct val="0"/>
                </a:spcAft>
                <a:defRPr/>
              </a:pPr>
              <a:r>
                <a:rPr lang="en-US" sz="1372">
                  <a:gradFill>
                    <a:gsLst>
                      <a:gs pos="83000">
                        <a:srgbClr val="282828"/>
                      </a:gs>
                      <a:gs pos="100000">
                        <a:srgbClr val="282828"/>
                      </a:gs>
                    </a:gsLst>
                    <a:lin ang="5400000" scaled="1"/>
                  </a:gradFill>
                  <a:latin typeface="Segoe UI"/>
                </a:rPr>
                <a:t>Add external users with MSA, social IDs, or other SAML providers</a:t>
              </a:r>
            </a:p>
          </p:txBody>
        </p:sp>
        <p:grpSp>
          <p:nvGrpSpPr>
            <p:cNvPr id="7" name="Group 6">
              <a:extLst>
                <a:ext uri="{FF2B5EF4-FFF2-40B4-BE49-F238E27FC236}">
                  <a16:creationId xmlns:a16="http://schemas.microsoft.com/office/drawing/2014/main" id="{9E359F2D-0054-449F-BB85-0858418230FA}"/>
                </a:ext>
                <a:ext uri="{C183D7F6-B498-43B3-948B-1728B52AA6E4}">
                  <adec:decorative xmlns:adec="http://schemas.microsoft.com/office/drawing/2017/decorative" val="1"/>
                </a:ext>
              </a:extLst>
            </p:cNvPr>
            <p:cNvGrpSpPr/>
            <p:nvPr/>
          </p:nvGrpSpPr>
          <p:grpSpPr>
            <a:xfrm>
              <a:off x="6129023" y="4860271"/>
              <a:ext cx="2132894" cy="967611"/>
              <a:chOff x="7862048" y="6519118"/>
              <a:chExt cx="2132894" cy="967611"/>
            </a:xfrm>
          </p:grpSpPr>
          <p:pic>
            <p:nvPicPr>
              <p:cNvPr id="197" name="Picture 196">
                <a:extLst>
                  <a:ext uri="{FF2B5EF4-FFF2-40B4-BE49-F238E27FC236}">
                    <a16:creationId xmlns:a16="http://schemas.microsoft.com/office/drawing/2014/main" id="{7547BB14-4D60-4B4C-9346-E3EF49BE996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85060" y="6519118"/>
                <a:ext cx="447249" cy="447242"/>
              </a:xfrm>
              <a:prstGeom prst="rect">
                <a:avLst/>
              </a:prstGeom>
            </p:spPr>
          </p:pic>
          <p:pic>
            <p:nvPicPr>
              <p:cNvPr id="198" name="Picture 197" descr="A close up of a sign&#10;&#10;Description generated with high confidence">
                <a:extLst>
                  <a:ext uri="{FF2B5EF4-FFF2-40B4-BE49-F238E27FC236}">
                    <a16:creationId xmlns:a16="http://schemas.microsoft.com/office/drawing/2014/main" id="{B50BD012-BB06-4931-807F-5BAC9023ACE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862048" y="6519118"/>
                <a:ext cx="447242" cy="447242"/>
              </a:xfrm>
              <a:prstGeom prst="rect">
                <a:avLst/>
              </a:prstGeom>
            </p:spPr>
          </p:pic>
          <p:pic>
            <p:nvPicPr>
              <p:cNvPr id="199" name="Picture 198">
                <a:extLst>
                  <a:ext uri="{FF2B5EF4-FFF2-40B4-BE49-F238E27FC236}">
                    <a16:creationId xmlns:a16="http://schemas.microsoft.com/office/drawing/2014/main" id="{B45EC0F7-EB41-4458-B3F2-A0C746F368E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546574" y="6519118"/>
                <a:ext cx="447242" cy="447242"/>
              </a:xfrm>
              <a:prstGeom prst="rect">
                <a:avLst/>
              </a:prstGeom>
            </p:spPr>
          </p:pic>
          <p:pic>
            <p:nvPicPr>
              <p:cNvPr id="239" name="Picture 4">
                <a:extLst>
                  <a:ext uri="{FF2B5EF4-FFF2-40B4-BE49-F238E27FC236}">
                    <a16:creationId xmlns:a16="http://schemas.microsoft.com/office/drawing/2014/main" id="{C59DF8D9-8CE5-4565-AAB1-CFCC3752606C}"/>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9557289" y="7069154"/>
                <a:ext cx="437653" cy="387908"/>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pic>
            <p:nvPicPr>
              <p:cNvPr id="240" name="Picture 239" descr="A close up of a fish&#10;&#10;Description generated with high confidence">
                <a:extLst>
                  <a:ext uri="{FF2B5EF4-FFF2-40B4-BE49-F238E27FC236}">
                    <a16:creationId xmlns:a16="http://schemas.microsoft.com/office/drawing/2014/main" id="{8C470586-A914-4199-B2B9-D8F9681C487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23554" y="6519118"/>
                <a:ext cx="447242" cy="447242"/>
              </a:xfrm>
              <a:prstGeom prst="rect">
                <a:avLst/>
              </a:prstGeom>
            </p:spPr>
          </p:pic>
          <p:pic>
            <p:nvPicPr>
              <p:cNvPr id="241" name="Picture 240">
                <a:extLst>
                  <a:ext uri="{FF2B5EF4-FFF2-40B4-BE49-F238E27FC236}">
                    <a16:creationId xmlns:a16="http://schemas.microsoft.com/office/drawing/2014/main" id="{81F33B4A-BB0F-4707-8203-C9ED1F4356B2}"/>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862048" y="7039487"/>
                <a:ext cx="447242" cy="447242"/>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F76FDCFE-3E59-401F-87C3-40A7AFA5F51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427183" y="7039487"/>
                <a:ext cx="447242" cy="447242"/>
              </a:xfrm>
              <a:prstGeom prst="rect">
                <a:avLst/>
              </a:prstGeom>
            </p:spPr>
          </p:pic>
          <p:pic>
            <p:nvPicPr>
              <p:cNvPr id="247" name="Picture 56" descr="https://az495088.vo.msecnd.net/app-logo/linkedin_215.png">
                <a:extLst>
                  <a:ext uri="{FF2B5EF4-FFF2-40B4-BE49-F238E27FC236}">
                    <a16:creationId xmlns:a16="http://schemas.microsoft.com/office/drawing/2014/main" id="{47200A7B-F85C-4179-91CF-EF70DB88720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992318" y="7039570"/>
                <a:ext cx="447077" cy="447077"/>
              </a:xfrm>
              <a:prstGeom prst="rect">
                <a:avLst/>
              </a:prstGeom>
              <a:solidFill>
                <a:srgbClr val="E6E6E6"/>
              </a:solidFill>
            </p:spPr>
          </p:pic>
        </p:grpSp>
      </p:grpSp>
      <p:grpSp>
        <p:nvGrpSpPr>
          <p:cNvPr id="11" name="Group 10" descr="Business">
            <a:extLst>
              <a:ext uri="{FF2B5EF4-FFF2-40B4-BE49-F238E27FC236}">
                <a16:creationId xmlns:a16="http://schemas.microsoft.com/office/drawing/2014/main" id="{5CDF28C5-0BB3-40B1-BD21-8D658E5C7223}"/>
              </a:ext>
            </a:extLst>
          </p:cNvPr>
          <p:cNvGrpSpPr/>
          <p:nvPr/>
        </p:nvGrpSpPr>
        <p:grpSpPr>
          <a:xfrm>
            <a:off x="9335961" y="1579063"/>
            <a:ext cx="2203247" cy="4701767"/>
            <a:chOff x="9523165" y="1610230"/>
            <a:chExt cx="2247427" cy="4796047"/>
          </a:xfrm>
        </p:grpSpPr>
        <p:sp>
          <p:nvSpPr>
            <p:cNvPr id="146" name="Rectangle 145">
              <a:extLst>
                <a:ext uri="{FF2B5EF4-FFF2-40B4-BE49-F238E27FC236}">
                  <a16:creationId xmlns:a16="http://schemas.microsoft.com/office/drawing/2014/main" id="{ED313C79-1B1E-43C9-90F2-D54855F6B148}"/>
                </a:ext>
                <a:ext uri="{C183D7F6-B498-43B3-948B-1728B52AA6E4}">
                  <adec:decorative xmlns:adec="http://schemas.microsoft.com/office/drawing/2017/decorative" val="1"/>
                </a:ext>
              </a:extLst>
            </p:cNvPr>
            <p:cNvSpPr/>
            <p:nvPr/>
          </p:nvSpPr>
          <p:spPr>
            <a:xfrm>
              <a:off x="9935850" y="1610230"/>
              <a:ext cx="1422056" cy="341632"/>
            </a:xfrm>
            <a:prstGeom prst="rect">
              <a:avLst/>
            </a:prstGeom>
          </p:spPr>
          <p:txBody>
            <a:bodyPr wrap="square">
              <a:spAutoFit/>
            </a:bodyPr>
            <a:lstStyle/>
            <a:p>
              <a:pPr algn="ctr" defTabSz="896130" fontAlgn="base">
                <a:lnSpc>
                  <a:spcPct val="90000"/>
                </a:lnSpc>
                <a:spcBef>
                  <a:spcPts val="576"/>
                </a:spcBef>
                <a:spcAft>
                  <a:spcPct val="0"/>
                </a:spcAft>
                <a:defRPr/>
              </a:pPr>
              <a:r>
                <a:rPr lang="en-US">
                  <a:ln w="3175">
                    <a:noFill/>
                  </a:ln>
                  <a:gradFill>
                    <a:gsLst>
                      <a:gs pos="0">
                        <a:srgbClr val="282828"/>
                      </a:gs>
                      <a:gs pos="99000">
                        <a:srgbClr val="282828"/>
                      </a:gs>
                    </a:gsLst>
                    <a:lin ang="5400000" scaled="1"/>
                  </a:gradFill>
                  <a:latin typeface="Segoe UI Semibold"/>
                  <a:cs typeface="Segoe UI" pitchFamily="34" charset="0"/>
                </a:rPr>
                <a:t>Business</a:t>
              </a:r>
            </a:p>
          </p:txBody>
        </p:sp>
        <p:sp>
          <p:nvSpPr>
            <p:cNvPr id="9" name="Rectangle: Rounded Corners 8">
              <a:extLst>
                <a:ext uri="{FF2B5EF4-FFF2-40B4-BE49-F238E27FC236}">
                  <a16:creationId xmlns:a16="http://schemas.microsoft.com/office/drawing/2014/main" id="{265833BC-6473-43E7-82E8-9E72160E000E}"/>
                </a:ext>
                <a:ext uri="{C183D7F6-B498-43B3-948B-1728B52AA6E4}">
                  <adec:decorative xmlns:adec="http://schemas.microsoft.com/office/drawing/2017/decorative" val="1"/>
                </a:ext>
              </a:extLst>
            </p:cNvPr>
            <p:cNvSpPr/>
            <p:nvPr/>
          </p:nvSpPr>
          <p:spPr bwMode="auto">
            <a:xfrm>
              <a:off x="9523165" y="2191543"/>
              <a:ext cx="2247427" cy="4214734"/>
            </a:xfrm>
            <a:prstGeom prst="roundRect">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B2E2C552-89BE-490D-8EFE-758FCD7E6005}"/>
                </a:ext>
                <a:ext uri="{C183D7F6-B498-43B3-948B-1728B52AA6E4}">
                  <adec:decorative xmlns:adec="http://schemas.microsoft.com/office/drawing/2017/decorative" val="1"/>
                </a:ext>
              </a:extLst>
            </p:cNvPr>
            <p:cNvSpPr/>
            <p:nvPr/>
          </p:nvSpPr>
          <p:spPr>
            <a:xfrm>
              <a:off x="10422297" y="3261456"/>
              <a:ext cx="449161" cy="286232"/>
            </a:xfrm>
            <a:prstGeom prst="rect">
              <a:avLst/>
            </a:prstGeom>
          </p:spPr>
          <p:txBody>
            <a:bodyPr wrap="none">
              <a:spAutoFit/>
            </a:bodyPr>
            <a:lstStyle/>
            <a:p>
              <a:pPr algn="ctr" defTabSz="896130" fontAlgn="base">
                <a:lnSpc>
                  <a:spcPct val="90000"/>
                </a:lnSpc>
                <a:spcBef>
                  <a:spcPts val="576"/>
                </a:spcBef>
                <a:spcAft>
                  <a:spcPct val="0"/>
                </a:spcAft>
                <a:defRPr/>
              </a:pPr>
              <a:r>
                <a:rPr lang="en-US" sz="1372">
                  <a:ln w="3175">
                    <a:noFill/>
                  </a:ln>
                  <a:gradFill>
                    <a:gsLst>
                      <a:gs pos="0">
                        <a:srgbClr val="282828"/>
                      </a:gs>
                      <a:gs pos="99000">
                        <a:srgbClr val="282828"/>
                      </a:gs>
                    </a:gsLst>
                    <a:lin ang="5400000" scaled="1"/>
                  </a:gradFill>
                  <a:latin typeface="Segoe UI"/>
                  <a:cs typeface="Segoe UI" pitchFamily="34" charset="0"/>
                </a:rPr>
                <a:t>API</a:t>
              </a:r>
            </a:p>
          </p:txBody>
        </p:sp>
        <p:sp>
          <p:nvSpPr>
            <p:cNvPr id="148" name="Rectangle 147">
              <a:extLst>
                <a:ext uri="{FF2B5EF4-FFF2-40B4-BE49-F238E27FC236}">
                  <a16:creationId xmlns:a16="http://schemas.microsoft.com/office/drawing/2014/main" id="{BE779C18-01A2-4AF9-9B0E-8FC28BF491E4}"/>
                </a:ext>
                <a:ext uri="{C183D7F6-B498-43B3-948B-1728B52AA6E4}">
                  <adec:decorative xmlns:adec="http://schemas.microsoft.com/office/drawing/2017/decorative" val="1"/>
                </a:ext>
              </a:extLst>
            </p:cNvPr>
            <p:cNvSpPr/>
            <p:nvPr/>
          </p:nvSpPr>
          <p:spPr>
            <a:xfrm>
              <a:off x="10055826" y="4517419"/>
              <a:ext cx="1182104" cy="286232"/>
            </a:xfrm>
            <a:prstGeom prst="rect">
              <a:avLst/>
            </a:prstGeom>
          </p:spPr>
          <p:txBody>
            <a:bodyPr wrap="square">
              <a:spAutoFit/>
            </a:bodyPr>
            <a:lstStyle/>
            <a:p>
              <a:pPr algn="ctr" defTabSz="896130" fontAlgn="base">
                <a:lnSpc>
                  <a:spcPct val="90000"/>
                </a:lnSpc>
                <a:spcBef>
                  <a:spcPts val="576"/>
                </a:spcBef>
                <a:spcAft>
                  <a:spcPct val="0"/>
                </a:spcAft>
                <a:defRPr/>
              </a:pPr>
              <a:r>
                <a:rPr lang="en-US" sz="1372">
                  <a:ln w="3175">
                    <a:noFill/>
                  </a:ln>
                  <a:gradFill>
                    <a:gsLst>
                      <a:gs pos="0">
                        <a:srgbClr val="282828"/>
                      </a:gs>
                      <a:gs pos="99000">
                        <a:srgbClr val="282828"/>
                      </a:gs>
                    </a:gsLst>
                    <a:lin ang="5400000" scaled="1"/>
                  </a:gradFill>
                  <a:latin typeface="Segoe UI"/>
                  <a:cs typeface="Segoe UI" pitchFamily="34" charset="0"/>
                </a:rPr>
                <a:t>Web App</a:t>
              </a:r>
            </a:p>
          </p:txBody>
        </p:sp>
        <p:sp>
          <p:nvSpPr>
            <p:cNvPr id="179" name="Rectangle 178">
              <a:extLst>
                <a:ext uri="{FF2B5EF4-FFF2-40B4-BE49-F238E27FC236}">
                  <a16:creationId xmlns:a16="http://schemas.microsoft.com/office/drawing/2014/main" id="{E1D9742A-9778-492E-9149-E0B03495BE3B}"/>
                </a:ext>
                <a:ext uri="{C183D7F6-B498-43B3-948B-1728B52AA6E4}">
                  <adec:decorative xmlns:adec="http://schemas.microsoft.com/office/drawing/2017/decorative" val="1"/>
                </a:ext>
              </a:extLst>
            </p:cNvPr>
            <p:cNvSpPr/>
            <p:nvPr/>
          </p:nvSpPr>
          <p:spPr>
            <a:xfrm>
              <a:off x="9908977" y="5835649"/>
              <a:ext cx="1475802" cy="286232"/>
            </a:xfrm>
            <a:prstGeom prst="rect">
              <a:avLst/>
            </a:prstGeom>
          </p:spPr>
          <p:txBody>
            <a:bodyPr wrap="square">
              <a:spAutoFit/>
            </a:bodyPr>
            <a:lstStyle/>
            <a:p>
              <a:pPr algn="ctr" defTabSz="896130" fontAlgn="base">
                <a:lnSpc>
                  <a:spcPct val="90000"/>
                </a:lnSpc>
                <a:spcBef>
                  <a:spcPts val="576"/>
                </a:spcBef>
                <a:spcAft>
                  <a:spcPct val="0"/>
                </a:spcAft>
                <a:defRPr/>
              </a:pPr>
              <a:r>
                <a:rPr lang="en-US" sz="1372">
                  <a:ln w="3175">
                    <a:noFill/>
                  </a:ln>
                  <a:gradFill>
                    <a:gsLst>
                      <a:gs pos="0">
                        <a:srgbClr val="282828"/>
                      </a:gs>
                      <a:gs pos="99000">
                        <a:srgbClr val="282828"/>
                      </a:gs>
                    </a:gsLst>
                    <a:lin ang="5400000" scaled="1"/>
                  </a:gradFill>
                  <a:latin typeface="Segoe UI"/>
                  <a:cs typeface="Segoe UI" pitchFamily="34" charset="0"/>
                </a:rPr>
                <a:t>Mobile App</a:t>
              </a:r>
            </a:p>
          </p:txBody>
        </p:sp>
        <p:grpSp>
          <p:nvGrpSpPr>
            <p:cNvPr id="252" name="Group 251">
              <a:extLst>
                <a:ext uri="{FF2B5EF4-FFF2-40B4-BE49-F238E27FC236}">
                  <a16:creationId xmlns:a16="http://schemas.microsoft.com/office/drawing/2014/main" id="{1B0F7246-2DA5-415E-8572-172F7A1C4D91}"/>
                </a:ext>
                <a:ext uri="{C183D7F6-B498-43B3-948B-1728B52AA6E4}">
                  <adec:decorative xmlns:adec="http://schemas.microsoft.com/office/drawing/2017/decorative" val="1"/>
                </a:ext>
              </a:extLst>
            </p:cNvPr>
            <p:cNvGrpSpPr/>
            <p:nvPr/>
          </p:nvGrpSpPr>
          <p:grpSpPr>
            <a:xfrm>
              <a:off x="10199895" y="3682383"/>
              <a:ext cx="893967" cy="728041"/>
              <a:chOff x="-833534" y="6808788"/>
              <a:chExt cx="419100" cy="341312"/>
            </a:xfrm>
          </p:grpSpPr>
          <p:sp>
            <p:nvSpPr>
              <p:cNvPr id="257" name="Freeform 54">
                <a:extLst>
                  <a:ext uri="{FF2B5EF4-FFF2-40B4-BE49-F238E27FC236}">
                    <a16:creationId xmlns:a16="http://schemas.microsoft.com/office/drawing/2014/main" id="{78B576EB-F108-4007-BE3D-95A0389CEB29}"/>
                  </a:ext>
                </a:extLst>
              </p:cNvPr>
              <p:cNvSpPr>
                <a:spLocks/>
              </p:cNvSpPr>
              <p:nvPr/>
            </p:nvSpPr>
            <p:spPr bwMode="auto">
              <a:xfrm>
                <a:off x="-740310" y="6948266"/>
                <a:ext cx="225910" cy="137951"/>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rgbClr val="C1C1C1"/>
              </a:solidFill>
              <a:ln w="0">
                <a:noFill/>
                <a:prstDash val="solid"/>
                <a:round/>
                <a:headEnd/>
                <a:tailEnd/>
              </a:ln>
            </p:spPr>
            <p:txBody>
              <a:bodyPr vert="horz" wrap="square" lIns="91425" tIns="45712" rIns="91425" bIns="45712" numCol="1" anchor="t" anchorCtr="0" compatLnSpc="1">
                <a:prstTxWarp prst="textNoShape">
                  <a:avLst/>
                </a:prstTxWarp>
              </a:bodyPr>
              <a:lstStyle/>
              <a:p>
                <a:pPr defTabSz="914236">
                  <a:defRPr/>
                </a:pPr>
                <a:endParaRPr lang="en-US" sz="1800">
                  <a:solidFill>
                    <a:srgbClr val="282828"/>
                  </a:solidFill>
                  <a:latin typeface="Segoe UI"/>
                </a:endParaRPr>
              </a:p>
            </p:txBody>
          </p:sp>
          <p:sp>
            <p:nvSpPr>
              <p:cNvPr id="258" name="Freeform 53">
                <a:extLst>
                  <a:ext uri="{FF2B5EF4-FFF2-40B4-BE49-F238E27FC236}">
                    <a16:creationId xmlns:a16="http://schemas.microsoft.com/office/drawing/2014/main" id="{F3768C4E-F4A3-430A-9475-2C14BE8CB666}"/>
                  </a:ext>
                </a:extLst>
              </p:cNvPr>
              <p:cNvSpPr>
                <a:spLocks/>
              </p:cNvSpPr>
              <p:nvPr/>
            </p:nvSpPr>
            <p:spPr bwMode="auto">
              <a:xfrm>
                <a:off x="-833534" y="6808788"/>
                <a:ext cx="419100" cy="26988"/>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25" tIns="45712" rIns="91425" bIns="45712" numCol="1" anchor="t" anchorCtr="0" compatLnSpc="1">
                <a:prstTxWarp prst="textNoShape">
                  <a:avLst/>
                </a:prstTxWarp>
              </a:bodyPr>
              <a:lstStyle/>
              <a:p>
                <a:pPr defTabSz="914236">
                  <a:defRPr/>
                </a:pPr>
                <a:endParaRPr lang="en-US" sz="1800">
                  <a:solidFill>
                    <a:srgbClr val="282828"/>
                  </a:solidFill>
                  <a:latin typeface="Segoe UI"/>
                </a:endParaRPr>
              </a:p>
            </p:txBody>
          </p:sp>
          <p:sp>
            <p:nvSpPr>
              <p:cNvPr id="259" name="Freeform 54">
                <a:extLst>
                  <a:ext uri="{FF2B5EF4-FFF2-40B4-BE49-F238E27FC236}">
                    <a16:creationId xmlns:a16="http://schemas.microsoft.com/office/drawing/2014/main" id="{4C9C31D8-303D-4FA5-B191-8A5B38D63613}"/>
                  </a:ext>
                </a:extLst>
              </p:cNvPr>
              <p:cNvSpPr>
                <a:spLocks/>
              </p:cNvSpPr>
              <p:nvPr/>
            </p:nvSpPr>
            <p:spPr bwMode="auto">
              <a:xfrm>
                <a:off x="-781676" y="6910929"/>
                <a:ext cx="140263" cy="137951"/>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5"/>
              </a:solidFill>
              <a:ln w="0">
                <a:noFill/>
                <a:prstDash val="solid"/>
                <a:round/>
                <a:headEnd/>
                <a:tailEnd/>
              </a:ln>
            </p:spPr>
            <p:txBody>
              <a:bodyPr vert="horz" wrap="square" lIns="91425" tIns="45712" rIns="91425" bIns="45712" numCol="1" anchor="t" anchorCtr="0" compatLnSpc="1">
                <a:prstTxWarp prst="textNoShape">
                  <a:avLst/>
                </a:prstTxWarp>
              </a:bodyPr>
              <a:lstStyle/>
              <a:p>
                <a:pPr defTabSz="914236">
                  <a:defRPr/>
                </a:pPr>
                <a:endParaRPr lang="en-US" sz="1800">
                  <a:solidFill>
                    <a:srgbClr val="282828"/>
                  </a:solidFill>
                  <a:latin typeface="Segoe UI"/>
                </a:endParaRPr>
              </a:p>
            </p:txBody>
          </p:sp>
          <p:sp>
            <p:nvSpPr>
              <p:cNvPr id="260" name="Freeform: Shape 259">
                <a:extLst>
                  <a:ext uri="{FF2B5EF4-FFF2-40B4-BE49-F238E27FC236}">
                    <a16:creationId xmlns:a16="http://schemas.microsoft.com/office/drawing/2014/main" id="{496A9A47-58A3-43C2-9A71-8C14ECFC2D8E}"/>
                  </a:ext>
                </a:extLst>
              </p:cNvPr>
              <p:cNvSpPr/>
              <p:nvPr/>
            </p:nvSpPr>
            <p:spPr bwMode="auto">
              <a:xfrm>
                <a:off x="-833534" y="6861176"/>
                <a:ext cx="419100" cy="288924"/>
              </a:xfrm>
              <a:custGeom>
                <a:avLst/>
                <a:gdLst>
                  <a:gd name="connsiteX0" fmla="*/ 26557 w 419100"/>
                  <a:gd name="connsiteY0" fmla="*/ 25964 h 288924"/>
                  <a:gd name="connsiteX1" fmla="*/ 26557 w 419100"/>
                  <a:gd name="connsiteY1" fmla="*/ 262960 h 288924"/>
                  <a:gd name="connsiteX2" fmla="*/ 392543 w 419100"/>
                  <a:gd name="connsiteY2" fmla="*/ 262960 h 288924"/>
                  <a:gd name="connsiteX3" fmla="*/ 392543 w 419100"/>
                  <a:gd name="connsiteY3" fmla="*/ 25964 h 288924"/>
                  <a:gd name="connsiteX4" fmla="*/ 0 w 419100"/>
                  <a:gd name="connsiteY4" fmla="*/ 0 h 288924"/>
                  <a:gd name="connsiteX5" fmla="*/ 419100 w 419100"/>
                  <a:gd name="connsiteY5" fmla="*/ 0 h 288924"/>
                  <a:gd name="connsiteX6" fmla="*/ 419100 w 419100"/>
                  <a:gd name="connsiteY6" fmla="*/ 288924 h 288924"/>
                  <a:gd name="connsiteX7" fmla="*/ 0 w 419100"/>
                  <a:gd name="connsiteY7" fmla="*/ 288924 h 288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100" h="288924">
                    <a:moveTo>
                      <a:pt x="26557" y="25964"/>
                    </a:moveTo>
                    <a:lnTo>
                      <a:pt x="26557" y="262960"/>
                    </a:lnTo>
                    <a:lnTo>
                      <a:pt x="392543" y="262960"/>
                    </a:lnTo>
                    <a:lnTo>
                      <a:pt x="392543" y="25964"/>
                    </a:lnTo>
                    <a:close/>
                    <a:moveTo>
                      <a:pt x="0" y="0"/>
                    </a:moveTo>
                    <a:lnTo>
                      <a:pt x="419100" y="0"/>
                    </a:lnTo>
                    <a:lnTo>
                      <a:pt x="419100" y="288924"/>
                    </a:lnTo>
                    <a:lnTo>
                      <a:pt x="0" y="288924"/>
                    </a:lnTo>
                    <a:close/>
                  </a:path>
                </a:pathLst>
              </a:cu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54" name="Group 253">
              <a:extLst>
                <a:ext uri="{FF2B5EF4-FFF2-40B4-BE49-F238E27FC236}">
                  <a16:creationId xmlns:a16="http://schemas.microsoft.com/office/drawing/2014/main" id="{43D0C1C2-65C6-4EA4-85DD-4AF48A89571B}"/>
                </a:ext>
                <a:ext uri="{C183D7F6-B498-43B3-948B-1728B52AA6E4}">
                  <adec:decorative xmlns:adec="http://schemas.microsoft.com/office/drawing/2017/decorative" val="1"/>
                </a:ext>
              </a:extLst>
            </p:cNvPr>
            <p:cNvGrpSpPr/>
            <p:nvPr/>
          </p:nvGrpSpPr>
          <p:grpSpPr>
            <a:xfrm>
              <a:off x="10403914" y="4938346"/>
              <a:ext cx="485928" cy="790310"/>
              <a:chOff x="7809337" y="3326942"/>
              <a:chExt cx="208163" cy="338555"/>
            </a:xfrm>
          </p:grpSpPr>
          <p:sp>
            <p:nvSpPr>
              <p:cNvPr id="255" name="Freeform 9">
                <a:extLst>
                  <a:ext uri="{FF2B5EF4-FFF2-40B4-BE49-F238E27FC236}">
                    <a16:creationId xmlns:a16="http://schemas.microsoft.com/office/drawing/2014/main" id="{AF3D5ACD-C335-4FA9-A523-98E9146FD111}"/>
                  </a:ext>
                </a:extLst>
              </p:cNvPr>
              <p:cNvSpPr>
                <a:spLocks noEditPoints="1"/>
              </p:cNvSpPr>
              <p:nvPr/>
            </p:nvSpPr>
            <p:spPr bwMode="auto">
              <a:xfrm>
                <a:off x="7809337" y="3326942"/>
                <a:ext cx="208163" cy="338555"/>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C1C1C1"/>
              </a:solidFill>
              <a:ln w="0">
                <a:noFill/>
                <a:prstDash val="solid"/>
                <a:round/>
                <a:headEnd/>
                <a:tailEnd/>
              </a:ln>
            </p:spPr>
            <p:txBody>
              <a:bodyPr vert="horz" wrap="square" lIns="105456" tIns="52728" rIns="105456" bIns="52728" numCol="1" anchor="t" anchorCtr="0" compatLnSpc="1">
                <a:prstTxWarp prst="textNoShape">
                  <a:avLst/>
                </a:prstTxWarp>
              </a:bodyPr>
              <a:lstStyle/>
              <a:p>
                <a:pPr defTabSz="896354">
                  <a:defRPr/>
                </a:pPr>
                <a:endParaRPr lang="en-US" sz="1730" kern="0">
                  <a:solidFill>
                    <a:srgbClr val="3C3C41"/>
                  </a:solidFill>
                  <a:latin typeface="Segoe UI"/>
                </a:endParaRPr>
              </a:p>
            </p:txBody>
          </p:sp>
          <p:sp>
            <p:nvSpPr>
              <p:cNvPr id="256" name="Rectangle: Rounded Corners 255">
                <a:extLst>
                  <a:ext uri="{FF2B5EF4-FFF2-40B4-BE49-F238E27FC236}">
                    <a16:creationId xmlns:a16="http://schemas.microsoft.com/office/drawing/2014/main" id="{20BA16F6-116B-4678-AF1F-E632F1E164BF}"/>
                  </a:ext>
                </a:extLst>
              </p:cNvPr>
              <p:cNvSpPr/>
              <p:nvPr/>
            </p:nvSpPr>
            <p:spPr bwMode="auto">
              <a:xfrm>
                <a:off x="7833839" y="3433609"/>
                <a:ext cx="159158" cy="58155"/>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6EDFF6F7-1A21-4B73-A1B1-E79121A11947}"/>
                </a:ext>
                <a:ext uri="{C183D7F6-B498-43B3-948B-1728B52AA6E4}">
                  <adec:decorative xmlns:adec="http://schemas.microsoft.com/office/drawing/2017/decorative" val="1"/>
                </a:ext>
              </a:extLst>
            </p:cNvPr>
            <p:cNvGrpSpPr/>
            <p:nvPr/>
          </p:nvGrpSpPr>
          <p:grpSpPr>
            <a:xfrm>
              <a:off x="10199895" y="2426420"/>
              <a:ext cx="893967" cy="728041"/>
              <a:chOff x="10199895" y="2426420"/>
              <a:chExt cx="893967" cy="728041"/>
            </a:xfrm>
          </p:grpSpPr>
          <p:grpSp>
            <p:nvGrpSpPr>
              <p:cNvPr id="99" name="Group 98">
                <a:extLst>
                  <a:ext uri="{FF2B5EF4-FFF2-40B4-BE49-F238E27FC236}">
                    <a16:creationId xmlns:a16="http://schemas.microsoft.com/office/drawing/2014/main" id="{4F906E7F-D3FE-4193-9D60-078A0AEA737C}"/>
                  </a:ext>
                </a:extLst>
              </p:cNvPr>
              <p:cNvGrpSpPr/>
              <p:nvPr/>
            </p:nvGrpSpPr>
            <p:grpSpPr>
              <a:xfrm rot="2906365">
                <a:off x="10389545" y="2602586"/>
                <a:ext cx="514667" cy="514667"/>
                <a:chOff x="3607631" y="5836000"/>
                <a:chExt cx="541454" cy="541454"/>
              </a:xfrm>
              <a:solidFill>
                <a:schemeClr val="accent1"/>
              </a:solidFill>
            </p:grpSpPr>
            <p:sp>
              <p:nvSpPr>
                <p:cNvPr id="100" name="Freeform: Shape 99">
                  <a:extLst>
                    <a:ext uri="{FF2B5EF4-FFF2-40B4-BE49-F238E27FC236}">
                      <a16:creationId xmlns:a16="http://schemas.microsoft.com/office/drawing/2014/main" id="{1018F967-A576-4A28-9A8B-BC2CCBA45951}"/>
                    </a:ext>
                  </a:extLst>
                </p:cNvPr>
                <p:cNvSpPr>
                  <a:spLocks/>
                </p:cNvSpPr>
                <p:nvPr/>
              </p:nvSpPr>
              <p:spPr bwMode="auto">
                <a:xfrm>
                  <a:off x="3894283" y="5836000"/>
                  <a:ext cx="254802" cy="254802"/>
                </a:xfrm>
                <a:custGeom>
                  <a:avLst/>
                  <a:gdLst>
                    <a:gd name="connsiteX0" fmla="*/ 127402 w 254802"/>
                    <a:gd name="connsiteY0" fmla="*/ 55104 h 254802"/>
                    <a:gd name="connsiteX1" fmla="*/ 55104 w 254802"/>
                    <a:gd name="connsiteY1" fmla="*/ 127402 h 254802"/>
                    <a:gd name="connsiteX2" fmla="*/ 127402 w 254802"/>
                    <a:gd name="connsiteY2" fmla="*/ 199700 h 254802"/>
                    <a:gd name="connsiteX3" fmla="*/ 199700 w 254802"/>
                    <a:gd name="connsiteY3" fmla="*/ 127402 h 254802"/>
                    <a:gd name="connsiteX4" fmla="*/ 127402 w 254802"/>
                    <a:gd name="connsiteY4" fmla="*/ 55104 h 254802"/>
                    <a:gd name="connsiteX5" fmla="*/ 110414 w 254802"/>
                    <a:gd name="connsiteY5" fmla="*/ 0 h 254802"/>
                    <a:gd name="connsiteX6" fmla="*/ 144388 w 254802"/>
                    <a:gd name="connsiteY6" fmla="*/ 0 h 254802"/>
                    <a:gd name="connsiteX7" fmla="*/ 152881 w 254802"/>
                    <a:gd name="connsiteY7" fmla="*/ 21234 h 254802"/>
                    <a:gd name="connsiteX8" fmla="*/ 182608 w 254802"/>
                    <a:gd name="connsiteY8" fmla="*/ 33974 h 254802"/>
                    <a:gd name="connsiteX9" fmla="*/ 203842 w 254802"/>
                    <a:gd name="connsiteY9" fmla="*/ 25480 h 254802"/>
                    <a:gd name="connsiteX10" fmla="*/ 229322 w 254802"/>
                    <a:gd name="connsiteY10" fmla="*/ 50961 h 254802"/>
                    <a:gd name="connsiteX11" fmla="*/ 220829 w 254802"/>
                    <a:gd name="connsiteY11" fmla="*/ 72194 h 254802"/>
                    <a:gd name="connsiteX12" fmla="*/ 233569 w 254802"/>
                    <a:gd name="connsiteY12" fmla="*/ 101921 h 254802"/>
                    <a:gd name="connsiteX13" fmla="*/ 254802 w 254802"/>
                    <a:gd name="connsiteY13" fmla="*/ 110414 h 254802"/>
                    <a:gd name="connsiteX14" fmla="*/ 254802 w 254802"/>
                    <a:gd name="connsiteY14" fmla="*/ 144388 h 254802"/>
                    <a:gd name="connsiteX15" fmla="*/ 233569 w 254802"/>
                    <a:gd name="connsiteY15" fmla="*/ 152881 h 254802"/>
                    <a:gd name="connsiteX16" fmla="*/ 220829 w 254802"/>
                    <a:gd name="connsiteY16" fmla="*/ 182608 h 254802"/>
                    <a:gd name="connsiteX17" fmla="*/ 229322 w 254802"/>
                    <a:gd name="connsiteY17" fmla="*/ 203842 h 254802"/>
                    <a:gd name="connsiteX18" fmla="*/ 203842 w 254802"/>
                    <a:gd name="connsiteY18" fmla="*/ 229322 h 254802"/>
                    <a:gd name="connsiteX19" fmla="*/ 182608 w 254802"/>
                    <a:gd name="connsiteY19" fmla="*/ 220829 h 254802"/>
                    <a:gd name="connsiteX20" fmla="*/ 152881 w 254802"/>
                    <a:gd name="connsiteY20" fmla="*/ 233569 h 254802"/>
                    <a:gd name="connsiteX21" fmla="*/ 144388 w 254802"/>
                    <a:gd name="connsiteY21" fmla="*/ 254802 h 254802"/>
                    <a:gd name="connsiteX22" fmla="*/ 110414 w 254802"/>
                    <a:gd name="connsiteY22" fmla="*/ 254802 h 254802"/>
                    <a:gd name="connsiteX23" fmla="*/ 101921 w 254802"/>
                    <a:gd name="connsiteY23" fmla="*/ 233569 h 254802"/>
                    <a:gd name="connsiteX24" fmla="*/ 72194 w 254802"/>
                    <a:gd name="connsiteY24" fmla="*/ 220829 h 254802"/>
                    <a:gd name="connsiteX25" fmla="*/ 50961 w 254802"/>
                    <a:gd name="connsiteY25" fmla="*/ 229322 h 254802"/>
                    <a:gd name="connsiteX26" fmla="*/ 25480 w 254802"/>
                    <a:gd name="connsiteY26" fmla="*/ 203842 h 254802"/>
                    <a:gd name="connsiteX27" fmla="*/ 33974 w 254802"/>
                    <a:gd name="connsiteY27" fmla="*/ 182608 h 254802"/>
                    <a:gd name="connsiteX28" fmla="*/ 21234 w 254802"/>
                    <a:gd name="connsiteY28" fmla="*/ 152881 h 254802"/>
                    <a:gd name="connsiteX29" fmla="*/ 0 w 254802"/>
                    <a:gd name="connsiteY29" fmla="*/ 144388 h 254802"/>
                    <a:gd name="connsiteX30" fmla="*/ 0 w 254802"/>
                    <a:gd name="connsiteY30" fmla="*/ 110414 h 254802"/>
                    <a:gd name="connsiteX31" fmla="*/ 21234 w 254802"/>
                    <a:gd name="connsiteY31" fmla="*/ 101921 h 254802"/>
                    <a:gd name="connsiteX32" fmla="*/ 33974 w 254802"/>
                    <a:gd name="connsiteY32" fmla="*/ 72194 h 254802"/>
                    <a:gd name="connsiteX33" fmla="*/ 25480 w 254802"/>
                    <a:gd name="connsiteY33" fmla="*/ 50961 h 254802"/>
                    <a:gd name="connsiteX34" fmla="*/ 50961 w 254802"/>
                    <a:gd name="connsiteY34" fmla="*/ 25480 h 254802"/>
                    <a:gd name="connsiteX35" fmla="*/ 72194 w 254802"/>
                    <a:gd name="connsiteY35" fmla="*/ 33974 h 254802"/>
                    <a:gd name="connsiteX36" fmla="*/ 101921 w 254802"/>
                    <a:gd name="connsiteY36" fmla="*/ 21234 h 254802"/>
                    <a:gd name="connsiteX37" fmla="*/ 110414 w 254802"/>
                    <a:gd name="connsiteY37" fmla="*/ 0 h 25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4802" h="254802">
                      <a:moveTo>
                        <a:pt x="127402" y="55104"/>
                      </a:moveTo>
                      <a:cubicBezTo>
                        <a:pt x="87473" y="55104"/>
                        <a:pt x="55104" y="87473"/>
                        <a:pt x="55104" y="127402"/>
                      </a:cubicBezTo>
                      <a:cubicBezTo>
                        <a:pt x="55104" y="167331"/>
                        <a:pt x="87473" y="199700"/>
                        <a:pt x="127402" y="199700"/>
                      </a:cubicBezTo>
                      <a:cubicBezTo>
                        <a:pt x="167331" y="199700"/>
                        <a:pt x="199700" y="167331"/>
                        <a:pt x="199700" y="127402"/>
                      </a:cubicBezTo>
                      <a:cubicBezTo>
                        <a:pt x="199700" y="87473"/>
                        <a:pt x="167331" y="55104"/>
                        <a:pt x="127402" y="55104"/>
                      </a:cubicBezTo>
                      <a:close/>
                      <a:moveTo>
                        <a:pt x="110414" y="0"/>
                      </a:moveTo>
                      <a:cubicBezTo>
                        <a:pt x="110414" y="0"/>
                        <a:pt x="110414" y="0"/>
                        <a:pt x="144388" y="0"/>
                      </a:cubicBezTo>
                      <a:cubicBezTo>
                        <a:pt x="144388" y="0"/>
                        <a:pt x="144388" y="0"/>
                        <a:pt x="152881" y="21234"/>
                      </a:cubicBezTo>
                      <a:cubicBezTo>
                        <a:pt x="165621" y="25480"/>
                        <a:pt x="174115" y="29727"/>
                        <a:pt x="182608" y="33974"/>
                      </a:cubicBezTo>
                      <a:cubicBezTo>
                        <a:pt x="182608" y="33974"/>
                        <a:pt x="182608" y="33974"/>
                        <a:pt x="203842" y="25480"/>
                      </a:cubicBezTo>
                      <a:cubicBezTo>
                        <a:pt x="203842" y="25480"/>
                        <a:pt x="203842" y="25480"/>
                        <a:pt x="229322" y="50961"/>
                      </a:cubicBezTo>
                      <a:cubicBezTo>
                        <a:pt x="229322" y="50961"/>
                        <a:pt x="229322" y="50961"/>
                        <a:pt x="220829" y="72194"/>
                      </a:cubicBezTo>
                      <a:cubicBezTo>
                        <a:pt x="225075" y="80688"/>
                        <a:pt x="229322" y="89181"/>
                        <a:pt x="233569" y="101921"/>
                      </a:cubicBezTo>
                      <a:lnTo>
                        <a:pt x="254802" y="110414"/>
                      </a:lnTo>
                      <a:cubicBezTo>
                        <a:pt x="254802" y="110414"/>
                        <a:pt x="254802" y="110414"/>
                        <a:pt x="254802" y="144388"/>
                      </a:cubicBezTo>
                      <a:cubicBezTo>
                        <a:pt x="254802" y="144388"/>
                        <a:pt x="254802" y="144388"/>
                        <a:pt x="233569" y="152881"/>
                      </a:cubicBezTo>
                      <a:cubicBezTo>
                        <a:pt x="229322" y="165622"/>
                        <a:pt x="225075" y="174115"/>
                        <a:pt x="220829" y="182608"/>
                      </a:cubicBezTo>
                      <a:cubicBezTo>
                        <a:pt x="220829" y="182608"/>
                        <a:pt x="220829" y="182608"/>
                        <a:pt x="229322" y="203842"/>
                      </a:cubicBezTo>
                      <a:cubicBezTo>
                        <a:pt x="229322" y="203842"/>
                        <a:pt x="229322" y="203842"/>
                        <a:pt x="203842" y="229322"/>
                      </a:cubicBezTo>
                      <a:cubicBezTo>
                        <a:pt x="203842" y="229322"/>
                        <a:pt x="203842" y="229322"/>
                        <a:pt x="182608" y="220829"/>
                      </a:cubicBezTo>
                      <a:cubicBezTo>
                        <a:pt x="174115" y="225075"/>
                        <a:pt x="165621" y="229322"/>
                        <a:pt x="152881" y="233569"/>
                      </a:cubicBezTo>
                      <a:cubicBezTo>
                        <a:pt x="152881" y="233569"/>
                        <a:pt x="152881" y="233569"/>
                        <a:pt x="144388" y="254802"/>
                      </a:cubicBezTo>
                      <a:cubicBezTo>
                        <a:pt x="144388" y="254802"/>
                        <a:pt x="144388" y="254802"/>
                        <a:pt x="110414" y="254802"/>
                      </a:cubicBezTo>
                      <a:cubicBezTo>
                        <a:pt x="110414" y="254802"/>
                        <a:pt x="110414" y="254802"/>
                        <a:pt x="101921" y="233569"/>
                      </a:cubicBezTo>
                      <a:cubicBezTo>
                        <a:pt x="89181" y="229322"/>
                        <a:pt x="80687" y="225075"/>
                        <a:pt x="72194" y="220829"/>
                      </a:cubicBezTo>
                      <a:cubicBezTo>
                        <a:pt x="72194" y="220829"/>
                        <a:pt x="72194" y="220829"/>
                        <a:pt x="50961" y="229322"/>
                      </a:cubicBezTo>
                      <a:cubicBezTo>
                        <a:pt x="50961" y="229322"/>
                        <a:pt x="50961" y="229322"/>
                        <a:pt x="25480" y="203842"/>
                      </a:cubicBezTo>
                      <a:cubicBezTo>
                        <a:pt x="25480" y="203842"/>
                        <a:pt x="25480" y="203842"/>
                        <a:pt x="33974" y="182608"/>
                      </a:cubicBezTo>
                      <a:cubicBezTo>
                        <a:pt x="29727" y="174115"/>
                        <a:pt x="25480" y="165622"/>
                        <a:pt x="21234" y="152881"/>
                      </a:cubicBezTo>
                      <a:cubicBezTo>
                        <a:pt x="21234" y="152881"/>
                        <a:pt x="21234" y="152881"/>
                        <a:pt x="0" y="144388"/>
                      </a:cubicBezTo>
                      <a:cubicBezTo>
                        <a:pt x="0" y="144388"/>
                        <a:pt x="0" y="144388"/>
                        <a:pt x="0" y="110414"/>
                      </a:cubicBezTo>
                      <a:cubicBezTo>
                        <a:pt x="0" y="110414"/>
                        <a:pt x="0" y="110414"/>
                        <a:pt x="21234" y="101921"/>
                      </a:cubicBezTo>
                      <a:cubicBezTo>
                        <a:pt x="25480" y="89181"/>
                        <a:pt x="29727" y="80688"/>
                        <a:pt x="33974" y="72194"/>
                      </a:cubicBezTo>
                      <a:cubicBezTo>
                        <a:pt x="33974" y="72194"/>
                        <a:pt x="33974" y="72194"/>
                        <a:pt x="25480" y="50961"/>
                      </a:cubicBezTo>
                      <a:cubicBezTo>
                        <a:pt x="25480" y="50961"/>
                        <a:pt x="25480" y="50961"/>
                        <a:pt x="50961" y="25480"/>
                      </a:cubicBezTo>
                      <a:cubicBezTo>
                        <a:pt x="50961" y="25480"/>
                        <a:pt x="50961" y="25480"/>
                        <a:pt x="72194" y="33974"/>
                      </a:cubicBezTo>
                      <a:cubicBezTo>
                        <a:pt x="80687" y="29727"/>
                        <a:pt x="89181" y="25480"/>
                        <a:pt x="101921" y="21234"/>
                      </a:cubicBezTo>
                      <a:cubicBezTo>
                        <a:pt x="101921" y="21234"/>
                        <a:pt x="101921" y="21234"/>
                        <a:pt x="110414"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kern="0">
                    <a:solidFill>
                      <a:srgbClr val="3C3C41"/>
                    </a:solidFill>
                    <a:latin typeface="Segoe UI"/>
                  </a:endParaRPr>
                </a:p>
              </p:txBody>
            </p:sp>
            <p:sp>
              <p:nvSpPr>
                <p:cNvPr id="101" name="Freeform 1054">
                  <a:extLst>
                    <a:ext uri="{FF2B5EF4-FFF2-40B4-BE49-F238E27FC236}">
                      <a16:creationId xmlns:a16="http://schemas.microsoft.com/office/drawing/2014/main" id="{D61F80EB-5153-4D32-BA1F-9D6D151BA52F}"/>
                    </a:ext>
                  </a:extLst>
                </p:cNvPr>
                <p:cNvSpPr>
                  <a:spLocks noEditPoints="1"/>
                </p:cNvSpPr>
                <p:nvPr/>
              </p:nvSpPr>
              <p:spPr bwMode="auto">
                <a:xfrm>
                  <a:off x="3607631" y="6037718"/>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kern="0">
                    <a:solidFill>
                      <a:srgbClr val="3C3C41"/>
                    </a:solidFill>
                    <a:latin typeface="Segoe UI"/>
                  </a:endParaRPr>
                </a:p>
              </p:txBody>
            </p:sp>
          </p:grpSp>
          <p:grpSp>
            <p:nvGrpSpPr>
              <p:cNvPr id="102" name="Group 101">
                <a:extLst>
                  <a:ext uri="{FF2B5EF4-FFF2-40B4-BE49-F238E27FC236}">
                    <a16:creationId xmlns:a16="http://schemas.microsoft.com/office/drawing/2014/main" id="{19E16FA0-42DF-4FBA-8DBB-600FECAABDAD}"/>
                  </a:ext>
                </a:extLst>
              </p:cNvPr>
              <p:cNvGrpSpPr/>
              <p:nvPr/>
            </p:nvGrpSpPr>
            <p:grpSpPr>
              <a:xfrm>
                <a:off x="10199895" y="2426420"/>
                <a:ext cx="893967" cy="728041"/>
                <a:chOff x="-833534" y="6808788"/>
                <a:chExt cx="419100" cy="341312"/>
              </a:xfrm>
            </p:grpSpPr>
            <p:sp>
              <p:nvSpPr>
                <p:cNvPr id="125" name="Freeform 53">
                  <a:extLst>
                    <a:ext uri="{FF2B5EF4-FFF2-40B4-BE49-F238E27FC236}">
                      <a16:creationId xmlns:a16="http://schemas.microsoft.com/office/drawing/2014/main" id="{E1047C75-6738-41BA-9F4A-2098FC28AACA}"/>
                    </a:ext>
                  </a:extLst>
                </p:cNvPr>
                <p:cNvSpPr>
                  <a:spLocks/>
                </p:cNvSpPr>
                <p:nvPr/>
              </p:nvSpPr>
              <p:spPr bwMode="auto">
                <a:xfrm>
                  <a:off x="-833534" y="6808788"/>
                  <a:ext cx="419100" cy="26988"/>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25" tIns="45712" rIns="91425" bIns="45712" numCol="1" anchor="t" anchorCtr="0" compatLnSpc="1">
                  <a:prstTxWarp prst="textNoShape">
                    <a:avLst/>
                  </a:prstTxWarp>
                </a:bodyPr>
                <a:lstStyle/>
                <a:p>
                  <a:pPr defTabSz="914236">
                    <a:defRPr/>
                  </a:pPr>
                  <a:endParaRPr lang="en-US" sz="1800">
                    <a:solidFill>
                      <a:srgbClr val="282828"/>
                    </a:solidFill>
                    <a:latin typeface="Segoe UI"/>
                  </a:endParaRPr>
                </a:p>
              </p:txBody>
            </p:sp>
            <p:sp>
              <p:nvSpPr>
                <p:cNvPr id="130" name="Freeform: Shape 129">
                  <a:extLst>
                    <a:ext uri="{FF2B5EF4-FFF2-40B4-BE49-F238E27FC236}">
                      <a16:creationId xmlns:a16="http://schemas.microsoft.com/office/drawing/2014/main" id="{7901AB7F-7DB1-4F3F-AFB9-C9FA485022AE}"/>
                    </a:ext>
                  </a:extLst>
                </p:cNvPr>
                <p:cNvSpPr/>
                <p:nvPr/>
              </p:nvSpPr>
              <p:spPr bwMode="auto">
                <a:xfrm>
                  <a:off x="-833534" y="6861176"/>
                  <a:ext cx="419100" cy="288924"/>
                </a:xfrm>
                <a:custGeom>
                  <a:avLst/>
                  <a:gdLst>
                    <a:gd name="connsiteX0" fmla="*/ 26557 w 419100"/>
                    <a:gd name="connsiteY0" fmla="*/ 25964 h 288924"/>
                    <a:gd name="connsiteX1" fmla="*/ 26557 w 419100"/>
                    <a:gd name="connsiteY1" fmla="*/ 262960 h 288924"/>
                    <a:gd name="connsiteX2" fmla="*/ 392543 w 419100"/>
                    <a:gd name="connsiteY2" fmla="*/ 262960 h 288924"/>
                    <a:gd name="connsiteX3" fmla="*/ 392543 w 419100"/>
                    <a:gd name="connsiteY3" fmla="*/ 25964 h 288924"/>
                    <a:gd name="connsiteX4" fmla="*/ 0 w 419100"/>
                    <a:gd name="connsiteY4" fmla="*/ 0 h 288924"/>
                    <a:gd name="connsiteX5" fmla="*/ 419100 w 419100"/>
                    <a:gd name="connsiteY5" fmla="*/ 0 h 288924"/>
                    <a:gd name="connsiteX6" fmla="*/ 419100 w 419100"/>
                    <a:gd name="connsiteY6" fmla="*/ 288924 h 288924"/>
                    <a:gd name="connsiteX7" fmla="*/ 0 w 419100"/>
                    <a:gd name="connsiteY7" fmla="*/ 288924 h 288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100" h="288924">
                      <a:moveTo>
                        <a:pt x="26557" y="25964"/>
                      </a:moveTo>
                      <a:lnTo>
                        <a:pt x="26557" y="262960"/>
                      </a:lnTo>
                      <a:lnTo>
                        <a:pt x="392543" y="262960"/>
                      </a:lnTo>
                      <a:lnTo>
                        <a:pt x="392543" y="25964"/>
                      </a:lnTo>
                      <a:close/>
                      <a:moveTo>
                        <a:pt x="0" y="0"/>
                      </a:moveTo>
                      <a:lnTo>
                        <a:pt x="419100" y="0"/>
                      </a:lnTo>
                      <a:lnTo>
                        <a:pt x="419100" y="288924"/>
                      </a:lnTo>
                      <a:lnTo>
                        <a:pt x="0" y="288924"/>
                      </a:lnTo>
                      <a:close/>
                    </a:path>
                  </a:pathLst>
                </a:cu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4" name="Group 13" descr="Add external users">
            <a:extLst>
              <a:ext uri="{FF2B5EF4-FFF2-40B4-BE49-F238E27FC236}">
                <a16:creationId xmlns:a16="http://schemas.microsoft.com/office/drawing/2014/main" id="{78467291-588E-40F0-829F-3EADBC54E29F}"/>
              </a:ext>
            </a:extLst>
          </p:cNvPr>
          <p:cNvGrpSpPr/>
          <p:nvPr/>
        </p:nvGrpSpPr>
        <p:grpSpPr>
          <a:xfrm>
            <a:off x="740014" y="3138859"/>
            <a:ext cx="5610435" cy="3141971"/>
            <a:chOff x="754852" y="3201303"/>
            <a:chExt cx="5722936" cy="3204974"/>
          </a:xfrm>
        </p:grpSpPr>
        <p:cxnSp>
          <p:nvCxnSpPr>
            <p:cNvPr id="167" name="Connector: Elbow 166">
              <a:extLst>
                <a:ext uri="{FF2B5EF4-FFF2-40B4-BE49-F238E27FC236}">
                  <a16:creationId xmlns:a16="http://schemas.microsoft.com/office/drawing/2014/main" id="{3B372C20-B9D5-494F-B65A-A2BF84768353}"/>
                </a:ext>
                <a:ext uri="{C183D7F6-B498-43B3-948B-1728B52AA6E4}">
                  <adec:decorative xmlns:adec="http://schemas.microsoft.com/office/drawing/2017/decorative" val="1"/>
                </a:ext>
              </a:extLst>
            </p:cNvPr>
            <p:cNvCxnSpPr>
              <a:cxnSpLocks/>
            </p:cNvCxnSpPr>
            <p:nvPr/>
          </p:nvCxnSpPr>
          <p:spPr>
            <a:xfrm rot="10800000" flipV="1">
              <a:off x="3326578" y="3201303"/>
              <a:ext cx="3151210" cy="1838306"/>
            </a:xfrm>
            <a:prstGeom prst="bentConnector3">
              <a:avLst>
                <a:gd name="adj1" fmla="val 50000"/>
              </a:avLst>
            </a:prstGeom>
            <a:ln w="1905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1" name="Text">
              <a:extLst>
                <a:ext uri="{FF2B5EF4-FFF2-40B4-BE49-F238E27FC236}">
                  <a16:creationId xmlns:a16="http://schemas.microsoft.com/office/drawing/2014/main" id="{A561B7E7-E7D7-4A56-B133-9EADB2EDBE28}"/>
                </a:ext>
                <a:ext uri="{C183D7F6-B498-43B3-948B-1728B52AA6E4}">
                  <adec:decorative xmlns:adec="http://schemas.microsoft.com/office/drawing/2017/decorative" val="1"/>
                </a:ext>
              </a:extLst>
            </p:cNvPr>
            <p:cNvSpPr/>
            <p:nvPr/>
          </p:nvSpPr>
          <p:spPr bwMode="auto">
            <a:xfrm>
              <a:off x="754852" y="6018479"/>
              <a:ext cx="3263551" cy="387798"/>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defTabSz="671733" fontAlgn="base">
                <a:lnSpc>
                  <a:spcPct val="90000"/>
                </a:lnSpc>
                <a:spcBef>
                  <a:spcPct val="0"/>
                </a:spcBef>
                <a:spcAft>
                  <a:spcPct val="0"/>
                </a:spcAft>
                <a:defRPr/>
              </a:pPr>
              <a:r>
                <a:rPr lang="en-US" sz="1372">
                  <a:gradFill>
                    <a:gsLst>
                      <a:gs pos="83000">
                        <a:srgbClr val="282828"/>
                      </a:gs>
                      <a:gs pos="100000">
                        <a:srgbClr val="282828"/>
                      </a:gs>
                    </a:gsLst>
                    <a:lin ang="5400000" scaled="1"/>
                  </a:gradFill>
                  <a:latin typeface="Segoe UI"/>
                </a:rPr>
                <a:t>Add external users with non-traditional IDs, including email one-time passcode</a:t>
              </a:r>
            </a:p>
          </p:txBody>
        </p:sp>
        <p:grpSp>
          <p:nvGrpSpPr>
            <p:cNvPr id="132" name="Group 131">
              <a:extLst>
                <a:ext uri="{FF2B5EF4-FFF2-40B4-BE49-F238E27FC236}">
                  <a16:creationId xmlns:a16="http://schemas.microsoft.com/office/drawing/2014/main" id="{E2A61B71-CA7D-49ED-BA9B-FB569B263975}"/>
                </a:ext>
                <a:ext uri="{C183D7F6-B498-43B3-948B-1728B52AA6E4}">
                  <adec:decorative xmlns:adec="http://schemas.microsoft.com/office/drawing/2017/decorative" val="1"/>
                </a:ext>
              </a:extLst>
            </p:cNvPr>
            <p:cNvGrpSpPr/>
            <p:nvPr/>
          </p:nvGrpSpPr>
          <p:grpSpPr>
            <a:xfrm>
              <a:off x="754852" y="4393154"/>
              <a:ext cx="2322748" cy="1228713"/>
              <a:chOff x="434975" y="4713622"/>
              <a:chExt cx="2322748" cy="1228713"/>
            </a:xfrm>
          </p:grpSpPr>
          <p:grpSp>
            <p:nvGrpSpPr>
              <p:cNvPr id="133" name="Group 132">
                <a:extLst>
                  <a:ext uri="{FF2B5EF4-FFF2-40B4-BE49-F238E27FC236}">
                    <a16:creationId xmlns:a16="http://schemas.microsoft.com/office/drawing/2014/main" id="{B5D0E3A1-8C5F-4F42-9C7C-23C1B496C0B9}"/>
                  </a:ext>
                </a:extLst>
              </p:cNvPr>
              <p:cNvGrpSpPr/>
              <p:nvPr/>
            </p:nvGrpSpPr>
            <p:grpSpPr>
              <a:xfrm>
                <a:off x="636658" y="5044279"/>
                <a:ext cx="1919383" cy="567398"/>
                <a:chOff x="8384824" y="5840875"/>
                <a:chExt cx="1919383" cy="567398"/>
              </a:xfrm>
            </p:grpSpPr>
            <p:sp>
              <p:nvSpPr>
                <p:cNvPr id="136" name="Freeform 9">
                  <a:extLst>
                    <a:ext uri="{FF2B5EF4-FFF2-40B4-BE49-F238E27FC236}">
                      <a16:creationId xmlns:a16="http://schemas.microsoft.com/office/drawing/2014/main" id="{6259547D-DF94-4B46-8A57-EA2708379879}"/>
                    </a:ext>
                  </a:extLst>
                </p:cNvPr>
                <p:cNvSpPr>
                  <a:spLocks noEditPoints="1"/>
                </p:cNvSpPr>
                <p:nvPr/>
              </p:nvSpPr>
              <p:spPr bwMode="auto">
                <a:xfrm>
                  <a:off x="8384824" y="5841137"/>
                  <a:ext cx="323927" cy="56687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srgbClr val="3C3C41"/>
                    </a:solidFill>
                    <a:latin typeface="Segoe UI"/>
                  </a:endParaRPr>
                </a:p>
              </p:txBody>
            </p:sp>
            <p:grpSp>
              <p:nvGrpSpPr>
                <p:cNvPr id="137" name="Group 136">
                  <a:extLst>
                    <a:ext uri="{FF2B5EF4-FFF2-40B4-BE49-F238E27FC236}">
                      <a16:creationId xmlns:a16="http://schemas.microsoft.com/office/drawing/2014/main" id="{B6251113-0A31-4C9C-B965-D054F653F57C}"/>
                    </a:ext>
                  </a:extLst>
                </p:cNvPr>
                <p:cNvGrpSpPr/>
                <p:nvPr/>
              </p:nvGrpSpPr>
              <p:grpSpPr>
                <a:xfrm>
                  <a:off x="8940090" y="5840875"/>
                  <a:ext cx="650044" cy="567398"/>
                  <a:chOff x="3583414" y="4165887"/>
                  <a:chExt cx="419100" cy="365816"/>
                </a:xfrm>
              </p:grpSpPr>
              <p:sp>
                <p:nvSpPr>
                  <p:cNvPr id="162" name="Rectangle 161">
                    <a:extLst>
                      <a:ext uri="{FF2B5EF4-FFF2-40B4-BE49-F238E27FC236}">
                        <a16:creationId xmlns:a16="http://schemas.microsoft.com/office/drawing/2014/main" id="{7BBA5925-B4C1-412E-90E2-D7587E211FC1}"/>
                      </a:ext>
                    </a:extLst>
                  </p:cNvPr>
                  <p:cNvSpPr/>
                  <p:nvPr/>
                </p:nvSpPr>
                <p:spPr bwMode="auto">
                  <a:xfrm>
                    <a:off x="3584412" y="4270265"/>
                    <a:ext cx="418102" cy="13781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030446C-4376-4E98-B516-7C6DD8969415}"/>
                      </a:ext>
                    </a:extLst>
                  </p:cNvPr>
                  <p:cNvGrpSpPr/>
                  <p:nvPr/>
                </p:nvGrpSpPr>
                <p:grpSpPr>
                  <a:xfrm>
                    <a:off x="3583414" y="4165887"/>
                    <a:ext cx="419100" cy="365816"/>
                    <a:chOff x="2009775" y="3988698"/>
                    <a:chExt cx="419100" cy="365816"/>
                  </a:xfrm>
                </p:grpSpPr>
                <p:sp>
                  <p:nvSpPr>
                    <p:cNvPr id="164" name="Freeform 5">
                      <a:extLst>
                        <a:ext uri="{FF2B5EF4-FFF2-40B4-BE49-F238E27FC236}">
                          <a16:creationId xmlns:a16="http://schemas.microsoft.com/office/drawing/2014/main" id="{9C920204-0561-4F29-8C7E-7897D7D3E8B0}"/>
                        </a:ext>
                      </a:extLst>
                    </p:cNvPr>
                    <p:cNvSpPr>
                      <a:spLocks noEditPoints="1"/>
                    </p:cNvSpPr>
                    <p:nvPr/>
                  </p:nvSpPr>
                  <p:spPr bwMode="auto">
                    <a:xfrm>
                      <a:off x="2009775" y="4121151"/>
                      <a:ext cx="419100" cy="233363"/>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srgbClr val="000000"/>
                        </a:solidFill>
                        <a:latin typeface="Segoe UI"/>
                      </a:endParaRPr>
                    </a:p>
                  </p:txBody>
                </p:sp>
                <p:sp>
                  <p:nvSpPr>
                    <p:cNvPr id="165" name="Freeform 8">
                      <a:extLst>
                        <a:ext uri="{FF2B5EF4-FFF2-40B4-BE49-F238E27FC236}">
                          <a16:creationId xmlns:a16="http://schemas.microsoft.com/office/drawing/2014/main" id="{64F8D82A-6B5C-40F3-8683-B61B075D3297}"/>
                        </a:ext>
                      </a:extLst>
                    </p:cNvPr>
                    <p:cNvSpPr>
                      <a:spLocks/>
                    </p:cNvSpPr>
                    <p:nvPr/>
                  </p:nvSpPr>
                  <p:spPr bwMode="auto">
                    <a:xfrm flipV="1">
                      <a:off x="2009775" y="3988698"/>
                      <a:ext cx="419100" cy="104775"/>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srgbClr val="000000"/>
                        </a:solidFill>
                        <a:latin typeface="Segoe UI"/>
                      </a:endParaRPr>
                    </a:p>
                  </p:txBody>
                </p:sp>
                <p:sp>
                  <p:nvSpPr>
                    <p:cNvPr id="166" name="Freeform 9">
                      <a:extLst>
                        <a:ext uri="{FF2B5EF4-FFF2-40B4-BE49-F238E27FC236}">
                          <a16:creationId xmlns:a16="http://schemas.microsoft.com/office/drawing/2014/main" id="{155F83CD-F71D-41EC-B07E-0634ABADFA94}"/>
                        </a:ext>
                      </a:extLst>
                    </p:cNvPr>
                    <p:cNvSpPr>
                      <a:spLocks/>
                    </p:cNvSpPr>
                    <p:nvPr/>
                  </p:nvSpPr>
                  <p:spPr bwMode="auto">
                    <a:xfrm>
                      <a:off x="2062163" y="4249738"/>
                      <a:ext cx="50800" cy="50800"/>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srgbClr val="000000"/>
                        </a:solidFill>
                        <a:latin typeface="Segoe UI"/>
                      </a:endParaRPr>
                    </a:p>
                  </p:txBody>
                </p:sp>
              </p:grpSp>
            </p:grpSp>
            <p:grpSp>
              <p:nvGrpSpPr>
                <p:cNvPr id="138" name="Group 137">
                  <a:extLst>
                    <a:ext uri="{FF2B5EF4-FFF2-40B4-BE49-F238E27FC236}">
                      <a16:creationId xmlns:a16="http://schemas.microsoft.com/office/drawing/2014/main" id="{E6601C90-B6AF-49B4-A618-A104CABB5B8E}"/>
                    </a:ext>
                  </a:extLst>
                </p:cNvPr>
                <p:cNvGrpSpPr/>
                <p:nvPr/>
              </p:nvGrpSpPr>
              <p:grpSpPr>
                <a:xfrm>
                  <a:off x="9821474" y="5887514"/>
                  <a:ext cx="482733" cy="474120"/>
                  <a:chOff x="10024284" y="5976005"/>
                  <a:chExt cx="400335" cy="393192"/>
                </a:xfrm>
                <a:solidFill>
                  <a:schemeClr val="accent1"/>
                </a:solidFill>
              </p:grpSpPr>
              <p:sp>
                <p:nvSpPr>
                  <p:cNvPr id="139" name="Rectangle 138">
                    <a:extLst>
                      <a:ext uri="{FF2B5EF4-FFF2-40B4-BE49-F238E27FC236}">
                        <a16:creationId xmlns:a16="http://schemas.microsoft.com/office/drawing/2014/main" id="{780508E7-82DC-43C0-9049-368701969967}"/>
                      </a:ext>
                    </a:extLst>
                  </p:cNvPr>
                  <p:cNvSpPr/>
                  <p:nvPr/>
                </p:nvSpPr>
                <p:spPr bwMode="auto">
                  <a:xfrm>
                    <a:off x="10024284" y="5976005"/>
                    <a:ext cx="27432" cy="3931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719CE986-C798-4366-93E5-D7C0BAD92E66}"/>
                      </a:ext>
                    </a:extLst>
                  </p:cNvPr>
                  <p:cNvSpPr/>
                  <p:nvPr/>
                </p:nvSpPr>
                <p:spPr bwMode="auto">
                  <a:xfrm rot="5400000">
                    <a:off x="10207164" y="6158885"/>
                    <a:ext cx="27432" cy="3931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7258D42C-B1C2-43E4-8260-544BA8C975CC}"/>
                      </a:ext>
                    </a:extLst>
                  </p:cNvPr>
                  <p:cNvSpPr/>
                  <p:nvPr/>
                </p:nvSpPr>
                <p:spPr bwMode="auto">
                  <a:xfrm rot="5400000">
                    <a:off x="10287459" y="5866278"/>
                    <a:ext cx="27432" cy="2468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96D1783D-5E2B-4DFC-8BF4-DB44F61A71A9}"/>
                      </a:ext>
                    </a:extLst>
                  </p:cNvPr>
                  <p:cNvSpPr/>
                  <p:nvPr/>
                </p:nvSpPr>
                <p:spPr bwMode="auto">
                  <a:xfrm rot="10800000">
                    <a:off x="10397187" y="5976005"/>
                    <a:ext cx="27432" cy="2468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EFF67506-569B-4B51-84EC-2A86231056E1}"/>
                      </a:ext>
                    </a:extLst>
                  </p:cNvPr>
                  <p:cNvSpPr/>
                  <p:nvPr/>
                </p:nvSpPr>
                <p:spPr bwMode="auto">
                  <a:xfrm rot="5400000">
                    <a:off x="10186460" y="6031539"/>
                    <a:ext cx="27432" cy="1828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D20892EB-5F2B-40C9-9FB5-1A34368386E2}"/>
                      </a:ext>
                    </a:extLst>
                  </p:cNvPr>
                  <p:cNvSpPr/>
                  <p:nvPr/>
                </p:nvSpPr>
                <p:spPr bwMode="auto">
                  <a:xfrm rot="10800000">
                    <a:off x="10330685" y="6043773"/>
                    <a:ext cx="27432" cy="1554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9F079D82-7FC5-4565-9FA2-0AA07ABB4319}"/>
                      </a:ext>
                    </a:extLst>
                  </p:cNvPr>
                  <p:cNvSpPr/>
                  <p:nvPr/>
                </p:nvSpPr>
                <p:spPr bwMode="auto">
                  <a:xfrm rot="10800000">
                    <a:off x="10108736" y="6109263"/>
                    <a:ext cx="27432" cy="1828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3D428583-DB19-44C6-BDD7-A8D7458B6696}"/>
                      </a:ext>
                    </a:extLst>
                  </p:cNvPr>
                  <p:cNvSpPr/>
                  <p:nvPr/>
                </p:nvSpPr>
                <p:spPr bwMode="auto">
                  <a:xfrm rot="10800000">
                    <a:off x="10397187" y="6259468"/>
                    <a:ext cx="27432"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FE016AE1-2676-44E9-9B96-16E8B17BB8A4}"/>
                      </a:ext>
                    </a:extLst>
                  </p:cNvPr>
                  <p:cNvSpPr/>
                  <p:nvPr/>
                </p:nvSpPr>
                <p:spPr bwMode="auto">
                  <a:xfrm rot="10800000">
                    <a:off x="10264184" y="6109263"/>
                    <a:ext cx="27432"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EF8B004A-1405-4AC5-A416-10E8199E791D}"/>
                      </a:ext>
                    </a:extLst>
                  </p:cNvPr>
                  <p:cNvSpPr/>
                  <p:nvPr/>
                </p:nvSpPr>
                <p:spPr bwMode="auto">
                  <a:xfrm rot="10800000">
                    <a:off x="10175237" y="6204604"/>
                    <a:ext cx="27432"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8EEF0C3E-E3A9-4005-894A-7A7642A616F0}"/>
                      </a:ext>
                    </a:extLst>
                  </p:cNvPr>
                  <p:cNvSpPr/>
                  <p:nvPr/>
                </p:nvSpPr>
                <p:spPr bwMode="auto">
                  <a:xfrm rot="10800000">
                    <a:off x="10177731" y="5976006"/>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F361E3DB-787C-4F0A-ADBD-C6822C22BFEF}"/>
                      </a:ext>
                    </a:extLst>
                  </p:cNvPr>
                  <p:cNvSpPr/>
                  <p:nvPr/>
                </p:nvSpPr>
                <p:spPr bwMode="auto">
                  <a:xfrm rot="10800000">
                    <a:off x="10249390" y="6273185"/>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F74512F3-EC9E-47FB-9DCE-5B0C5721A7C0}"/>
                      </a:ext>
                    </a:extLst>
                  </p:cNvPr>
                  <p:cNvSpPr/>
                  <p:nvPr/>
                </p:nvSpPr>
                <p:spPr bwMode="auto">
                  <a:xfrm rot="16200000">
                    <a:off x="10276822" y="6245753"/>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6A635A7F-7346-4760-80A3-5221AF61AFFC}"/>
                      </a:ext>
                    </a:extLst>
                  </p:cNvPr>
                  <p:cNvSpPr/>
                  <p:nvPr/>
                </p:nvSpPr>
                <p:spPr bwMode="auto">
                  <a:xfrm rot="16200000">
                    <a:off x="10358117" y="6016341"/>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B404A0BD-275A-45CA-969C-C911ACEFB83B}"/>
                      </a:ext>
                    </a:extLst>
                  </p:cNvPr>
                  <p:cNvSpPr/>
                  <p:nvPr/>
                </p:nvSpPr>
                <p:spPr bwMode="auto">
                  <a:xfrm rot="16200000">
                    <a:off x="10205163" y="6003439"/>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extLst>
                      <a:ext uri="{FF2B5EF4-FFF2-40B4-BE49-F238E27FC236}">
                        <a16:creationId xmlns:a16="http://schemas.microsoft.com/office/drawing/2014/main" id="{ABB25B7D-25CD-434B-A81E-37EE44B807D5}"/>
                      </a:ext>
                    </a:extLst>
                  </p:cNvPr>
                  <p:cNvSpPr/>
                  <p:nvPr/>
                </p:nvSpPr>
                <p:spPr bwMode="auto">
                  <a:xfrm rot="16200000">
                    <a:off x="10051716" y="5948573"/>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D6238066-661A-428A-A6E5-62C25D71CA72}"/>
                      </a:ext>
                    </a:extLst>
                  </p:cNvPr>
                  <p:cNvSpPr/>
                  <p:nvPr/>
                </p:nvSpPr>
                <p:spPr bwMode="auto">
                  <a:xfrm rot="16200000">
                    <a:off x="10051716" y="6020109"/>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1FF7D125-4C1E-42EF-936F-629B87F8BE61}"/>
                      </a:ext>
                    </a:extLst>
                  </p:cNvPr>
                  <p:cNvSpPr/>
                  <p:nvPr/>
                </p:nvSpPr>
                <p:spPr bwMode="auto">
                  <a:xfrm rot="16200000">
                    <a:off x="10054675" y="6163394"/>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5" name="Rectangle 134">
                <a:extLst>
                  <a:ext uri="{FF2B5EF4-FFF2-40B4-BE49-F238E27FC236}">
                    <a16:creationId xmlns:a16="http://schemas.microsoft.com/office/drawing/2014/main" id="{BA24011D-D388-456D-A6BB-4A04CD7CA369}"/>
                  </a:ext>
                </a:extLst>
              </p:cNvPr>
              <p:cNvSpPr/>
              <p:nvPr/>
            </p:nvSpPr>
            <p:spPr bwMode="auto">
              <a:xfrm>
                <a:off x="434975" y="4713622"/>
                <a:ext cx="2322748" cy="1228713"/>
              </a:xfrm>
              <a:prstGeom prst="rect">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21" name="Text Placeholder 1">
            <a:extLst>
              <a:ext uri="{FF2B5EF4-FFF2-40B4-BE49-F238E27FC236}">
                <a16:creationId xmlns:a16="http://schemas.microsoft.com/office/drawing/2014/main" id="{333EF86F-AD32-4B9D-8E7B-1E90FF08F6D7}"/>
              </a:ext>
              <a:ext uri="{C183D7F6-B498-43B3-948B-1728B52AA6E4}">
                <adec:decorative xmlns:adec="http://schemas.microsoft.com/office/drawing/2017/decorative" val="1"/>
              </a:ext>
            </a:extLst>
          </p:cNvPr>
          <p:cNvSpPr txBox="1">
            <a:spLocks/>
          </p:cNvSpPr>
          <p:nvPr/>
        </p:nvSpPr>
        <p:spPr>
          <a:xfrm>
            <a:off x="427229" y="1106886"/>
            <a:ext cx="11335235" cy="271554"/>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gradFill>
                  <a:gsLst>
                    <a:gs pos="0">
                      <a:schemeClr val="tx1"/>
                    </a:gs>
                    <a:gs pos="100000">
                      <a:schemeClr val="tx1"/>
                    </a:gs>
                  </a:gsLst>
                  <a:lin ang="5400000" scaled="0"/>
                </a:gra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defRPr/>
            </a:pPr>
            <a:r>
              <a:rPr lang="en-US" sz="1961">
                <a:gradFill>
                  <a:gsLst>
                    <a:gs pos="1250">
                      <a:srgbClr val="0078D4"/>
                    </a:gs>
                    <a:gs pos="100000">
                      <a:srgbClr val="0078D4"/>
                    </a:gs>
                  </a:gsLst>
                  <a:lin ang="5400000" scaled="0"/>
                </a:gradFill>
                <a:latin typeface="Segoe UI Semibold"/>
                <a:cs typeface="Segoe UI Semibold"/>
              </a:rPr>
              <a:t>Enable seamless and secure sign-in and sign-up</a:t>
            </a:r>
          </a:p>
        </p:txBody>
      </p:sp>
      <p:grpSp>
        <p:nvGrpSpPr>
          <p:cNvPr id="13" name="Group 12" descr="Azure AD B2C">
            <a:extLst>
              <a:ext uri="{FF2B5EF4-FFF2-40B4-BE49-F238E27FC236}">
                <a16:creationId xmlns:a16="http://schemas.microsoft.com/office/drawing/2014/main" id="{964429E7-0C01-411C-B359-7CAC60D735E6}"/>
              </a:ext>
              <a:ext uri="{C183D7F6-B498-43B3-948B-1728B52AA6E4}">
                <adec:decorative xmlns:adec="http://schemas.microsoft.com/office/drawing/2017/decorative" val="0"/>
              </a:ext>
            </a:extLst>
          </p:cNvPr>
          <p:cNvGrpSpPr/>
          <p:nvPr/>
        </p:nvGrpSpPr>
        <p:grpSpPr>
          <a:xfrm>
            <a:off x="4460253" y="1814908"/>
            <a:ext cx="3271494" cy="2930628"/>
            <a:chOff x="4549690" y="1850804"/>
            <a:chExt cx="3337094" cy="2989393"/>
          </a:xfrm>
        </p:grpSpPr>
        <p:sp>
          <p:nvSpPr>
            <p:cNvPr id="189" name="Freeform 13" title="Icon of a cloud">
              <a:extLst>
                <a:ext uri="{FF2B5EF4-FFF2-40B4-BE49-F238E27FC236}">
                  <a16:creationId xmlns:a16="http://schemas.microsoft.com/office/drawing/2014/main" id="{7BAB90C2-B5BC-44F2-B31E-015920716AD7}"/>
                </a:ext>
              </a:extLst>
            </p:cNvPr>
            <p:cNvSpPr>
              <a:spLocks noChangeAspect="1"/>
            </p:cNvSpPr>
            <p:nvPr/>
          </p:nvSpPr>
          <p:spPr bwMode="auto">
            <a:xfrm flipH="1">
              <a:off x="4603204" y="2032002"/>
              <a:ext cx="3283580" cy="173935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accent2"/>
            </a:solidFill>
            <a:ln w="15875" cap="sq">
              <a:noFill/>
              <a:prstDash val="solid"/>
              <a:miter lim="800000"/>
              <a:headEnd/>
              <a:tailEnd/>
            </a:ln>
            <a:effectLst>
              <a:outerShdw blurRad="254000" dist="127000" dir="2700000" algn="tl" rotWithShape="0">
                <a:prstClr val="black">
                  <a:alpha val="20000"/>
                </a:prstClr>
              </a:outerShdw>
            </a:effectLst>
          </p:spPr>
          <p:txBody>
            <a:bodyPr vert="horz" wrap="square" lIns="121903" tIns="60952" rIns="121903" bIns="60952" numCol="1" anchor="t" anchorCtr="0" compatLnSpc="1">
              <a:prstTxWarp prst="textNoShape">
                <a:avLst/>
              </a:prstTxWarp>
            </a:bodyPr>
            <a:lstStyle/>
            <a:p>
              <a:pPr defTabSz="1218935">
                <a:defRPr/>
              </a:pPr>
              <a:endParaRPr lang="en-US" sz="1200" kern="0">
                <a:gradFill>
                  <a:gsLst>
                    <a:gs pos="0">
                      <a:srgbClr val="505050"/>
                    </a:gs>
                    <a:gs pos="100000">
                      <a:srgbClr val="505050"/>
                    </a:gs>
                  </a:gsLst>
                </a:gradFill>
                <a:latin typeface="Segoe UI"/>
              </a:endParaRPr>
            </a:p>
          </p:txBody>
        </p:sp>
        <p:grpSp>
          <p:nvGrpSpPr>
            <p:cNvPr id="190" name="Group 189">
              <a:extLst>
                <a:ext uri="{FF2B5EF4-FFF2-40B4-BE49-F238E27FC236}">
                  <a16:creationId xmlns:a16="http://schemas.microsoft.com/office/drawing/2014/main" id="{BAB2A70C-BD2F-4F4A-A345-C69B99B736A7}"/>
                </a:ext>
              </a:extLst>
            </p:cNvPr>
            <p:cNvGrpSpPr/>
            <p:nvPr/>
          </p:nvGrpSpPr>
          <p:grpSpPr>
            <a:xfrm>
              <a:off x="4549690" y="1850804"/>
              <a:ext cx="2989395" cy="2989393"/>
              <a:chOff x="5275586" y="2320134"/>
              <a:chExt cx="1408303" cy="1408303"/>
            </a:xfrm>
            <a:solidFill>
              <a:schemeClr val="bg2"/>
            </a:solidFill>
          </p:grpSpPr>
          <p:sp>
            <p:nvSpPr>
              <p:cNvPr id="192" name="Oval 191">
                <a:extLst>
                  <a:ext uri="{FF2B5EF4-FFF2-40B4-BE49-F238E27FC236}">
                    <a16:creationId xmlns:a16="http://schemas.microsoft.com/office/drawing/2014/main" id="{707F8D89-0E40-4D98-ACB1-0FFB4170B8EA}"/>
                  </a:ext>
                </a:extLst>
              </p:cNvPr>
              <p:cNvSpPr/>
              <p:nvPr/>
            </p:nvSpPr>
            <p:spPr bwMode="auto">
              <a:xfrm>
                <a:off x="5275586" y="2320134"/>
                <a:ext cx="1408303" cy="1408303"/>
              </a:xfrm>
              <a:prstGeom prst="ellipse">
                <a:avLst/>
              </a:prstGeom>
              <a:noFill/>
              <a:ln w="9525" cap="flat" cmpd="sng" algn="ctr">
                <a:noFill/>
                <a:prstDash val="dash"/>
                <a:headEnd type="none" w="med" len="med"/>
                <a:tailEnd type="none" w="med" len="med"/>
              </a:ln>
              <a:effectLst/>
            </p:spPr>
            <p:txBody>
              <a:bodyPr vert="horz" wrap="square" lIns="0" tIns="62174" rIns="0" bIns="62174" numCol="1" rtlCol="0" anchor="ctr" anchorCtr="0" compatLnSpc="1">
                <a:prstTxWarp prst="textNoShape">
                  <a:avLst/>
                </a:prstTxWarp>
              </a:bodyPr>
              <a:lstStyle/>
              <a:p>
                <a:pPr algn="ctr" defTabSz="1243026" fontAlgn="base">
                  <a:spcBef>
                    <a:spcPct val="0"/>
                  </a:spcBef>
                  <a:spcAft>
                    <a:spcPct val="0"/>
                  </a:spcAft>
                  <a:defRPr/>
                </a:pPr>
                <a:endParaRPr lang="en-US" sz="2400" kern="0">
                  <a:gradFill>
                    <a:gsLst>
                      <a:gs pos="40075">
                        <a:srgbClr val="FFFFFF"/>
                      </a:gs>
                      <a:gs pos="30000">
                        <a:srgbClr val="FFFFFF"/>
                      </a:gs>
                    </a:gsLst>
                    <a:lin ang="5400000" scaled="0"/>
                  </a:gradFill>
                  <a:latin typeface="Segoe UI Semibold"/>
                </a:endParaRPr>
              </a:p>
            </p:txBody>
          </p:sp>
          <p:sp>
            <p:nvSpPr>
              <p:cNvPr id="193" name="TextBox 192">
                <a:extLst>
                  <a:ext uri="{FF2B5EF4-FFF2-40B4-BE49-F238E27FC236}">
                    <a16:creationId xmlns:a16="http://schemas.microsoft.com/office/drawing/2014/main" id="{8E6F13DB-9E2A-42F8-8855-4A2C0FDB0D4F}"/>
                  </a:ext>
                </a:extLst>
              </p:cNvPr>
              <p:cNvSpPr txBox="1"/>
              <p:nvPr/>
            </p:nvSpPr>
            <p:spPr>
              <a:xfrm>
                <a:off x="5733678" y="2832512"/>
                <a:ext cx="763934" cy="144994"/>
              </a:xfrm>
              <a:prstGeom prst="rect">
                <a:avLst/>
              </a:prstGeom>
              <a:noFill/>
            </p:spPr>
            <p:txBody>
              <a:bodyPr wrap="none" lIns="0" tIns="0" rIns="0" bIns="0" rtlCol="0">
                <a:spAutoFit/>
              </a:bodyPr>
              <a:lstStyle/>
              <a:p>
                <a:pPr algn="ctr" defTabSz="1218935">
                  <a:defRPr/>
                </a:pPr>
                <a:r>
                  <a:rPr lang="en-US" sz="1961">
                    <a:ln w="3175">
                      <a:noFill/>
                    </a:ln>
                    <a:gradFill>
                      <a:gsLst>
                        <a:gs pos="0">
                          <a:srgbClr val="FFFFFF"/>
                        </a:gs>
                        <a:gs pos="100000">
                          <a:srgbClr val="FFFFFF"/>
                        </a:gs>
                      </a:gsLst>
                      <a:lin ang="0" scaled="0"/>
                    </a:gradFill>
                    <a:latin typeface="Segoe UI Semibold"/>
                    <a:ea typeface="ＭＳ Ｐゴシック" charset="0"/>
                    <a:cs typeface="Segoe UI" panose="020B0502040204020203" pitchFamily="34" charset="0"/>
                  </a:rPr>
                  <a:t>Azure AD B2C</a:t>
                </a:r>
              </a:p>
            </p:txBody>
          </p:sp>
        </p:grpSp>
        <p:pic>
          <p:nvPicPr>
            <p:cNvPr id="8" name="Graphic 7">
              <a:extLst>
                <a:ext uri="{FF2B5EF4-FFF2-40B4-BE49-F238E27FC236}">
                  <a16:creationId xmlns:a16="http://schemas.microsoft.com/office/drawing/2014/main" id="{B0A16DA4-EEC1-4F80-87E0-8BE23888E4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94250" y="2852878"/>
              <a:ext cx="492357" cy="492357"/>
            </a:xfrm>
            <a:prstGeom prst="rect">
              <a:avLst/>
            </a:prstGeom>
          </p:spPr>
        </p:pic>
      </p:grpSp>
    </p:spTree>
    <p:extLst>
      <p:ext uri="{BB962C8B-B14F-4D97-AF65-F5344CB8AC3E}">
        <p14:creationId xmlns:p14="http://schemas.microsoft.com/office/powerpoint/2010/main" val="19869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cs typeface="Segoe UI"/>
              </a:rPr>
              <a:t>Win App B2C Demo</a:t>
            </a:r>
            <a:endParaRPr lang="en-US" dirty="0"/>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a:xfrm>
            <a:off x="831850" y="4589463"/>
            <a:ext cx="10515600" cy="664797"/>
          </a:xfrm>
        </p:spPr>
        <p:txBody>
          <a:bodyPr/>
          <a:lstStyle/>
          <a:p>
            <a:r>
              <a:rPr lang="en-US" b="1" dirty="0">
                <a:solidFill>
                  <a:srgbClr val="000000"/>
                </a:solidFill>
              </a:rPr>
              <a:t>https://</a:t>
            </a:r>
            <a:r>
              <a:rPr lang="en-US" b="1" dirty="0" err="1">
                <a:solidFill>
                  <a:srgbClr val="000000"/>
                </a:solidFill>
              </a:rPr>
              <a:t>lzno.tk</a:t>
            </a:r>
            <a:r>
              <a:rPr lang="en-US" b="1" dirty="0">
                <a:solidFill>
                  <a:srgbClr val="000000"/>
                </a:solidFill>
              </a:rPr>
              <a:t>/winapp-b2c-demo</a:t>
            </a:r>
          </a:p>
          <a:p>
            <a:endParaRPr lang="en-US" dirty="0"/>
          </a:p>
        </p:txBody>
      </p:sp>
    </p:spTree>
    <p:extLst>
      <p:ext uri="{BB962C8B-B14F-4D97-AF65-F5344CB8AC3E}">
        <p14:creationId xmlns:p14="http://schemas.microsoft.com/office/powerpoint/2010/main" val="410501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b="1" dirty="0">
                <a:solidFill>
                  <a:schemeClr val="bg1"/>
                </a:solidFill>
              </a:rPr>
              <a:t>Bringing Desktop Apps to the Cloud with Azure and MS Graph</a:t>
            </a:r>
            <a:endParaRPr lang="en-US" dirty="0">
              <a:solidFill>
                <a:schemeClr val="bg1"/>
              </a:solidFill>
            </a:endParaRP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1850" y="4589463"/>
            <a:ext cx="10515600" cy="369332"/>
          </a:xfrm>
        </p:spPr>
        <p:txBody>
          <a:bodyPr/>
          <a:lstStyle/>
          <a:p>
            <a:r>
              <a:rPr lang="en-US" dirty="0">
                <a:solidFill>
                  <a:schemeClr val="bg1"/>
                </a:solidFill>
              </a:rPr>
              <a:t>Javier Lozano</a:t>
            </a:r>
          </a:p>
        </p:txBody>
      </p:sp>
      <p:pic>
        <p:nvPicPr>
          <p:cNvPr id="5" name="Graphic 4">
            <a:extLst>
              <a:ext uri="{FF2B5EF4-FFF2-40B4-BE49-F238E27FC236}">
                <a16:creationId xmlns:a16="http://schemas.microsoft.com/office/drawing/2014/main" id="{F9050E2C-8D9A-46E0-B82B-2D10D22AB7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03858" y="3136106"/>
            <a:ext cx="4151189" cy="3831867"/>
          </a:xfrm>
          <a:prstGeom prst="rect">
            <a:avLst/>
          </a:prstGeom>
        </p:spPr>
      </p:pic>
    </p:spTree>
    <p:extLst>
      <p:ext uri="{BB962C8B-B14F-4D97-AF65-F5344CB8AC3E}">
        <p14:creationId xmlns:p14="http://schemas.microsoft.com/office/powerpoint/2010/main" val="1029845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C8B680FB-5378-4112-9D85-5746A06EA2BD}"/>
              </a:ext>
            </a:extLst>
          </p:cNvPr>
          <p:cNvSpPr txBox="1">
            <a:spLocks/>
          </p:cNvSpPr>
          <p:nvPr/>
        </p:nvSpPr>
        <p:spPr>
          <a:xfrm>
            <a:off x="287781" y="1582340"/>
            <a:ext cx="5808219" cy="33239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400" dirty="0"/>
              <a:t>You’re invited to learn from industry experts inside &amp; outside of Microsoft.</a:t>
            </a:r>
            <a:br>
              <a:rPr lang="en-US" sz="2400" dirty="0"/>
            </a:br>
            <a:br>
              <a:rPr lang="en-US" sz="2400" b="1" dirty="0"/>
            </a:br>
            <a:r>
              <a:rPr lang="en-US" sz="2400" dirty="0">
                <a:latin typeface="+mn-lt"/>
              </a:rPr>
              <a:t>Interactive, informal &amp; engaging format.</a:t>
            </a:r>
            <a:br>
              <a:rPr lang="en-US" sz="2400" dirty="0">
                <a:latin typeface="+mn-lt"/>
              </a:rPr>
            </a:br>
            <a:br>
              <a:rPr lang="en-US" sz="2400" dirty="0">
                <a:latin typeface="+mn-lt"/>
              </a:rPr>
            </a:br>
            <a:r>
              <a:rPr lang="en-US" sz="2400" dirty="0">
                <a:solidFill>
                  <a:srgbClr val="0099FF"/>
                </a:solidFill>
              </a:rPr>
              <a:t>https://</a:t>
            </a:r>
            <a:r>
              <a:rPr lang="en-US" sz="2400" dirty="0" err="1">
                <a:solidFill>
                  <a:srgbClr val="0099FF"/>
                </a:solidFill>
              </a:rPr>
              <a:t>aka.ms</a:t>
            </a:r>
            <a:r>
              <a:rPr lang="en-US" sz="2400" dirty="0">
                <a:solidFill>
                  <a:srgbClr val="0099FF"/>
                </a:solidFill>
              </a:rPr>
              <a:t>/425show</a:t>
            </a:r>
            <a:br>
              <a:rPr lang="en-US" sz="2400" dirty="0">
                <a:latin typeface="+mn-lt"/>
              </a:rPr>
            </a:br>
            <a:br>
              <a:rPr lang="en-US" sz="2400" dirty="0">
                <a:latin typeface="+mn-lt"/>
              </a:rPr>
            </a:br>
            <a:r>
              <a:rPr lang="en-US" sz="2400" dirty="0"/>
              <a:t>Tuesdays. Thursdays.</a:t>
            </a:r>
            <a:br>
              <a:rPr lang="en-US" sz="2400" dirty="0">
                <a:latin typeface="+mn-lt"/>
              </a:rPr>
            </a:br>
            <a:r>
              <a:rPr lang="en-US" sz="2400" dirty="0">
                <a:latin typeface="+mn-lt"/>
              </a:rPr>
              <a:t>8</a:t>
            </a:r>
            <a:r>
              <a:rPr lang="en-US" sz="1800" dirty="0"/>
              <a:t>A</a:t>
            </a:r>
            <a:r>
              <a:rPr lang="en-US" sz="1400" dirty="0">
                <a:solidFill>
                  <a:schemeClr val="bg1">
                    <a:lumMod val="50000"/>
                  </a:schemeClr>
                </a:solidFill>
              </a:rPr>
              <a:t>PT</a:t>
            </a:r>
            <a:r>
              <a:rPr lang="en-US" sz="2400" dirty="0">
                <a:solidFill>
                  <a:schemeClr val="bg1">
                    <a:lumMod val="50000"/>
                  </a:schemeClr>
                </a:solidFill>
              </a:rPr>
              <a:t> </a:t>
            </a:r>
            <a:r>
              <a:rPr lang="en-US" sz="2400" dirty="0"/>
              <a:t>11</a:t>
            </a:r>
            <a:r>
              <a:rPr lang="en-US" sz="1800" dirty="0"/>
              <a:t>A</a:t>
            </a:r>
            <a:r>
              <a:rPr lang="en-US" sz="1400" dirty="0">
                <a:solidFill>
                  <a:schemeClr val="bg1">
                    <a:lumMod val="50000"/>
                  </a:schemeClr>
                </a:solidFill>
              </a:rPr>
              <a:t>ET</a:t>
            </a:r>
            <a:r>
              <a:rPr lang="en-US" sz="2400" dirty="0"/>
              <a:t> 4</a:t>
            </a:r>
            <a:r>
              <a:rPr lang="en-US" sz="1800" dirty="0"/>
              <a:t>P</a:t>
            </a:r>
            <a:r>
              <a:rPr lang="en-US" sz="1400" dirty="0">
                <a:solidFill>
                  <a:schemeClr val="bg1">
                    <a:lumMod val="50000"/>
                  </a:schemeClr>
                </a:solidFill>
              </a:rPr>
              <a:t>UK</a:t>
            </a:r>
            <a:r>
              <a:rPr lang="en-US" sz="2400" dirty="0"/>
              <a:t> 5</a:t>
            </a:r>
            <a:r>
              <a:rPr lang="en-US" sz="1800" dirty="0"/>
              <a:t>P</a:t>
            </a:r>
            <a:r>
              <a:rPr lang="en-US" sz="1400" dirty="0">
                <a:solidFill>
                  <a:schemeClr val="bg1">
                    <a:lumMod val="50000"/>
                  </a:schemeClr>
                </a:solidFill>
              </a:rPr>
              <a:t>CET</a:t>
            </a:r>
            <a:endParaRPr lang="en-US" sz="2400" dirty="0">
              <a:solidFill>
                <a:schemeClr val="bg1">
                  <a:lumMod val="50000"/>
                </a:schemeClr>
              </a:solidFill>
            </a:endParaRPr>
          </a:p>
        </p:txBody>
      </p:sp>
      <p:pic>
        <p:nvPicPr>
          <p:cNvPr id="4098" name="Picture 2" descr="Image preview">
            <a:extLst>
              <a:ext uri="{FF2B5EF4-FFF2-40B4-BE49-F238E27FC236}">
                <a16:creationId xmlns:a16="http://schemas.microsoft.com/office/drawing/2014/main" id="{8D234264-4574-4470-A9BD-39C49B476FEA}"/>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6AF029B-A1E2-4EFD-B345-636398810EFC}"/>
              </a:ext>
            </a:extLst>
          </p:cNvPr>
          <p:cNvPicPr>
            <a:picLocks noChangeAspect="1"/>
          </p:cNvPicPr>
          <p:nvPr/>
        </p:nvPicPr>
        <p:blipFill>
          <a:blip r:embed="rId3"/>
          <a:stretch>
            <a:fillRect/>
          </a:stretch>
        </p:blipFill>
        <p:spPr>
          <a:xfrm>
            <a:off x="-1" y="5807037"/>
            <a:ext cx="3480217" cy="1050963"/>
          </a:xfrm>
          <a:prstGeom prst="rect">
            <a:avLst/>
          </a:prstGeom>
        </p:spPr>
      </p:pic>
    </p:spTree>
    <p:extLst>
      <p:ext uri="{BB962C8B-B14F-4D97-AF65-F5344CB8AC3E}">
        <p14:creationId xmlns:p14="http://schemas.microsoft.com/office/powerpoint/2010/main" val="33645590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261072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A4057F-7939-4460-B303-1D8C6575AE72}"/>
              </a:ext>
            </a:extLst>
          </p:cNvPr>
          <p:cNvSpPr>
            <a:spLocks noGrp="1"/>
          </p:cNvSpPr>
          <p:nvPr>
            <p:ph type="title"/>
          </p:nvPr>
        </p:nvSpPr>
        <p:spPr>
          <a:xfrm>
            <a:off x="315537" y="912934"/>
            <a:ext cx="4567561" cy="5293757"/>
          </a:xfrm>
        </p:spPr>
        <p:txBody>
          <a:bodyPr/>
          <a:lstStyle/>
          <a:p>
            <a:r>
              <a:rPr lang="en-US" dirty="0">
                <a:cs typeface="Segoe UI Semilight"/>
              </a:rPr>
              <a:t>Javier Lozano</a:t>
            </a:r>
            <a:br>
              <a:rPr lang="en-US" dirty="0">
                <a:cs typeface="Segoe UI Semilight"/>
              </a:rPr>
            </a:br>
            <a:br>
              <a:rPr lang="en-US" dirty="0">
                <a:cs typeface="Segoe UI Semilight"/>
              </a:rPr>
            </a:br>
            <a:r>
              <a:rPr lang="en-US" sz="2400" dirty="0">
                <a:latin typeface="Segoe UI"/>
                <a:cs typeface="Segoe UI Semilight"/>
              </a:rPr>
              <a:t>MVP Developer Technologies, Microsoft</a:t>
            </a:r>
            <a:br>
              <a:rPr lang="en-US" sz="2400" dirty="0">
                <a:latin typeface="Segoe UI"/>
                <a:cs typeface="Segoe UI Semilight"/>
              </a:rPr>
            </a:br>
            <a:br>
              <a:rPr lang="en-US" sz="2400" dirty="0">
                <a:latin typeface="Segoe UI"/>
                <a:cs typeface="Segoe UI Semilight"/>
              </a:rPr>
            </a:br>
            <a:r>
              <a:rPr lang="en-US" sz="2400" dirty="0">
                <a:latin typeface="Segoe UI"/>
                <a:cs typeface="Segoe UI Semilight"/>
              </a:rPr>
              <a:t>Board Member, .NET Foundation</a:t>
            </a:r>
            <a:br>
              <a:rPr lang="en-US" sz="2400" dirty="0">
                <a:latin typeface="Segoe UI"/>
                <a:cs typeface="Segoe UI Semilight"/>
              </a:rPr>
            </a:br>
            <a:br>
              <a:rPr lang="en-US" sz="2400" dirty="0">
                <a:latin typeface="Segoe UI"/>
                <a:cs typeface="Segoe UI Semilight"/>
              </a:rPr>
            </a:br>
            <a:r>
              <a:rPr lang="en-US" sz="2400" dirty="0">
                <a:latin typeface="Segoe UI"/>
                <a:cs typeface="Segoe UI Semilight"/>
              </a:rPr>
              <a:t>Founder, Lozanotek, Inc.</a:t>
            </a:r>
            <a:br>
              <a:rPr lang="en-US" sz="2400" dirty="0">
                <a:latin typeface="Segoe UI"/>
                <a:cs typeface="Segoe UI Semilight"/>
              </a:rPr>
            </a:br>
            <a:br>
              <a:rPr lang="en-US" sz="2400" dirty="0">
                <a:latin typeface="Segoe UI"/>
                <a:cs typeface="Segoe UI Semilight"/>
              </a:rPr>
            </a:br>
            <a:r>
              <a:rPr lang="en-US" sz="2400" dirty="0">
                <a:latin typeface="Segoe UI"/>
                <a:cs typeface="Segoe UI Semilight"/>
              </a:rPr>
              <a:t>Des Moines, Iowa</a:t>
            </a:r>
            <a:br>
              <a:rPr lang="en-US" sz="2400" dirty="0">
                <a:latin typeface="Segoe UI"/>
                <a:cs typeface="Segoe UI Semilight"/>
              </a:rPr>
            </a:br>
            <a:br>
              <a:rPr lang="en-US" sz="2400" dirty="0">
                <a:latin typeface="Segoe UI"/>
                <a:cs typeface="Segoe UI Semilight"/>
              </a:rPr>
            </a:br>
            <a:r>
              <a:rPr lang="en-US" sz="2400" dirty="0">
                <a:latin typeface="Segoe UI"/>
                <a:cs typeface="Segoe UI Semilight"/>
              </a:rPr>
              <a:t>@</a:t>
            </a:r>
            <a:r>
              <a:rPr lang="en-US" sz="2400" dirty="0" err="1">
                <a:latin typeface="Segoe UI"/>
                <a:cs typeface="Segoe UI Semilight"/>
              </a:rPr>
              <a:t>jglozano</a:t>
            </a:r>
            <a:br>
              <a:rPr lang="en-US" sz="2400" dirty="0">
                <a:latin typeface="Segoe UI"/>
                <a:cs typeface="Segoe UI Semilight"/>
              </a:rPr>
            </a:br>
            <a:r>
              <a:rPr lang="en-US" sz="2400" dirty="0" err="1">
                <a:latin typeface="Segoe UI"/>
                <a:cs typeface="Segoe UI Semilight"/>
              </a:rPr>
              <a:t>javier@lozanotek.com</a:t>
            </a:r>
            <a:br>
              <a:rPr lang="en-US" sz="2400" dirty="0">
                <a:latin typeface="Segoe UI"/>
              </a:rPr>
            </a:br>
            <a:endParaRPr lang="en-US" sz="2400" dirty="0">
              <a:latin typeface="Segoe UI"/>
            </a:endParaRPr>
          </a:p>
        </p:txBody>
      </p:sp>
      <p:pic>
        <p:nvPicPr>
          <p:cNvPr id="9" name="Picture Placeholder 8" descr="A person wearing a pink shirt&#10;&#10;Description automatically generated with medium confidence">
            <a:extLst>
              <a:ext uri="{FF2B5EF4-FFF2-40B4-BE49-F238E27FC236}">
                <a16:creationId xmlns:a16="http://schemas.microsoft.com/office/drawing/2014/main" id="{BC92E974-5BC0-7146-B2F1-611F534DDA18}"/>
              </a:ext>
            </a:extLst>
          </p:cNvPr>
          <p:cNvPicPr>
            <a:picLocks noGrp="1" noChangeAspect="1"/>
          </p:cNvPicPr>
          <p:nvPr>
            <p:ph type="pic" sz="quarter" idx="11"/>
          </p:nvPr>
        </p:nvPicPr>
        <p:blipFill>
          <a:blip r:embed="rId2"/>
          <a:srcRect t="12500" b="12500"/>
          <a:stretch>
            <a:fillRect/>
          </a:stretch>
        </p:blipFill>
        <p:spPr/>
      </p:pic>
    </p:spTree>
    <p:extLst>
      <p:ext uri="{BB962C8B-B14F-4D97-AF65-F5344CB8AC3E}">
        <p14:creationId xmlns:p14="http://schemas.microsoft.com/office/powerpoint/2010/main" val="42385321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53FB3-8518-42FA-8340-0271FDE4F106}"/>
              </a:ext>
            </a:extLst>
          </p:cNvPr>
          <p:cNvSpPr>
            <a:spLocks noGrp="1"/>
          </p:cNvSpPr>
          <p:nvPr>
            <p:ph type="title"/>
          </p:nvPr>
        </p:nvSpPr>
        <p:spPr/>
        <p:txBody>
          <a:bodyPr/>
          <a:lstStyle/>
          <a:p>
            <a:r>
              <a:rPr lang="en-US"/>
              <a:t>So you want to store your users’ passwords?</a:t>
            </a:r>
          </a:p>
        </p:txBody>
      </p:sp>
      <p:pic>
        <p:nvPicPr>
          <p:cNvPr id="2050" name="Picture 2" descr="Adobe logo">
            <a:extLst>
              <a:ext uri="{FF2B5EF4-FFF2-40B4-BE49-F238E27FC236}">
                <a16:creationId xmlns:a16="http://schemas.microsoft.com/office/drawing/2014/main" id="{3E22F4CB-71E3-4B5D-B831-F5E2E49E7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9280" y="4304218"/>
            <a:ext cx="1719688" cy="1476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mcast logo">
            <a:extLst>
              <a:ext uri="{FF2B5EF4-FFF2-40B4-BE49-F238E27FC236}">
                <a16:creationId xmlns:a16="http://schemas.microsoft.com/office/drawing/2014/main" id="{A0DA2921-0B6B-4252-8E56-DBFBF96D4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67" y="1032232"/>
            <a:ext cx="2728480" cy="15698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ropbox logo">
            <a:extLst>
              <a:ext uri="{FF2B5EF4-FFF2-40B4-BE49-F238E27FC236}">
                <a16:creationId xmlns:a16="http://schemas.microsoft.com/office/drawing/2014/main" id="{ACA412B7-A361-4246-BC41-09BF726367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3040" y="1254043"/>
            <a:ext cx="1842085" cy="17131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inkedIn logo">
            <a:extLst>
              <a:ext uri="{FF2B5EF4-FFF2-40B4-BE49-F238E27FC236}">
                <a16:creationId xmlns:a16="http://schemas.microsoft.com/office/drawing/2014/main" id="{EFA01060-91E9-4046-A942-96DD1A0440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7709" y="2871311"/>
            <a:ext cx="1985963" cy="198596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Qatar National Bank logo">
            <a:extLst>
              <a:ext uri="{FF2B5EF4-FFF2-40B4-BE49-F238E27FC236}">
                <a16:creationId xmlns:a16="http://schemas.microsoft.com/office/drawing/2014/main" id="{ED1AF36C-043D-4C20-B484-25B0D84CAC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1053" y="1450083"/>
            <a:ext cx="47625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EA48729B-A4F2-4EF2-92A6-050C84367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073" y="2660073"/>
            <a:ext cx="2410669" cy="240843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7F780665-9DED-4649-A197-EAE0C0936E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354" y="3441009"/>
            <a:ext cx="3200400" cy="62195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Bell (2017 breach) logo">
            <a:extLst>
              <a:ext uri="{FF2B5EF4-FFF2-40B4-BE49-F238E27FC236}">
                <a16:creationId xmlns:a16="http://schemas.microsoft.com/office/drawing/2014/main" id="{F5619F60-1073-4839-8922-5D548BF91C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9867" y="662606"/>
            <a:ext cx="2765949" cy="158212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reative logo">
            <a:extLst>
              <a:ext uri="{FF2B5EF4-FFF2-40B4-BE49-F238E27FC236}">
                <a16:creationId xmlns:a16="http://schemas.microsoft.com/office/drawing/2014/main" id="{2751AB05-D4B1-4D7C-A203-D8C1C0AED5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1268" y="4930804"/>
            <a:ext cx="4762500" cy="88582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Domino's logo">
            <a:extLst>
              <a:ext uri="{FF2B5EF4-FFF2-40B4-BE49-F238E27FC236}">
                <a16:creationId xmlns:a16="http://schemas.microsoft.com/office/drawing/2014/main" id="{1C534B07-A31D-4287-A8F4-950270F917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551" y="1364443"/>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Experian logo">
            <a:extLst>
              <a:ext uri="{FF2B5EF4-FFF2-40B4-BE49-F238E27FC236}">
                <a16:creationId xmlns:a16="http://schemas.microsoft.com/office/drawing/2014/main" id="{9E30E76A-104C-43B6-B781-A9D0341852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33437" y="2674763"/>
            <a:ext cx="48482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Yahoo logo">
            <a:extLst>
              <a:ext uri="{FF2B5EF4-FFF2-40B4-BE49-F238E27FC236}">
                <a16:creationId xmlns:a16="http://schemas.microsoft.com/office/drawing/2014/main" id="{596AB32B-0C6D-4730-9025-5DAA1684A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0038" y="2281238"/>
            <a:ext cx="3971925" cy="2295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BC61AF-3935-4940-86FB-2537E4EAEFB2}"/>
              </a:ext>
            </a:extLst>
          </p:cNvPr>
          <p:cNvSpPr txBox="1"/>
          <p:nvPr/>
        </p:nvSpPr>
        <p:spPr>
          <a:xfrm>
            <a:off x="186431" y="6569476"/>
            <a:ext cx="2672016" cy="184666"/>
          </a:xfrm>
          <a:prstGeom prst="rect">
            <a:avLst/>
          </a:prstGeom>
          <a:noFill/>
        </p:spPr>
        <p:txBody>
          <a:bodyPr wrap="square" lIns="0" tIns="0" rIns="0" bIns="0" rtlCol="0">
            <a:spAutoFit/>
          </a:bodyPr>
          <a:lstStyle/>
          <a:p>
            <a:pPr algn="l"/>
            <a:r>
              <a:rPr lang="en-US" sz="1200" dirty="0" err="1">
                <a:gradFill>
                  <a:gsLst>
                    <a:gs pos="2917">
                      <a:schemeClr val="tx1"/>
                    </a:gs>
                    <a:gs pos="30000">
                      <a:schemeClr val="tx1"/>
                    </a:gs>
                  </a:gsLst>
                  <a:lin ang="5400000" scaled="0"/>
                </a:gradFill>
              </a:rPr>
              <a:t>haveibeenpwned.com</a:t>
            </a:r>
            <a:r>
              <a:rPr lang="en-US" sz="1200" dirty="0">
                <a:gradFill>
                  <a:gsLst>
                    <a:gs pos="2917">
                      <a:schemeClr val="tx1"/>
                    </a:gs>
                    <a:gs pos="30000">
                      <a:schemeClr val="tx1"/>
                    </a:gs>
                  </a:gsLst>
                  <a:lin ang="5400000" scaled="0"/>
                </a:gradFill>
              </a:rPr>
              <a:t>, 02/21/21</a:t>
            </a:r>
          </a:p>
        </p:txBody>
      </p:sp>
      <p:pic>
        <p:nvPicPr>
          <p:cNvPr id="4" name="Picture 3">
            <a:extLst>
              <a:ext uri="{FF2B5EF4-FFF2-40B4-BE49-F238E27FC236}">
                <a16:creationId xmlns:a16="http://schemas.microsoft.com/office/drawing/2014/main" id="{92243FBA-299A-43A1-90D4-B4D39E71562F}"/>
              </a:ext>
            </a:extLst>
          </p:cNvPr>
          <p:cNvPicPr>
            <a:picLocks noChangeAspect="1"/>
          </p:cNvPicPr>
          <p:nvPr/>
        </p:nvPicPr>
        <p:blipFill>
          <a:blip r:embed="rId15"/>
          <a:srcRect/>
          <a:stretch/>
        </p:blipFill>
        <p:spPr>
          <a:xfrm>
            <a:off x="392002" y="2780498"/>
            <a:ext cx="11407995" cy="1306320"/>
          </a:xfrm>
          <a:prstGeom prst="rect">
            <a:avLst/>
          </a:prstGeom>
        </p:spPr>
      </p:pic>
    </p:spTree>
    <p:extLst>
      <p:ext uri="{BB962C8B-B14F-4D97-AF65-F5344CB8AC3E}">
        <p14:creationId xmlns:p14="http://schemas.microsoft.com/office/powerpoint/2010/main" val="619019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2052"/>
                                        </p:tgtEl>
                                        <p:attrNameLst>
                                          <p:attrName>style.visibility</p:attrName>
                                        </p:attrNameLst>
                                      </p:cBhvr>
                                      <p:to>
                                        <p:strVal val="visible"/>
                                      </p:to>
                                    </p:set>
                                  </p:childTnLst>
                                </p:cTn>
                              </p:par>
                              <p:par>
                                <p:cTn id="9" presetID="1" presetClass="entr" presetSubtype="0" fill="hold" nodeType="withEffect">
                                  <p:stCondLst>
                                    <p:cond delay="1750"/>
                                  </p:stCondLst>
                                  <p:childTnLst>
                                    <p:set>
                                      <p:cBhvr>
                                        <p:cTn id="10" dur="1" fill="hold">
                                          <p:stCondLst>
                                            <p:cond delay="0"/>
                                          </p:stCondLst>
                                        </p:cTn>
                                        <p:tgtEl>
                                          <p:spTgt spid="2054"/>
                                        </p:tgtEl>
                                        <p:attrNameLst>
                                          <p:attrName>style.visibility</p:attrName>
                                        </p:attrNameLst>
                                      </p:cBhvr>
                                      <p:to>
                                        <p:strVal val="visible"/>
                                      </p:to>
                                    </p:set>
                                  </p:childTnLst>
                                </p:cTn>
                              </p:par>
                              <p:par>
                                <p:cTn id="11" presetID="1" presetClass="entr" presetSubtype="0" fill="hold" nodeType="withEffect">
                                  <p:stCondLst>
                                    <p:cond delay="2250"/>
                                  </p:stCondLst>
                                  <p:childTnLst>
                                    <p:set>
                                      <p:cBhvr>
                                        <p:cTn id="12" dur="1" fill="hold">
                                          <p:stCondLst>
                                            <p:cond delay="0"/>
                                          </p:stCondLst>
                                        </p:cTn>
                                        <p:tgtEl>
                                          <p:spTgt spid="2056"/>
                                        </p:tgtEl>
                                        <p:attrNameLst>
                                          <p:attrName>style.visibility</p:attrName>
                                        </p:attrNameLst>
                                      </p:cBhvr>
                                      <p:to>
                                        <p:strVal val="visible"/>
                                      </p:to>
                                    </p:set>
                                  </p:childTnLst>
                                </p:cTn>
                              </p:par>
                              <p:par>
                                <p:cTn id="13" presetID="1" presetClass="entr" presetSubtype="0" fill="hold" nodeType="withEffect">
                                  <p:stCondLst>
                                    <p:cond delay="2500"/>
                                  </p:stCondLst>
                                  <p:childTnLst>
                                    <p:set>
                                      <p:cBhvr>
                                        <p:cTn id="14" dur="1" fill="hold">
                                          <p:stCondLst>
                                            <p:cond delay="0"/>
                                          </p:stCondLst>
                                        </p:cTn>
                                        <p:tgtEl>
                                          <p:spTgt spid="2058"/>
                                        </p:tgtEl>
                                        <p:attrNameLst>
                                          <p:attrName>style.visibility</p:attrName>
                                        </p:attrNameLst>
                                      </p:cBhvr>
                                      <p:to>
                                        <p:strVal val="visible"/>
                                      </p:to>
                                    </p:set>
                                  </p:childTnLst>
                                </p:cTn>
                              </p:par>
                              <p:par>
                                <p:cTn id="15" presetID="1" presetClass="entr" presetSubtype="0" fill="hold" nodeType="withEffect">
                                  <p:stCondLst>
                                    <p:cond delay="2750"/>
                                  </p:stCondLst>
                                  <p:childTnLst>
                                    <p:set>
                                      <p:cBhvr>
                                        <p:cTn id="16" dur="1" fill="hold">
                                          <p:stCondLst>
                                            <p:cond delay="0"/>
                                          </p:stCondLst>
                                        </p:cTn>
                                        <p:tgtEl>
                                          <p:spTgt spid="2060"/>
                                        </p:tgtEl>
                                        <p:attrNameLst>
                                          <p:attrName>style.visibility</p:attrName>
                                        </p:attrNameLst>
                                      </p:cBhvr>
                                      <p:to>
                                        <p:strVal val="visible"/>
                                      </p:to>
                                    </p:set>
                                  </p:childTnLst>
                                </p:cTn>
                              </p:par>
                              <p:par>
                                <p:cTn id="17" presetID="1" presetClass="entr" presetSubtype="0" fill="hold" nodeType="withEffect">
                                  <p:stCondLst>
                                    <p:cond delay="3000"/>
                                  </p:stCondLst>
                                  <p:childTnLst>
                                    <p:set>
                                      <p:cBhvr>
                                        <p:cTn id="18" dur="1" fill="hold">
                                          <p:stCondLst>
                                            <p:cond delay="0"/>
                                          </p:stCondLst>
                                        </p:cTn>
                                        <p:tgtEl>
                                          <p:spTgt spid="2062"/>
                                        </p:tgtEl>
                                        <p:attrNameLst>
                                          <p:attrName>style.visibility</p:attrName>
                                        </p:attrNameLst>
                                      </p:cBhvr>
                                      <p:to>
                                        <p:strVal val="visible"/>
                                      </p:to>
                                    </p:set>
                                  </p:childTnLst>
                                </p:cTn>
                              </p:par>
                              <p:par>
                                <p:cTn id="19" presetID="1" presetClass="entr" presetSubtype="0" fill="hold" nodeType="withEffect">
                                  <p:stCondLst>
                                    <p:cond delay="3250"/>
                                  </p:stCondLst>
                                  <p:childTnLst>
                                    <p:set>
                                      <p:cBhvr>
                                        <p:cTn id="20" dur="1" fill="hold">
                                          <p:stCondLst>
                                            <p:cond delay="0"/>
                                          </p:stCondLst>
                                        </p:cTn>
                                        <p:tgtEl>
                                          <p:spTgt spid="2064"/>
                                        </p:tgtEl>
                                        <p:attrNameLst>
                                          <p:attrName>style.visibility</p:attrName>
                                        </p:attrNameLst>
                                      </p:cBhvr>
                                      <p:to>
                                        <p:strVal val="visible"/>
                                      </p:to>
                                    </p:set>
                                  </p:childTnLst>
                                </p:cTn>
                              </p:par>
                              <p:par>
                                <p:cTn id="21" presetID="1" presetClass="entr" presetSubtype="0" fill="hold" nodeType="withEffect">
                                  <p:stCondLst>
                                    <p:cond delay="3500"/>
                                  </p:stCondLst>
                                  <p:childTnLst>
                                    <p:set>
                                      <p:cBhvr>
                                        <p:cTn id="22" dur="1" fill="hold">
                                          <p:stCondLst>
                                            <p:cond delay="0"/>
                                          </p:stCondLst>
                                        </p:cTn>
                                        <p:tgtEl>
                                          <p:spTgt spid="2066"/>
                                        </p:tgtEl>
                                        <p:attrNameLst>
                                          <p:attrName>style.visibility</p:attrName>
                                        </p:attrNameLst>
                                      </p:cBhvr>
                                      <p:to>
                                        <p:strVal val="visible"/>
                                      </p:to>
                                    </p:set>
                                  </p:childTnLst>
                                </p:cTn>
                              </p:par>
                              <p:par>
                                <p:cTn id="23" presetID="1" presetClass="entr" presetSubtype="0" fill="hold" nodeType="withEffect">
                                  <p:stCondLst>
                                    <p:cond delay="3750"/>
                                  </p:stCondLst>
                                  <p:childTnLst>
                                    <p:set>
                                      <p:cBhvr>
                                        <p:cTn id="24" dur="1" fill="hold">
                                          <p:stCondLst>
                                            <p:cond delay="0"/>
                                          </p:stCondLst>
                                        </p:cTn>
                                        <p:tgtEl>
                                          <p:spTgt spid="2068"/>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2070"/>
                                        </p:tgtEl>
                                        <p:attrNameLst>
                                          <p:attrName>style.visibility</p:attrName>
                                        </p:attrNameLst>
                                      </p:cBhvr>
                                      <p:to>
                                        <p:strVal val="visible"/>
                                      </p:to>
                                    </p:set>
                                  </p:childTnLst>
                                </p:cTn>
                              </p:par>
                              <p:par>
                                <p:cTn id="27" presetID="1" presetClass="entr" presetSubtype="0" fill="hold" nodeType="withEffect">
                                  <p:stCondLst>
                                    <p:cond delay="4250"/>
                                  </p:stCondLst>
                                  <p:childTnLst>
                                    <p:set>
                                      <p:cBhvr>
                                        <p:cTn id="28" dur="1" fill="hold">
                                          <p:stCondLst>
                                            <p:cond delay="0"/>
                                          </p:stCondLst>
                                        </p:cTn>
                                        <p:tgtEl>
                                          <p:spTgt spid="2072"/>
                                        </p:tgtEl>
                                        <p:attrNameLst>
                                          <p:attrName>style.visibility</p:attrName>
                                        </p:attrNameLst>
                                      </p:cBhvr>
                                      <p:to>
                                        <p:strVal val="visible"/>
                                      </p:to>
                                    </p:set>
                                  </p:childTnLst>
                                </p:cTn>
                              </p:par>
                              <p:par>
                                <p:cTn id="29" presetID="1" presetClass="entr" presetSubtype="0" fill="hold" nodeType="withEffect">
                                  <p:stCondLst>
                                    <p:cond delay="500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500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426" y="440919"/>
            <a:ext cx="11336039" cy="757915"/>
          </a:xfrm>
        </p:spPr>
        <p:txBody>
          <a:bodyPr/>
          <a:lstStyle/>
          <a:p>
            <a:r>
              <a:rPr lang="en-US"/>
              <a:t>Azure Active Directory - the world’s largest cloud identity service</a:t>
            </a:r>
          </a:p>
        </p:txBody>
      </p:sp>
      <p:sp>
        <p:nvSpPr>
          <p:cNvPr id="7" name="Text Placeholder 6">
            <a:extLst>
              <a:ext uri="{FF2B5EF4-FFF2-40B4-BE49-F238E27FC236}">
                <a16:creationId xmlns:a16="http://schemas.microsoft.com/office/drawing/2014/main" id="{F9C98927-2208-43D3-BE2E-FFA4F61695A0}"/>
              </a:ext>
            </a:extLst>
          </p:cNvPr>
          <p:cNvSpPr>
            <a:spLocks noGrp="1"/>
          </p:cNvSpPr>
          <p:nvPr>
            <p:ph type="body" sz="quarter" idx="10"/>
          </p:nvPr>
        </p:nvSpPr>
        <p:spPr>
          <a:xfrm>
            <a:off x="426426" y="1106557"/>
            <a:ext cx="11336039" cy="271553"/>
          </a:xfrm>
        </p:spPr>
        <p:txBody>
          <a:bodyPr/>
          <a:lstStyle/>
          <a:p>
            <a:r>
              <a:rPr lang="en-US"/>
              <a:t>Thousands of organizations, millions of active users, billions of daily requests</a:t>
            </a:r>
          </a:p>
        </p:txBody>
      </p:sp>
      <p:sp>
        <p:nvSpPr>
          <p:cNvPr id="488" name="TextBox 487">
            <a:extLst>
              <a:ext uri="{FF2B5EF4-FFF2-40B4-BE49-F238E27FC236}">
                <a16:creationId xmlns:a16="http://schemas.microsoft.com/office/drawing/2014/main" id="{2534D3C6-D325-4916-9125-A634E6E36D36}"/>
              </a:ext>
            </a:extLst>
          </p:cNvPr>
          <p:cNvSpPr txBox="1"/>
          <p:nvPr/>
        </p:nvSpPr>
        <p:spPr>
          <a:xfrm>
            <a:off x="4637089" y="1639266"/>
            <a:ext cx="2917825" cy="1714187"/>
          </a:xfrm>
          <a:prstGeom prst="rect">
            <a:avLst/>
          </a:prstGeom>
          <a:noFill/>
        </p:spPr>
        <p:txBody>
          <a:bodyPr wrap="square" lIns="0" rIns="91427" rtlCol="0">
            <a:spAutoFit/>
          </a:bodyPr>
          <a:lstStyle/>
          <a:p>
            <a:pPr algn="ctr" defTabSz="932222">
              <a:defRPr/>
            </a:pPr>
            <a:r>
              <a:rPr lang="en-US" sz="3921" kern="0" spc="-300">
                <a:ln w="3175">
                  <a:noFill/>
                </a:ln>
                <a:gradFill>
                  <a:gsLst>
                    <a:gs pos="83000">
                      <a:srgbClr val="0078D4"/>
                    </a:gs>
                    <a:gs pos="100000">
                      <a:srgbClr val="0078D4"/>
                    </a:gs>
                  </a:gsLst>
                  <a:lin ang="5400000" scaled="1"/>
                </a:gradFill>
                <a:latin typeface="Segoe UI Semibold"/>
                <a:cs typeface="Segoe UI" panose="020B0502040204020203" pitchFamily="34" charset="0"/>
              </a:rPr>
              <a:t>200</a:t>
            </a:r>
            <a:r>
              <a:rPr lang="en-US" sz="3921"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K +</a:t>
            </a:r>
          </a:p>
          <a:p>
            <a:pPr algn="ctr" defTabSz="914384">
              <a:defRPr/>
            </a:pPr>
            <a:r>
              <a:rPr lang="en-US" sz="1765">
                <a:gradFill>
                  <a:gsLst>
                    <a:gs pos="83000">
                      <a:srgbClr val="282828"/>
                    </a:gs>
                    <a:gs pos="100000">
                      <a:srgbClr val="282828"/>
                    </a:gs>
                  </a:gsLst>
                  <a:lin ang="5400000" scaled="1"/>
                </a:gradFill>
                <a:latin typeface="Segoe UI Semibold"/>
              </a:rPr>
              <a:t>Azure AD</a:t>
            </a:r>
          </a:p>
          <a:p>
            <a:pPr algn="ctr" defTabSz="914384">
              <a:defRPr/>
            </a:pPr>
            <a:r>
              <a:rPr lang="en-US" sz="1324">
                <a:gradFill>
                  <a:gsLst>
                    <a:gs pos="83000">
                      <a:srgbClr val="282828"/>
                    </a:gs>
                    <a:gs pos="100000">
                      <a:srgbClr val="282828"/>
                    </a:gs>
                  </a:gsLst>
                  <a:lin ang="5400000" scaled="1"/>
                </a:gradFill>
                <a:latin typeface="Segoe UI"/>
              </a:rPr>
              <a:t>Premium organizations</a:t>
            </a:r>
            <a:endParaRPr lang="en-US">
              <a:gradFill>
                <a:gsLst>
                  <a:gs pos="83000">
                    <a:srgbClr val="282828"/>
                  </a:gs>
                  <a:gs pos="100000">
                    <a:srgbClr val="282828"/>
                  </a:gs>
                </a:gsLst>
                <a:lin ang="5400000" scaled="1"/>
              </a:gradFill>
              <a:latin typeface="Segoe UI"/>
            </a:endParaRPr>
          </a:p>
          <a:p>
            <a:pPr algn="ctr" defTabSz="932222">
              <a:defRPr/>
            </a:pPr>
            <a:endParaRPr lang="en-US" sz="3529" b="1" kern="0" spc="-300">
              <a:ln w="3175">
                <a:noFill/>
              </a:ln>
              <a:gradFill>
                <a:gsLst>
                  <a:gs pos="83000">
                    <a:srgbClr val="0078D4"/>
                  </a:gs>
                  <a:gs pos="100000">
                    <a:srgbClr val="0078D4"/>
                  </a:gs>
                </a:gsLst>
                <a:lin ang="5400000" scaled="1"/>
              </a:gradFill>
              <a:latin typeface="Segoe UI Semibold"/>
              <a:cs typeface="Segoe UI" panose="020B0502040204020203" pitchFamily="34" charset="0"/>
            </a:endParaRPr>
          </a:p>
        </p:txBody>
      </p:sp>
      <p:grpSp>
        <p:nvGrpSpPr>
          <p:cNvPr id="463" name="Group 462">
            <a:extLst>
              <a:ext uri="{FF2B5EF4-FFF2-40B4-BE49-F238E27FC236}">
                <a16:creationId xmlns:a16="http://schemas.microsoft.com/office/drawing/2014/main" id="{7C2A54B3-76D6-46A3-BFA6-DEB631D55965}"/>
              </a:ext>
            </a:extLst>
          </p:cNvPr>
          <p:cNvGrpSpPr/>
          <p:nvPr/>
        </p:nvGrpSpPr>
        <p:grpSpPr>
          <a:xfrm>
            <a:off x="647090" y="4559551"/>
            <a:ext cx="552484" cy="589836"/>
            <a:chOff x="557213" y="4052888"/>
            <a:chExt cx="563563" cy="601663"/>
          </a:xfrm>
        </p:grpSpPr>
        <p:sp>
          <p:nvSpPr>
            <p:cNvPr id="10" name="Freeform 5">
              <a:extLst>
                <a:ext uri="{FF2B5EF4-FFF2-40B4-BE49-F238E27FC236}">
                  <a16:creationId xmlns:a16="http://schemas.microsoft.com/office/drawing/2014/main" id="{5621B793-995D-4874-8BA3-74846DB59672}"/>
                </a:ext>
              </a:extLst>
            </p:cNvPr>
            <p:cNvSpPr>
              <a:spLocks noEditPoints="1"/>
            </p:cNvSpPr>
            <p:nvPr/>
          </p:nvSpPr>
          <p:spPr bwMode="auto">
            <a:xfrm>
              <a:off x="557213" y="4162425"/>
              <a:ext cx="280988" cy="49212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chemeClr val="bg1"/>
            </a:solidFill>
            <a:ln w="0">
              <a:no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11" name="Freeform 6">
              <a:extLst>
                <a:ext uri="{FF2B5EF4-FFF2-40B4-BE49-F238E27FC236}">
                  <a16:creationId xmlns:a16="http://schemas.microsoft.com/office/drawing/2014/main" id="{8EBDC50D-C058-4F1A-A78B-962901467977}"/>
                </a:ext>
              </a:extLst>
            </p:cNvPr>
            <p:cNvSpPr>
              <a:spLocks noEditPoints="1"/>
            </p:cNvSpPr>
            <p:nvPr/>
          </p:nvSpPr>
          <p:spPr bwMode="auto">
            <a:xfrm>
              <a:off x="742950" y="4254500"/>
              <a:ext cx="236538" cy="400050"/>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bg1"/>
            </a:solidFill>
            <a:ln w="0">
              <a:no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12" name="Freeform 7">
              <a:extLst>
                <a:ext uri="{FF2B5EF4-FFF2-40B4-BE49-F238E27FC236}">
                  <a16:creationId xmlns:a16="http://schemas.microsoft.com/office/drawing/2014/main" id="{D5F5150F-8DAB-4790-B99D-100726B3B99E}"/>
                </a:ext>
              </a:extLst>
            </p:cNvPr>
            <p:cNvSpPr>
              <a:spLocks/>
            </p:cNvSpPr>
            <p:nvPr/>
          </p:nvSpPr>
          <p:spPr bwMode="auto">
            <a:xfrm>
              <a:off x="838200" y="4537075"/>
              <a:ext cx="47625" cy="117475"/>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bg1"/>
            </a:solidFill>
            <a:ln w="0">
              <a:no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14" name="Freeform 8">
              <a:extLst>
                <a:ext uri="{FF2B5EF4-FFF2-40B4-BE49-F238E27FC236}">
                  <a16:creationId xmlns:a16="http://schemas.microsoft.com/office/drawing/2014/main" id="{E2BC4E99-10E0-4495-BD8F-CA00F16200E2}"/>
                </a:ext>
              </a:extLst>
            </p:cNvPr>
            <p:cNvSpPr>
              <a:spLocks/>
            </p:cNvSpPr>
            <p:nvPr/>
          </p:nvSpPr>
          <p:spPr bwMode="auto">
            <a:xfrm>
              <a:off x="979488" y="4052888"/>
              <a:ext cx="141288" cy="601663"/>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bg1"/>
            </a:solidFill>
            <a:ln w="0">
              <a:no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grpSp>
      <p:sp>
        <p:nvSpPr>
          <p:cNvPr id="42" name="TextBox 41">
            <a:extLst>
              <a:ext uri="{FF2B5EF4-FFF2-40B4-BE49-F238E27FC236}">
                <a16:creationId xmlns:a16="http://schemas.microsoft.com/office/drawing/2014/main" id="{1E6B29D2-038F-4036-9ADD-9D4F252ADAE5}"/>
              </a:ext>
            </a:extLst>
          </p:cNvPr>
          <p:cNvSpPr txBox="1"/>
          <p:nvPr/>
        </p:nvSpPr>
        <p:spPr>
          <a:xfrm>
            <a:off x="1162059" y="4760179"/>
            <a:ext cx="3137628" cy="1171090"/>
          </a:xfrm>
          <a:prstGeom prst="rect">
            <a:avLst/>
          </a:prstGeom>
          <a:noFill/>
        </p:spPr>
        <p:txBody>
          <a:bodyPr wrap="square" lIns="0" rIns="91427" rtlCol="0">
            <a:spAutoFit/>
          </a:bodyPr>
          <a:lstStyle/>
          <a:p>
            <a:pPr algn="r" defTabSz="932222">
              <a:defRPr/>
            </a:pPr>
            <a:r>
              <a:rPr lang="en-US" sz="3921" kern="0" spc="-300">
                <a:ln w="3175">
                  <a:noFill/>
                </a:ln>
                <a:gradFill>
                  <a:gsLst>
                    <a:gs pos="83000">
                      <a:srgbClr val="0078D4"/>
                    </a:gs>
                    <a:gs pos="100000">
                      <a:srgbClr val="0078D4"/>
                    </a:gs>
                  </a:gsLst>
                  <a:lin ang="5400000" scaled="1"/>
                </a:gradFill>
                <a:latin typeface="Segoe UI Semibold"/>
                <a:cs typeface="Segoe UI" panose="020B0502040204020203" pitchFamily="34" charset="0"/>
              </a:rPr>
              <a:t>345</a:t>
            </a:r>
            <a:r>
              <a:rPr lang="en-US" sz="3921"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M </a:t>
            </a:r>
            <a:r>
              <a:rPr lang="en-US" sz="3921" b="1" kern="0" spc="-300">
                <a:ln w="3175">
                  <a:noFill/>
                </a:ln>
                <a:gradFill>
                  <a:gsLst>
                    <a:gs pos="83000">
                      <a:srgbClr val="0078D4"/>
                    </a:gs>
                    <a:gs pos="100000">
                      <a:srgbClr val="0078D4"/>
                    </a:gs>
                  </a:gsLst>
                  <a:lin ang="5400000" scaled="1"/>
                </a:gradFill>
                <a:latin typeface="Segoe UI"/>
                <a:cs typeface="Segoe UI" panose="020B0502040204020203" pitchFamily="34" charset="0"/>
              </a:rPr>
              <a:t>+</a:t>
            </a:r>
          </a:p>
          <a:p>
            <a:pPr algn="r" defTabSz="914384">
              <a:defRPr/>
            </a:pPr>
            <a:r>
              <a:rPr lang="en-US" sz="1765">
                <a:gradFill>
                  <a:gsLst>
                    <a:gs pos="83000">
                      <a:srgbClr val="282828"/>
                    </a:gs>
                    <a:gs pos="100000">
                      <a:srgbClr val="282828"/>
                    </a:gs>
                  </a:gsLst>
                  <a:lin ang="5400000" scaled="1"/>
                </a:gradFill>
                <a:latin typeface="Segoe UI Semibold"/>
              </a:rPr>
              <a:t>Azure AD</a:t>
            </a:r>
          </a:p>
          <a:p>
            <a:pPr algn="r" defTabSz="914384">
              <a:defRPr/>
            </a:pPr>
            <a:r>
              <a:rPr lang="en-US" sz="1324">
                <a:gradFill>
                  <a:gsLst>
                    <a:gs pos="83000">
                      <a:srgbClr val="282828"/>
                    </a:gs>
                    <a:gs pos="100000">
                      <a:srgbClr val="282828"/>
                    </a:gs>
                  </a:gsLst>
                  <a:lin ang="5400000" scaled="1"/>
                </a:gradFill>
                <a:latin typeface="Segoe UI"/>
              </a:rPr>
              <a:t>Monthly active users</a:t>
            </a:r>
          </a:p>
        </p:txBody>
      </p:sp>
      <p:grpSp>
        <p:nvGrpSpPr>
          <p:cNvPr id="467" name="Group 466">
            <a:extLst>
              <a:ext uri="{FF2B5EF4-FFF2-40B4-BE49-F238E27FC236}">
                <a16:creationId xmlns:a16="http://schemas.microsoft.com/office/drawing/2014/main" id="{6F6CE21D-9DCA-4502-A7FF-134A155DADAE}"/>
              </a:ext>
            </a:extLst>
          </p:cNvPr>
          <p:cNvGrpSpPr/>
          <p:nvPr/>
        </p:nvGrpSpPr>
        <p:grpSpPr>
          <a:xfrm>
            <a:off x="4414611" y="2996167"/>
            <a:ext cx="3523496" cy="2142325"/>
            <a:chOff x="4445000" y="2447042"/>
            <a:chExt cx="3594149" cy="2185283"/>
          </a:xfrm>
        </p:grpSpPr>
        <p:sp>
          <p:nvSpPr>
            <p:cNvPr id="40" name="TextBox 39">
              <a:extLst>
                <a:ext uri="{FF2B5EF4-FFF2-40B4-BE49-F238E27FC236}">
                  <a16:creationId xmlns:a16="http://schemas.microsoft.com/office/drawing/2014/main" id="{93348199-26EC-4437-9A1F-46F783A0B603}"/>
                </a:ext>
              </a:extLst>
            </p:cNvPr>
            <p:cNvSpPr txBox="1"/>
            <p:nvPr/>
          </p:nvSpPr>
          <p:spPr>
            <a:xfrm>
              <a:off x="5501419" y="2447042"/>
              <a:ext cx="2537730" cy="221530"/>
            </a:xfrm>
            <a:prstGeom prst="rect">
              <a:avLst/>
            </a:prstGeom>
            <a:noFill/>
          </p:spPr>
          <p:txBody>
            <a:bodyPr wrap="square" lIns="0" tIns="0" rIns="0" bIns="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defTabSz="914208">
                <a:spcBef>
                  <a:spcPts val="600"/>
                </a:spcBef>
                <a:defRPr/>
              </a:pPr>
              <a:endParaRPr lang="en-US" sz="1568">
                <a:gradFill>
                  <a:gsLst>
                    <a:gs pos="83000">
                      <a:srgbClr val="282828"/>
                    </a:gs>
                    <a:gs pos="100000">
                      <a:srgbClr val="282828"/>
                    </a:gs>
                  </a:gsLst>
                  <a:lin ang="5400000" scaled="1"/>
                </a:gradFill>
              </a:endParaRPr>
            </a:p>
          </p:txBody>
        </p:sp>
        <p:grpSp>
          <p:nvGrpSpPr>
            <p:cNvPr id="464" name="Group 463">
              <a:extLst>
                <a:ext uri="{FF2B5EF4-FFF2-40B4-BE49-F238E27FC236}">
                  <a16:creationId xmlns:a16="http://schemas.microsoft.com/office/drawing/2014/main" id="{19081A34-0369-4F0A-BB02-27C533B4F3E6}"/>
                </a:ext>
              </a:extLst>
            </p:cNvPr>
            <p:cNvGrpSpPr/>
            <p:nvPr/>
          </p:nvGrpSpPr>
          <p:grpSpPr>
            <a:xfrm>
              <a:off x="4445000" y="4075113"/>
              <a:ext cx="557213" cy="557212"/>
              <a:chOff x="4660900" y="4071938"/>
              <a:chExt cx="557213" cy="557212"/>
            </a:xfrm>
          </p:grpSpPr>
          <p:sp>
            <p:nvSpPr>
              <p:cNvPr id="448" name="Rectangle 15">
                <a:extLst>
                  <a:ext uri="{FF2B5EF4-FFF2-40B4-BE49-F238E27FC236}">
                    <a16:creationId xmlns:a16="http://schemas.microsoft.com/office/drawing/2014/main" id="{795EEF02-42DC-4785-BF77-1BBFCC182627}"/>
                  </a:ext>
                </a:extLst>
              </p:cNvPr>
              <p:cNvSpPr>
                <a:spLocks noChangeArrowheads="1"/>
              </p:cNvSpPr>
              <p:nvPr/>
            </p:nvSpPr>
            <p:spPr bwMode="auto">
              <a:xfrm>
                <a:off x="4660900" y="4071938"/>
                <a:ext cx="34925" cy="122237"/>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449" name="Rectangle 16">
                <a:extLst>
                  <a:ext uri="{FF2B5EF4-FFF2-40B4-BE49-F238E27FC236}">
                    <a16:creationId xmlns:a16="http://schemas.microsoft.com/office/drawing/2014/main" id="{04E28E03-5F2F-417C-949F-581CAE520ED4}"/>
                  </a:ext>
                </a:extLst>
              </p:cNvPr>
              <p:cNvSpPr>
                <a:spLocks noChangeArrowheads="1"/>
              </p:cNvSpPr>
              <p:nvPr/>
            </p:nvSpPr>
            <p:spPr bwMode="auto">
              <a:xfrm>
                <a:off x="4660900" y="4071938"/>
                <a:ext cx="122238" cy="34925"/>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450" name="Rectangle 17">
                <a:extLst>
                  <a:ext uri="{FF2B5EF4-FFF2-40B4-BE49-F238E27FC236}">
                    <a16:creationId xmlns:a16="http://schemas.microsoft.com/office/drawing/2014/main" id="{C1FFB22C-F458-4D22-9DDF-6B94C8F15FCE}"/>
                  </a:ext>
                </a:extLst>
              </p:cNvPr>
              <p:cNvSpPr>
                <a:spLocks noChangeArrowheads="1"/>
              </p:cNvSpPr>
              <p:nvPr/>
            </p:nvSpPr>
            <p:spPr bwMode="auto">
              <a:xfrm>
                <a:off x="4660900" y="4594225"/>
                <a:ext cx="122238" cy="34925"/>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451" name="Rectangle 18">
                <a:extLst>
                  <a:ext uri="{FF2B5EF4-FFF2-40B4-BE49-F238E27FC236}">
                    <a16:creationId xmlns:a16="http://schemas.microsoft.com/office/drawing/2014/main" id="{B2859648-5122-4D67-B4A2-3EBEC1CD4313}"/>
                  </a:ext>
                </a:extLst>
              </p:cNvPr>
              <p:cNvSpPr>
                <a:spLocks noChangeArrowheads="1"/>
              </p:cNvSpPr>
              <p:nvPr/>
            </p:nvSpPr>
            <p:spPr bwMode="auto">
              <a:xfrm>
                <a:off x="4660900" y="4506913"/>
                <a:ext cx="34925" cy="122237"/>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452" name="Rectangle 19">
                <a:extLst>
                  <a:ext uri="{FF2B5EF4-FFF2-40B4-BE49-F238E27FC236}">
                    <a16:creationId xmlns:a16="http://schemas.microsoft.com/office/drawing/2014/main" id="{0E48C6DC-B322-4929-AF9C-F868B3B601B7}"/>
                  </a:ext>
                </a:extLst>
              </p:cNvPr>
              <p:cNvSpPr>
                <a:spLocks noChangeArrowheads="1"/>
              </p:cNvSpPr>
              <p:nvPr/>
            </p:nvSpPr>
            <p:spPr bwMode="auto">
              <a:xfrm>
                <a:off x="5183188" y="4071938"/>
                <a:ext cx="34925" cy="122237"/>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453" name="Rectangle 20">
                <a:extLst>
                  <a:ext uri="{FF2B5EF4-FFF2-40B4-BE49-F238E27FC236}">
                    <a16:creationId xmlns:a16="http://schemas.microsoft.com/office/drawing/2014/main" id="{18D377BD-D69D-4095-B963-14966E7BE221}"/>
                  </a:ext>
                </a:extLst>
              </p:cNvPr>
              <p:cNvSpPr>
                <a:spLocks noChangeArrowheads="1"/>
              </p:cNvSpPr>
              <p:nvPr/>
            </p:nvSpPr>
            <p:spPr bwMode="auto">
              <a:xfrm>
                <a:off x="5095875" y="4071938"/>
                <a:ext cx="122238" cy="34925"/>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454" name="Rectangle 21">
                <a:extLst>
                  <a:ext uri="{FF2B5EF4-FFF2-40B4-BE49-F238E27FC236}">
                    <a16:creationId xmlns:a16="http://schemas.microsoft.com/office/drawing/2014/main" id="{9CB9EFCB-ADF2-4DC3-A573-77853966B069}"/>
                  </a:ext>
                </a:extLst>
              </p:cNvPr>
              <p:cNvSpPr>
                <a:spLocks noChangeArrowheads="1"/>
              </p:cNvSpPr>
              <p:nvPr/>
            </p:nvSpPr>
            <p:spPr bwMode="auto">
              <a:xfrm>
                <a:off x="5095875" y="4594225"/>
                <a:ext cx="122238" cy="34925"/>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455" name="Rectangle 22">
                <a:extLst>
                  <a:ext uri="{FF2B5EF4-FFF2-40B4-BE49-F238E27FC236}">
                    <a16:creationId xmlns:a16="http://schemas.microsoft.com/office/drawing/2014/main" id="{182DFB6F-AA05-4075-ADD3-03259EB3939F}"/>
                  </a:ext>
                </a:extLst>
              </p:cNvPr>
              <p:cNvSpPr>
                <a:spLocks noChangeArrowheads="1"/>
              </p:cNvSpPr>
              <p:nvPr/>
            </p:nvSpPr>
            <p:spPr bwMode="auto">
              <a:xfrm>
                <a:off x="5183188" y="4506913"/>
                <a:ext cx="34925" cy="122237"/>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456" name="Oval 23">
                <a:extLst>
                  <a:ext uri="{FF2B5EF4-FFF2-40B4-BE49-F238E27FC236}">
                    <a16:creationId xmlns:a16="http://schemas.microsoft.com/office/drawing/2014/main" id="{BF3D738F-BB4E-478F-BD4B-943B6D173069}"/>
                  </a:ext>
                </a:extLst>
              </p:cNvPr>
              <p:cNvSpPr>
                <a:spLocks noChangeArrowheads="1"/>
              </p:cNvSpPr>
              <p:nvPr/>
            </p:nvSpPr>
            <p:spPr bwMode="auto">
              <a:xfrm>
                <a:off x="4887913" y="4229100"/>
                <a:ext cx="104775" cy="103187"/>
              </a:xfrm>
              <a:prstGeom prst="ellipse">
                <a:avLst/>
              </a:prstGeom>
              <a:solidFill>
                <a:schemeClr val="bg1"/>
              </a:solidFill>
              <a:ln w="9525">
                <a:noFill/>
                <a:round/>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sp>
            <p:nvSpPr>
              <p:cNvPr id="457" name="Freeform 24">
                <a:extLst>
                  <a:ext uri="{FF2B5EF4-FFF2-40B4-BE49-F238E27FC236}">
                    <a16:creationId xmlns:a16="http://schemas.microsoft.com/office/drawing/2014/main" id="{58C31279-894A-4BBA-A0FD-014DEF79F67B}"/>
                  </a:ext>
                </a:extLst>
              </p:cNvPr>
              <p:cNvSpPr>
                <a:spLocks/>
              </p:cNvSpPr>
              <p:nvPr/>
            </p:nvSpPr>
            <p:spPr bwMode="auto">
              <a:xfrm>
                <a:off x="4835525" y="4367213"/>
                <a:ext cx="207963" cy="1047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chemeClr val="bg1"/>
              </a:solidFill>
              <a:ln w="9525">
                <a:noFill/>
                <a:round/>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FF0000"/>
                  </a:solidFill>
                  <a:latin typeface="Segoe UI"/>
                </a:endParaRPr>
              </a:p>
            </p:txBody>
          </p:sp>
        </p:grpSp>
      </p:grpSp>
      <p:sp>
        <p:nvSpPr>
          <p:cNvPr id="16" name="TextBox 15">
            <a:extLst>
              <a:ext uri="{FF2B5EF4-FFF2-40B4-BE49-F238E27FC236}">
                <a16:creationId xmlns:a16="http://schemas.microsoft.com/office/drawing/2014/main" id="{BDBA2D60-45DB-46AE-957E-002B5D23A77A}"/>
              </a:ext>
            </a:extLst>
          </p:cNvPr>
          <p:cNvSpPr txBox="1"/>
          <p:nvPr/>
        </p:nvSpPr>
        <p:spPr>
          <a:xfrm>
            <a:off x="7954931" y="4760179"/>
            <a:ext cx="3274855" cy="1171090"/>
          </a:xfrm>
          <a:prstGeom prst="rect">
            <a:avLst/>
          </a:prstGeom>
          <a:noFill/>
        </p:spPr>
        <p:txBody>
          <a:bodyPr wrap="square" lIns="0" rIns="91427" rtlCol="0">
            <a:spAutoFit/>
          </a:bodyPr>
          <a:lstStyle/>
          <a:p>
            <a:pPr defTabSz="932222">
              <a:defRPr/>
            </a:pPr>
            <a:r>
              <a:rPr lang="en-US" sz="3921" kern="0" spc="-300">
                <a:ln w="3175">
                  <a:noFill/>
                </a:ln>
                <a:gradFill>
                  <a:gsLst>
                    <a:gs pos="83000">
                      <a:srgbClr val="0078D4"/>
                    </a:gs>
                    <a:gs pos="100000">
                      <a:srgbClr val="0078D4"/>
                    </a:gs>
                  </a:gsLst>
                  <a:lin ang="5400000" scaled="1"/>
                </a:gradFill>
                <a:latin typeface="Segoe UI Semibold"/>
                <a:cs typeface="Segoe UI" panose="020B0502040204020203" pitchFamily="34" charset="0"/>
              </a:rPr>
              <a:t>30</a:t>
            </a:r>
            <a:r>
              <a:rPr lang="en-US" sz="3921"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B </a:t>
            </a:r>
            <a:r>
              <a:rPr lang="en-US" sz="3921" b="1" kern="0" spc="-300">
                <a:ln w="3175">
                  <a:noFill/>
                </a:ln>
                <a:gradFill>
                  <a:gsLst>
                    <a:gs pos="83000">
                      <a:srgbClr val="0078D4"/>
                    </a:gs>
                    <a:gs pos="100000">
                      <a:srgbClr val="0078D4"/>
                    </a:gs>
                  </a:gsLst>
                  <a:lin ang="5400000" scaled="1"/>
                </a:gradFill>
                <a:latin typeface="Segoe UI"/>
                <a:cs typeface="Segoe UI" panose="020B0502040204020203" pitchFamily="34" charset="0"/>
              </a:rPr>
              <a:t>+</a:t>
            </a:r>
          </a:p>
          <a:p>
            <a:pPr defTabSz="914384">
              <a:defRPr/>
            </a:pPr>
            <a:r>
              <a:rPr lang="en-US" sz="1765">
                <a:gradFill>
                  <a:gsLst>
                    <a:gs pos="83000">
                      <a:srgbClr val="282828"/>
                    </a:gs>
                    <a:gs pos="100000">
                      <a:srgbClr val="282828"/>
                    </a:gs>
                  </a:gsLst>
                  <a:lin ang="5400000" scaled="1"/>
                </a:gradFill>
                <a:latin typeface="Segoe UI Semibold"/>
              </a:rPr>
              <a:t>Azure AD</a:t>
            </a:r>
          </a:p>
          <a:p>
            <a:pPr defTabSz="914384">
              <a:defRPr/>
            </a:pPr>
            <a:r>
              <a:rPr lang="en-US" sz="1324">
                <a:gradFill>
                  <a:gsLst>
                    <a:gs pos="83000">
                      <a:srgbClr val="282828"/>
                    </a:gs>
                    <a:gs pos="100000">
                      <a:srgbClr val="282828"/>
                    </a:gs>
                  </a:gsLst>
                  <a:lin ang="5400000" scaled="1"/>
                </a:gradFill>
                <a:latin typeface="Segoe UI"/>
              </a:rPr>
              <a:t>Daily authentication requests</a:t>
            </a:r>
          </a:p>
        </p:txBody>
      </p:sp>
      <p:grpSp>
        <p:nvGrpSpPr>
          <p:cNvPr id="19" name="Group 18">
            <a:extLst>
              <a:ext uri="{FF2B5EF4-FFF2-40B4-BE49-F238E27FC236}">
                <a16:creationId xmlns:a16="http://schemas.microsoft.com/office/drawing/2014/main" id="{880C3EA7-7052-4FBF-A666-FE9238281E29}"/>
              </a:ext>
            </a:extLst>
          </p:cNvPr>
          <p:cNvGrpSpPr/>
          <p:nvPr/>
        </p:nvGrpSpPr>
        <p:grpSpPr>
          <a:xfrm>
            <a:off x="4722185" y="3389838"/>
            <a:ext cx="2747633" cy="2747633"/>
            <a:chOff x="4973122" y="3352410"/>
            <a:chExt cx="2286000" cy="2286000"/>
          </a:xfrm>
        </p:grpSpPr>
        <p:sp>
          <p:nvSpPr>
            <p:cNvPr id="8" name="Oval 7">
              <a:extLst>
                <a:ext uri="{FF2B5EF4-FFF2-40B4-BE49-F238E27FC236}">
                  <a16:creationId xmlns:a16="http://schemas.microsoft.com/office/drawing/2014/main" id="{80E8BC51-9E37-4502-ADC3-7EECE36E9AAA}"/>
                </a:ext>
              </a:extLst>
            </p:cNvPr>
            <p:cNvSpPr/>
            <p:nvPr/>
          </p:nvSpPr>
          <p:spPr bwMode="auto">
            <a:xfrm>
              <a:off x="4973122" y="3352410"/>
              <a:ext cx="2286000" cy="2286000"/>
            </a:xfrm>
            <a:prstGeom prst="ellipse">
              <a:avLst/>
            </a:prstGeom>
            <a:noFill/>
            <a:ln w="38100" cap="rnd">
              <a:solidFill>
                <a:schemeClr val="accent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Graphic 47">
              <a:extLst>
                <a:ext uri="{FF2B5EF4-FFF2-40B4-BE49-F238E27FC236}">
                  <a16:creationId xmlns:a16="http://schemas.microsoft.com/office/drawing/2014/main" id="{A26D3DF2-1DE1-44B0-A9F9-463DA1301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3465" y="3942751"/>
              <a:ext cx="1105315" cy="1105318"/>
            </a:xfrm>
            <a:prstGeom prst="rect">
              <a:avLst/>
            </a:prstGeom>
          </p:spPr>
        </p:pic>
      </p:grpSp>
      <p:sp>
        <p:nvSpPr>
          <p:cNvPr id="9" name="Oval 8">
            <a:extLst>
              <a:ext uri="{FF2B5EF4-FFF2-40B4-BE49-F238E27FC236}">
                <a16:creationId xmlns:a16="http://schemas.microsoft.com/office/drawing/2014/main" id="{D9362CF7-67CF-4FBC-8AE6-36850C4A9F6A}"/>
              </a:ext>
            </a:extLst>
          </p:cNvPr>
          <p:cNvSpPr/>
          <p:nvPr/>
        </p:nvSpPr>
        <p:spPr bwMode="auto">
          <a:xfrm>
            <a:off x="5657924" y="2948855"/>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err="1">
              <a:solidFill>
                <a:srgbClr val="3C3C41"/>
              </a:solidFill>
              <a:latin typeface="Segoe UI Semilight"/>
            </a:endParaRPr>
          </a:p>
        </p:txBody>
      </p:sp>
      <p:sp>
        <p:nvSpPr>
          <p:cNvPr id="45" name="Oval 44">
            <a:extLst>
              <a:ext uri="{FF2B5EF4-FFF2-40B4-BE49-F238E27FC236}">
                <a16:creationId xmlns:a16="http://schemas.microsoft.com/office/drawing/2014/main" id="{723C7563-962D-4D38-84CF-8AFA6AF0576D}"/>
              </a:ext>
            </a:extLst>
          </p:cNvPr>
          <p:cNvSpPr/>
          <p:nvPr/>
        </p:nvSpPr>
        <p:spPr bwMode="auto">
          <a:xfrm>
            <a:off x="4474528" y="4913172"/>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err="1">
              <a:solidFill>
                <a:srgbClr val="3C3C41"/>
              </a:solidFill>
              <a:latin typeface="Segoe UI Semilight"/>
            </a:endParaRPr>
          </a:p>
        </p:txBody>
      </p:sp>
      <p:pic>
        <p:nvPicPr>
          <p:cNvPr id="51" name="Picture 50">
            <a:extLst>
              <a:ext uri="{FF2B5EF4-FFF2-40B4-BE49-F238E27FC236}">
                <a16:creationId xmlns:a16="http://schemas.microsoft.com/office/drawing/2014/main" id="{E528E6E1-BB71-470B-95D5-361ADFA6EED2}"/>
              </a:ext>
            </a:extLst>
          </p:cNvPr>
          <p:cNvPicPr>
            <a:picLocks noChangeAspect="1"/>
          </p:cNvPicPr>
          <p:nvPr/>
        </p:nvPicPr>
        <p:blipFill>
          <a:blip r:embed="rId5"/>
          <a:stretch>
            <a:fillRect/>
          </a:stretch>
        </p:blipFill>
        <p:spPr>
          <a:xfrm>
            <a:off x="5821244" y="3112175"/>
            <a:ext cx="549515" cy="549515"/>
          </a:xfrm>
          <a:prstGeom prst="rect">
            <a:avLst/>
          </a:prstGeom>
        </p:spPr>
      </p:pic>
      <p:pic>
        <p:nvPicPr>
          <p:cNvPr id="52" name="Picture 51">
            <a:extLst>
              <a:ext uri="{FF2B5EF4-FFF2-40B4-BE49-F238E27FC236}">
                <a16:creationId xmlns:a16="http://schemas.microsoft.com/office/drawing/2014/main" id="{A19333DB-CF6C-46B3-8F6A-C658F08BEAE5}"/>
              </a:ext>
            </a:extLst>
          </p:cNvPr>
          <p:cNvPicPr>
            <a:picLocks noChangeAspect="1"/>
          </p:cNvPicPr>
          <p:nvPr/>
        </p:nvPicPr>
        <p:blipFill>
          <a:blip r:embed="rId6"/>
          <a:stretch>
            <a:fillRect/>
          </a:stretch>
        </p:blipFill>
        <p:spPr>
          <a:xfrm>
            <a:off x="4654858" y="5093502"/>
            <a:ext cx="515493" cy="515493"/>
          </a:xfrm>
          <a:prstGeom prst="rect">
            <a:avLst/>
          </a:prstGeom>
        </p:spPr>
      </p:pic>
      <p:sp>
        <p:nvSpPr>
          <p:cNvPr id="44" name="Oval 43">
            <a:extLst>
              <a:ext uri="{FF2B5EF4-FFF2-40B4-BE49-F238E27FC236}">
                <a16:creationId xmlns:a16="http://schemas.microsoft.com/office/drawing/2014/main" id="{116314C4-DAA2-42B8-89BD-D610B71CA647}"/>
              </a:ext>
            </a:extLst>
          </p:cNvPr>
          <p:cNvSpPr/>
          <p:nvPr/>
        </p:nvSpPr>
        <p:spPr bwMode="auto">
          <a:xfrm>
            <a:off x="6856496" y="4913172"/>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err="1">
              <a:solidFill>
                <a:srgbClr val="3C3C41"/>
              </a:solidFill>
              <a:latin typeface="Segoe UI Semilight"/>
            </a:endParaRPr>
          </a:p>
        </p:txBody>
      </p:sp>
      <p:grpSp>
        <p:nvGrpSpPr>
          <p:cNvPr id="30" name="Group 29">
            <a:extLst>
              <a:ext uri="{FF2B5EF4-FFF2-40B4-BE49-F238E27FC236}">
                <a16:creationId xmlns:a16="http://schemas.microsoft.com/office/drawing/2014/main" id="{2FCD2890-9810-481C-8948-43B423644E20}"/>
              </a:ext>
            </a:extLst>
          </p:cNvPr>
          <p:cNvGrpSpPr/>
          <p:nvPr/>
        </p:nvGrpSpPr>
        <p:grpSpPr>
          <a:xfrm>
            <a:off x="7037002" y="5121373"/>
            <a:ext cx="535365" cy="487623"/>
            <a:chOff x="7178107" y="5223569"/>
            <a:chExt cx="546100" cy="497401"/>
          </a:xfrm>
        </p:grpSpPr>
        <p:grpSp>
          <p:nvGrpSpPr>
            <p:cNvPr id="27" name="Group 26">
              <a:extLst>
                <a:ext uri="{FF2B5EF4-FFF2-40B4-BE49-F238E27FC236}">
                  <a16:creationId xmlns:a16="http://schemas.microsoft.com/office/drawing/2014/main" id="{4E01384F-052E-4CF4-9532-908C7B708282}"/>
                </a:ext>
              </a:extLst>
            </p:cNvPr>
            <p:cNvGrpSpPr/>
            <p:nvPr/>
          </p:nvGrpSpPr>
          <p:grpSpPr>
            <a:xfrm>
              <a:off x="7178107" y="5223569"/>
              <a:ext cx="546100" cy="497401"/>
              <a:chOff x="7800816" y="4504641"/>
              <a:chExt cx="770145" cy="701466"/>
            </a:xfrm>
          </p:grpSpPr>
          <p:pic>
            <p:nvPicPr>
              <p:cNvPr id="62" name="Picture 61">
                <a:extLst>
                  <a:ext uri="{FF2B5EF4-FFF2-40B4-BE49-F238E27FC236}">
                    <a16:creationId xmlns:a16="http://schemas.microsoft.com/office/drawing/2014/main" id="{A1BE3CA7-AFE3-4295-9FC1-2678EAFC3109}"/>
                  </a:ext>
                </a:extLst>
              </p:cNvPr>
              <p:cNvPicPr>
                <a:picLocks noChangeAspect="1"/>
              </p:cNvPicPr>
              <p:nvPr/>
            </p:nvPicPr>
            <p:blipFill>
              <a:blip r:embed="rId7"/>
              <a:stretch>
                <a:fillRect/>
              </a:stretch>
            </p:blipFill>
            <p:spPr>
              <a:xfrm>
                <a:off x="7800816" y="4504641"/>
                <a:ext cx="581730" cy="581730"/>
              </a:xfrm>
              <a:prstGeom prst="rect">
                <a:avLst/>
              </a:prstGeom>
            </p:spPr>
          </p:pic>
          <p:sp>
            <p:nvSpPr>
              <p:cNvPr id="23" name="Freeform 5">
                <a:extLst>
                  <a:ext uri="{FF2B5EF4-FFF2-40B4-BE49-F238E27FC236}">
                    <a16:creationId xmlns:a16="http://schemas.microsoft.com/office/drawing/2014/main" id="{9ADE0FA2-3F58-4AA2-81F7-317DB0FE9007}"/>
                  </a:ext>
                </a:extLst>
              </p:cNvPr>
              <p:cNvSpPr>
                <a:spLocks noEditPoints="1"/>
              </p:cNvSpPr>
              <p:nvPr/>
            </p:nvSpPr>
            <p:spPr bwMode="auto">
              <a:xfrm>
                <a:off x="8194131" y="4829276"/>
                <a:ext cx="376830" cy="376831"/>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1905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282828"/>
                  </a:solidFill>
                  <a:latin typeface="Segoe UI"/>
                </a:endParaRPr>
              </a:p>
            </p:txBody>
          </p:sp>
        </p:grpSp>
        <p:sp>
          <p:nvSpPr>
            <p:cNvPr id="28" name="Oval 27">
              <a:extLst>
                <a:ext uri="{FF2B5EF4-FFF2-40B4-BE49-F238E27FC236}">
                  <a16:creationId xmlns:a16="http://schemas.microsoft.com/office/drawing/2014/main" id="{89D7FD8F-F5F9-42DF-88A4-B150E4CAE2E3}"/>
                </a:ext>
              </a:extLst>
            </p:cNvPr>
            <p:cNvSpPr/>
            <p:nvPr/>
          </p:nvSpPr>
          <p:spPr bwMode="auto">
            <a:xfrm>
              <a:off x="7502122" y="5501556"/>
              <a:ext cx="200163" cy="1768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6">
              <a:extLst>
                <a:ext uri="{FF2B5EF4-FFF2-40B4-BE49-F238E27FC236}">
                  <a16:creationId xmlns:a16="http://schemas.microsoft.com/office/drawing/2014/main" id="{3215C30F-20FF-40C1-A7A2-11789A37C241}"/>
                </a:ext>
              </a:extLst>
            </p:cNvPr>
            <p:cNvSpPr>
              <a:spLocks/>
            </p:cNvSpPr>
            <p:nvPr/>
          </p:nvSpPr>
          <p:spPr bwMode="auto">
            <a:xfrm>
              <a:off x="7517730" y="5530687"/>
              <a:ext cx="145748" cy="110324"/>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bg2"/>
            </a:solidFill>
            <a:ln w="0">
              <a:no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a:solidFill>
                  <a:srgbClr val="282828"/>
                </a:solidFill>
                <a:latin typeface="Segoe UI"/>
              </a:endParaRPr>
            </a:p>
          </p:txBody>
        </p:sp>
      </p:grpSp>
    </p:spTree>
    <p:extLst>
      <p:ext uri="{BB962C8B-B14F-4D97-AF65-F5344CB8AC3E}">
        <p14:creationId xmlns:p14="http://schemas.microsoft.com/office/powerpoint/2010/main" val="49788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8"/>
                                        </p:tgtEl>
                                        <p:attrNameLst>
                                          <p:attrName>style.visibility</p:attrName>
                                        </p:attrNameLst>
                                      </p:cBhvr>
                                      <p:to>
                                        <p:strVal val="visible"/>
                                      </p:to>
                                    </p:set>
                                    <p:animEffect transition="in" filter="fade">
                                      <p:cBhvr>
                                        <p:cTn id="10" dur="500"/>
                                        <p:tgtEl>
                                          <p:spTgt spid="4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467"/>
                                        </p:tgtEl>
                                        <p:attrNameLst>
                                          <p:attrName>style.visibility</p:attrName>
                                        </p:attrNameLst>
                                      </p:cBhvr>
                                      <p:to>
                                        <p:strVal val="visible"/>
                                      </p:to>
                                    </p:set>
                                    <p:animEffect transition="in" filter="fade">
                                      <p:cBhvr>
                                        <p:cTn id="16" dur="500"/>
                                        <p:tgtEl>
                                          <p:spTgt spid="467"/>
                                        </p:tgtEl>
                                      </p:cBhvr>
                                    </p:animEffect>
                                  </p:childTnLst>
                                </p:cTn>
                              </p:par>
                              <p:par>
                                <p:cTn id="17" presetID="42" presetClass="path" presetSubtype="0" accel="50000" decel="50000" fill="hold" nodeType="withEffect">
                                  <p:stCondLst>
                                    <p:cond delay="0"/>
                                  </p:stCondLst>
                                  <p:childTnLst>
                                    <p:animMotion origin="layout" path="M -4.59791E-6 1.53881E-6 L -4.59791E-6 0.03132 " pathEditMode="relative" rAng="0" ptsTypes="AA">
                                      <p:cBhvr>
                                        <p:cTn id="18" dur="500" spd="-100000" fill="hold"/>
                                        <p:tgtEl>
                                          <p:spTgt spid="467"/>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p:bldP spid="42"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8834-D268-437F-8DCF-0A27A3355797}"/>
              </a:ext>
            </a:extLst>
          </p:cNvPr>
          <p:cNvSpPr>
            <a:spLocks noGrp="1"/>
          </p:cNvSpPr>
          <p:nvPr>
            <p:ph type="title"/>
          </p:nvPr>
        </p:nvSpPr>
        <p:spPr>
          <a:xfrm>
            <a:off x="426425" y="440919"/>
            <a:ext cx="5913509" cy="757914"/>
          </a:xfrm>
        </p:spPr>
        <p:txBody>
          <a:bodyPr/>
          <a:lstStyle/>
          <a:p>
            <a:r>
              <a:rPr lang="en-US"/>
              <a:t>What developers ask for with identity and access management</a:t>
            </a:r>
          </a:p>
        </p:txBody>
      </p:sp>
      <p:pic>
        <p:nvPicPr>
          <p:cNvPr id="3" name="Picture 2" descr="A person sitting in front of a computer&#10;&#10;Description automatically generated">
            <a:extLst>
              <a:ext uri="{FF2B5EF4-FFF2-40B4-BE49-F238E27FC236}">
                <a16:creationId xmlns:a16="http://schemas.microsoft.com/office/drawing/2014/main" id="{A2829C8D-B611-4A22-8851-36E060A2B855}"/>
              </a:ext>
            </a:extLst>
          </p:cNvPr>
          <p:cNvPicPr>
            <a:picLocks noChangeAspect="1"/>
          </p:cNvPicPr>
          <p:nvPr/>
        </p:nvPicPr>
        <p:blipFill rotWithShape="1">
          <a:blip r:embed="rId3"/>
          <a:srcRect t="1543" b="4974"/>
          <a:stretch/>
        </p:blipFill>
        <p:spPr>
          <a:xfrm>
            <a:off x="7002272" y="528766"/>
            <a:ext cx="4679743" cy="5732465"/>
          </a:xfrm>
          <a:prstGeom prst="rect">
            <a:avLst/>
          </a:prstGeom>
          <a:solidFill>
            <a:schemeClr val="bg1">
              <a:lumMod val="95000"/>
            </a:schemeClr>
          </a:solidFill>
          <a:ln w="10795" cap="flat" cmpd="sng" algn="ctr">
            <a:noFill/>
            <a:prstDash val="solid"/>
          </a:ln>
          <a:effectLst>
            <a:outerShdw blurRad="254000" dist="50800" dir="2700000" sx="101000" sy="101000" algn="tl" rotWithShape="0">
              <a:prstClr val="black">
                <a:alpha val="28000"/>
              </a:prstClr>
            </a:outerShdw>
          </a:effectLst>
        </p:spPr>
      </p:pic>
      <p:grpSp>
        <p:nvGrpSpPr>
          <p:cNvPr id="22" name="Group 21" descr="people">
            <a:extLst>
              <a:ext uri="{FF2B5EF4-FFF2-40B4-BE49-F238E27FC236}">
                <a16:creationId xmlns:a16="http://schemas.microsoft.com/office/drawing/2014/main" id="{BD7310B0-AE78-4B0A-8291-D033630A4BE4}"/>
              </a:ext>
            </a:extLst>
          </p:cNvPr>
          <p:cNvGrpSpPr/>
          <p:nvPr/>
        </p:nvGrpSpPr>
        <p:grpSpPr>
          <a:xfrm>
            <a:off x="426425" y="3283545"/>
            <a:ext cx="5911467" cy="717140"/>
            <a:chOff x="434975" y="2014775"/>
            <a:chExt cx="6030004" cy="731520"/>
          </a:xfrm>
        </p:grpSpPr>
        <p:sp>
          <p:nvSpPr>
            <p:cNvPr id="167" name="TextBox 166">
              <a:extLst>
                <a:ext uri="{FF2B5EF4-FFF2-40B4-BE49-F238E27FC236}">
                  <a16:creationId xmlns:a16="http://schemas.microsoft.com/office/drawing/2014/main" id="{2BE74551-84EA-4076-99F8-5BB7CFFAE62E}"/>
                </a:ext>
              </a:extLst>
            </p:cNvPr>
            <p:cNvSpPr txBox="1"/>
            <p:nvPr/>
          </p:nvSpPr>
          <p:spPr>
            <a:xfrm>
              <a:off x="1581614" y="2103536"/>
              <a:ext cx="4883365" cy="553998"/>
            </a:xfrm>
            <a:prstGeom prst="rect">
              <a:avLst/>
            </a:prstGeom>
            <a:noFill/>
          </p:spPr>
          <p:txBody>
            <a:bodyPr wrap="square" lIns="0" tIns="0" rIns="0" bIns="0" rtlCol="0">
              <a:spAutoFit/>
            </a:bodyPr>
            <a:lstStyle/>
            <a:p>
              <a:pPr defTabSz="896214">
                <a:lnSpc>
                  <a:spcPct val="90000"/>
                </a:lnSpc>
                <a:spcBef>
                  <a:spcPts val="1176"/>
                </a:spcBef>
                <a:spcAft>
                  <a:spcPts val="2353"/>
                </a:spcAft>
                <a:buSzPct val="80000"/>
                <a:defRPr/>
              </a:pPr>
              <a:r>
                <a:rPr lang="en-US" sz="1961" kern="0">
                  <a:solidFill>
                    <a:srgbClr val="232F3E"/>
                  </a:solidFill>
                  <a:latin typeface="Segoe UI" panose="020B0502040204020203" pitchFamily="34" charset="0"/>
                  <a:ea typeface="Segoe UI Black" panose="020B0A02040204020203" pitchFamily="34" charset="0"/>
                  <a:cs typeface="Segoe UI" panose="020B0502040204020203" pitchFamily="34" charset="0"/>
                </a:rPr>
                <a:t>How easy is it to quickly get started and build authentication into my applications? </a:t>
              </a:r>
            </a:p>
          </p:txBody>
        </p:sp>
        <p:grpSp>
          <p:nvGrpSpPr>
            <p:cNvPr id="20" name="Group 19">
              <a:extLst>
                <a:ext uri="{FF2B5EF4-FFF2-40B4-BE49-F238E27FC236}">
                  <a16:creationId xmlns:a16="http://schemas.microsoft.com/office/drawing/2014/main" id="{A7758D93-3F89-493F-B784-6C254A9F82D5}"/>
                </a:ext>
              </a:extLst>
            </p:cNvPr>
            <p:cNvGrpSpPr/>
            <p:nvPr/>
          </p:nvGrpSpPr>
          <p:grpSpPr>
            <a:xfrm>
              <a:off x="434975" y="2014775"/>
              <a:ext cx="731520" cy="731520"/>
              <a:chOff x="434975" y="2014775"/>
              <a:chExt cx="731520" cy="731520"/>
            </a:xfrm>
          </p:grpSpPr>
          <p:sp>
            <p:nvSpPr>
              <p:cNvPr id="14" name="Oval 13">
                <a:extLst>
                  <a:ext uri="{FF2B5EF4-FFF2-40B4-BE49-F238E27FC236}">
                    <a16:creationId xmlns:a16="http://schemas.microsoft.com/office/drawing/2014/main" id="{95544622-2F4A-4CE2-84B0-8471617EDAF5}"/>
                  </a:ext>
                  <a:ext uri="{C183D7F6-B498-43B3-948B-1728B52AA6E4}">
                    <adec:decorative xmlns:adec="http://schemas.microsoft.com/office/drawing/2017/decorative" val="1"/>
                  </a:ext>
                </a:extLst>
              </p:cNvPr>
              <p:cNvSpPr/>
              <p:nvPr/>
            </p:nvSpPr>
            <p:spPr bwMode="auto">
              <a:xfrm>
                <a:off x="434975" y="2014775"/>
                <a:ext cx="731520" cy="73152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26" name="Picture 25">
                <a:extLst>
                  <a:ext uri="{FF2B5EF4-FFF2-40B4-BE49-F238E27FC236}">
                    <a16:creationId xmlns:a16="http://schemas.microsoft.com/office/drawing/2014/main" id="{119FFA17-7376-4412-957B-D85E071C3585}"/>
                  </a:ext>
                </a:extLst>
              </p:cNvPr>
              <p:cNvPicPr>
                <a:picLocks noChangeAspect="1"/>
              </p:cNvPicPr>
              <p:nvPr/>
            </p:nvPicPr>
            <p:blipFill>
              <a:blip r:embed="rId4"/>
              <a:stretch>
                <a:fillRect/>
              </a:stretch>
            </p:blipFill>
            <p:spPr>
              <a:xfrm>
                <a:off x="553827" y="2133627"/>
                <a:ext cx="493816" cy="493816"/>
              </a:xfrm>
              <a:prstGeom prst="rect">
                <a:avLst/>
              </a:prstGeom>
            </p:spPr>
          </p:pic>
        </p:grpSp>
      </p:grpSp>
      <p:grpSp>
        <p:nvGrpSpPr>
          <p:cNvPr id="21" name="Group 20" descr="gear">
            <a:extLst>
              <a:ext uri="{FF2B5EF4-FFF2-40B4-BE49-F238E27FC236}">
                <a16:creationId xmlns:a16="http://schemas.microsoft.com/office/drawing/2014/main" id="{815518B3-3D81-4DBE-BE1F-4190C7B271A2}"/>
              </a:ext>
            </a:extLst>
          </p:cNvPr>
          <p:cNvGrpSpPr/>
          <p:nvPr/>
        </p:nvGrpSpPr>
        <p:grpSpPr>
          <a:xfrm>
            <a:off x="426425" y="4316511"/>
            <a:ext cx="5911467" cy="717140"/>
            <a:chOff x="434975" y="3109968"/>
            <a:chExt cx="6030004" cy="731520"/>
          </a:xfrm>
        </p:grpSpPr>
        <p:grpSp>
          <p:nvGrpSpPr>
            <p:cNvPr id="10" name="Group 9">
              <a:extLst>
                <a:ext uri="{FF2B5EF4-FFF2-40B4-BE49-F238E27FC236}">
                  <a16:creationId xmlns:a16="http://schemas.microsoft.com/office/drawing/2014/main" id="{5D15F022-59FE-46A2-B705-85A81FD63CA0}"/>
                </a:ext>
              </a:extLst>
            </p:cNvPr>
            <p:cNvGrpSpPr/>
            <p:nvPr/>
          </p:nvGrpSpPr>
          <p:grpSpPr>
            <a:xfrm>
              <a:off x="434975" y="3109968"/>
              <a:ext cx="731520" cy="731520"/>
              <a:chOff x="434975" y="3005375"/>
              <a:chExt cx="731520" cy="731520"/>
            </a:xfrm>
          </p:grpSpPr>
          <p:sp>
            <p:nvSpPr>
              <p:cNvPr id="17" name="Oval 16">
                <a:extLst>
                  <a:ext uri="{FF2B5EF4-FFF2-40B4-BE49-F238E27FC236}">
                    <a16:creationId xmlns:a16="http://schemas.microsoft.com/office/drawing/2014/main" id="{A99B01FB-130E-41EC-9890-E18ABBBE2C6B}"/>
                  </a:ext>
                  <a:ext uri="{C183D7F6-B498-43B3-948B-1728B52AA6E4}">
                    <adec:decorative xmlns:adec="http://schemas.microsoft.com/office/drawing/2017/decorative" val="1"/>
                  </a:ext>
                </a:extLst>
              </p:cNvPr>
              <p:cNvSpPr/>
              <p:nvPr/>
            </p:nvSpPr>
            <p:spPr bwMode="auto">
              <a:xfrm>
                <a:off x="434975" y="3005375"/>
                <a:ext cx="731520" cy="73152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31" name="Picture 30">
                <a:extLst>
                  <a:ext uri="{FF2B5EF4-FFF2-40B4-BE49-F238E27FC236}">
                    <a16:creationId xmlns:a16="http://schemas.microsoft.com/office/drawing/2014/main" id="{C6E59E06-4E31-47E3-8A2A-E833CB5C5087}"/>
                  </a:ext>
                </a:extLst>
              </p:cNvPr>
              <p:cNvPicPr>
                <a:picLocks noChangeAspect="1"/>
              </p:cNvPicPr>
              <p:nvPr/>
            </p:nvPicPr>
            <p:blipFill>
              <a:blip r:embed="rId5"/>
              <a:stretch>
                <a:fillRect/>
              </a:stretch>
            </p:blipFill>
            <p:spPr>
              <a:xfrm>
                <a:off x="572135" y="3142535"/>
                <a:ext cx="457200" cy="457200"/>
              </a:xfrm>
              <a:prstGeom prst="rect">
                <a:avLst/>
              </a:prstGeom>
            </p:spPr>
          </p:pic>
        </p:grpSp>
        <p:sp>
          <p:nvSpPr>
            <p:cNvPr id="11" name="TextBox 10">
              <a:extLst>
                <a:ext uri="{FF2B5EF4-FFF2-40B4-BE49-F238E27FC236}">
                  <a16:creationId xmlns:a16="http://schemas.microsoft.com/office/drawing/2014/main" id="{857A43DF-E542-4C29-BB09-3F0E05618BF5}"/>
                </a:ext>
              </a:extLst>
            </p:cNvPr>
            <p:cNvSpPr txBox="1"/>
            <p:nvPr/>
          </p:nvSpPr>
          <p:spPr>
            <a:xfrm>
              <a:off x="1581614" y="3198729"/>
              <a:ext cx="4883365" cy="553998"/>
            </a:xfrm>
            <a:prstGeom prst="rect">
              <a:avLst/>
            </a:prstGeom>
            <a:noFill/>
          </p:spPr>
          <p:txBody>
            <a:bodyPr wrap="square" lIns="0" tIns="0" rIns="0" bIns="0" rtlCol="0">
              <a:spAutoFit/>
            </a:bodyPr>
            <a:lstStyle/>
            <a:p>
              <a:pPr defTabSz="896214">
                <a:lnSpc>
                  <a:spcPct val="90000"/>
                </a:lnSpc>
                <a:spcBef>
                  <a:spcPts val="1176"/>
                </a:spcBef>
                <a:spcAft>
                  <a:spcPts val="2353"/>
                </a:spcAft>
                <a:buSzPct val="80000"/>
                <a:defRPr/>
              </a:pPr>
              <a:r>
                <a:rPr lang="en-US" sz="1961" kern="0">
                  <a:solidFill>
                    <a:srgbClr val="232F3E"/>
                  </a:solidFill>
                  <a:latin typeface="Segoe UI" panose="020B0502040204020203" pitchFamily="34" charset="0"/>
                  <a:ea typeface="Segoe UI Black" panose="020B0A02040204020203" pitchFamily="34" charset="0"/>
                  <a:cs typeface="Segoe UI" panose="020B0502040204020203" pitchFamily="34" charset="0"/>
                </a:rPr>
                <a:t>Does it support or integrate well with the platform, language and tools I use?</a:t>
              </a:r>
            </a:p>
          </p:txBody>
        </p:sp>
      </p:grpSp>
      <p:grpSp>
        <p:nvGrpSpPr>
          <p:cNvPr id="23" name="Group 22" descr="security">
            <a:extLst>
              <a:ext uri="{FF2B5EF4-FFF2-40B4-BE49-F238E27FC236}">
                <a16:creationId xmlns:a16="http://schemas.microsoft.com/office/drawing/2014/main" id="{BF7EFF66-A925-48F5-8855-DCDA002D80EA}"/>
              </a:ext>
            </a:extLst>
          </p:cNvPr>
          <p:cNvGrpSpPr/>
          <p:nvPr/>
        </p:nvGrpSpPr>
        <p:grpSpPr>
          <a:xfrm>
            <a:off x="426425" y="5349480"/>
            <a:ext cx="5911467" cy="814661"/>
            <a:chOff x="434975" y="4093154"/>
            <a:chExt cx="6030004" cy="830997"/>
          </a:xfrm>
        </p:grpSpPr>
        <p:grpSp>
          <p:nvGrpSpPr>
            <p:cNvPr id="9" name="Group 8">
              <a:extLst>
                <a:ext uri="{FF2B5EF4-FFF2-40B4-BE49-F238E27FC236}">
                  <a16:creationId xmlns:a16="http://schemas.microsoft.com/office/drawing/2014/main" id="{E977C94C-7C1E-4BB4-B83E-F684F7D5C9DD}"/>
                </a:ext>
              </a:extLst>
            </p:cNvPr>
            <p:cNvGrpSpPr/>
            <p:nvPr/>
          </p:nvGrpSpPr>
          <p:grpSpPr>
            <a:xfrm>
              <a:off x="434975" y="4142892"/>
              <a:ext cx="731520" cy="731520"/>
              <a:chOff x="434975" y="3995975"/>
              <a:chExt cx="731520" cy="731520"/>
            </a:xfrm>
          </p:grpSpPr>
          <p:sp>
            <p:nvSpPr>
              <p:cNvPr id="18" name="Oval 17">
                <a:extLst>
                  <a:ext uri="{FF2B5EF4-FFF2-40B4-BE49-F238E27FC236}">
                    <a16:creationId xmlns:a16="http://schemas.microsoft.com/office/drawing/2014/main" id="{562E26D2-ACE5-4D72-AEB1-876DF51AB24B}"/>
                  </a:ext>
                  <a:ext uri="{C183D7F6-B498-43B3-948B-1728B52AA6E4}">
                    <adec:decorative xmlns:adec="http://schemas.microsoft.com/office/drawing/2017/decorative" val="1"/>
                  </a:ext>
                </a:extLst>
              </p:cNvPr>
              <p:cNvSpPr/>
              <p:nvPr/>
            </p:nvSpPr>
            <p:spPr bwMode="auto">
              <a:xfrm>
                <a:off x="434975" y="3995975"/>
                <a:ext cx="731520" cy="73152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A7A67FAF-C5DC-412D-BCA8-14E1AAB20DBD}"/>
                  </a:ext>
                </a:extLst>
              </p:cNvPr>
              <p:cNvPicPr>
                <a:picLocks noChangeAspect="1"/>
              </p:cNvPicPr>
              <p:nvPr/>
            </p:nvPicPr>
            <p:blipFill>
              <a:blip r:embed="rId6"/>
              <a:stretch>
                <a:fillRect/>
              </a:stretch>
            </p:blipFill>
            <p:spPr>
              <a:xfrm>
                <a:off x="572135" y="4133135"/>
                <a:ext cx="457200" cy="457200"/>
              </a:xfrm>
              <a:prstGeom prst="rect">
                <a:avLst/>
              </a:prstGeom>
            </p:spPr>
          </p:pic>
        </p:grpSp>
        <p:sp>
          <p:nvSpPr>
            <p:cNvPr id="12" name="TextBox 11">
              <a:extLst>
                <a:ext uri="{FF2B5EF4-FFF2-40B4-BE49-F238E27FC236}">
                  <a16:creationId xmlns:a16="http://schemas.microsoft.com/office/drawing/2014/main" id="{44682017-10E1-4C69-A038-C8EE43755ADF}"/>
                </a:ext>
              </a:extLst>
            </p:cNvPr>
            <p:cNvSpPr txBox="1"/>
            <p:nvPr/>
          </p:nvSpPr>
          <p:spPr>
            <a:xfrm>
              <a:off x="1581614" y="4093154"/>
              <a:ext cx="4883365" cy="830997"/>
            </a:xfrm>
            <a:prstGeom prst="rect">
              <a:avLst/>
            </a:prstGeom>
            <a:noFill/>
          </p:spPr>
          <p:txBody>
            <a:bodyPr wrap="square" lIns="0" tIns="0" rIns="0" bIns="0" rtlCol="0">
              <a:spAutoFit/>
            </a:bodyPr>
            <a:lstStyle/>
            <a:p>
              <a:pPr defTabSz="896214">
                <a:lnSpc>
                  <a:spcPct val="90000"/>
                </a:lnSpc>
                <a:spcBef>
                  <a:spcPts val="1176"/>
                </a:spcBef>
                <a:spcAft>
                  <a:spcPts val="2353"/>
                </a:spcAft>
                <a:buSzPct val="80000"/>
                <a:defRPr/>
              </a:pPr>
              <a:r>
                <a:rPr lang="en-US" sz="1961" kern="0">
                  <a:solidFill>
                    <a:srgbClr val="232F3E"/>
                  </a:solidFill>
                  <a:latin typeface="Segoe UI" panose="020B0502040204020203" pitchFamily="34" charset="0"/>
                  <a:ea typeface="Segoe UI Black" panose="020B0A02040204020203" pitchFamily="34" charset="0"/>
                  <a:cs typeface="Segoe UI" panose="020B0502040204020203" pitchFamily="34" charset="0"/>
                </a:rPr>
                <a:t>Does it support advanced security capabilities out-of-the-box, so I don’t </a:t>
              </a:r>
              <a:br>
                <a:rPr lang="en-US" sz="1961" kern="0">
                  <a:solidFill>
                    <a:srgbClr val="232F3E"/>
                  </a:solidFill>
                  <a:latin typeface="Segoe UI" panose="020B0502040204020203" pitchFamily="34" charset="0"/>
                  <a:ea typeface="Segoe UI Black" panose="020B0A02040204020203" pitchFamily="34" charset="0"/>
                  <a:cs typeface="Segoe UI" panose="020B0502040204020203" pitchFamily="34" charset="0"/>
                </a:rPr>
              </a:br>
              <a:r>
                <a:rPr lang="en-US" sz="1961" kern="0">
                  <a:solidFill>
                    <a:srgbClr val="232F3E"/>
                  </a:solidFill>
                  <a:latin typeface="Segoe UI" panose="020B0502040204020203" pitchFamily="34" charset="0"/>
                  <a:ea typeface="Segoe UI Black" panose="020B0A02040204020203" pitchFamily="34" charset="0"/>
                  <a:cs typeface="Segoe UI" panose="020B0502040204020203" pitchFamily="34" charset="0"/>
                </a:rPr>
                <a:t>have to build it?</a:t>
              </a:r>
            </a:p>
          </p:txBody>
        </p:sp>
      </p:grpSp>
      <p:grpSp>
        <p:nvGrpSpPr>
          <p:cNvPr id="24" name="Group 23" descr="solution">
            <a:extLst>
              <a:ext uri="{FF2B5EF4-FFF2-40B4-BE49-F238E27FC236}">
                <a16:creationId xmlns:a16="http://schemas.microsoft.com/office/drawing/2014/main" id="{E368C4AC-5E15-4228-A068-292F5C2602A6}"/>
              </a:ext>
            </a:extLst>
          </p:cNvPr>
          <p:cNvGrpSpPr/>
          <p:nvPr/>
        </p:nvGrpSpPr>
        <p:grpSpPr>
          <a:xfrm>
            <a:off x="426425" y="2153057"/>
            <a:ext cx="5911467" cy="814661"/>
            <a:chOff x="434975" y="5314315"/>
            <a:chExt cx="6030004" cy="830997"/>
          </a:xfrm>
        </p:grpSpPr>
        <p:grpSp>
          <p:nvGrpSpPr>
            <p:cNvPr id="8" name="Group 7">
              <a:extLst>
                <a:ext uri="{FF2B5EF4-FFF2-40B4-BE49-F238E27FC236}">
                  <a16:creationId xmlns:a16="http://schemas.microsoft.com/office/drawing/2014/main" id="{543D09BB-A3AB-4B7D-BDDA-489F674E037C}"/>
                </a:ext>
              </a:extLst>
            </p:cNvPr>
            <p:cNvGrpSpPr/>
            <p:nvPr/>
          </p:nvGrpSpPr>
          <p:grpSpPr>
            <a:xfrm>
              <a:off x="434975" y="5364053"/>
              <a:ext cx="731520" cy="731520"/>
              <a:chOff x="434975" y="5314315"/>
              <a:chExt cx="731520" cy="731520"/>
            </a:xfrm>
          </p:grpSpPr>
          <p:sp>
            <p:nvSpPr>
              <p:cNvPr id="19" name="Oval 18">
                <a:extLst>
                  <a:ext uri="{FF2B5EF4-FFF2-40B4-BE49-F238E27FC236}">
                    <a16:creationId xmlns:a16="http://schemas.microsoft.com/office/drawing/2014/main" id="{F0442186-866F-4BC5-94D7-2E698E45DF6D}"/>
                  </a:ext>
                  <a:ext uri="{C183D7F6-B498-43B3-948B-1728B52AA6E4}">
                    <adec:decorative xmlns:adec="http://schemas.microsoft.com/office/drawing/2017/decorative" val="1"/>
                  </a:ext>
                </a:extLst>
              </p:cNvPr>
              <p:cNvSpPr/>
              <p:nvPr/>
            </p:nvSpPr>
            <p:spPr bwMode="auto">
              <a:xfrm>
                <a:off x="434975" y="5314315"/>
                <a:ext cx="731520" cy="73152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1D890071-2D0E-4D88-AF88-FBEE8A5DC955}"/>
                  </a:ext>
                </a:extLst>
              </p:cNvPr>
              <p:cNvPicPr>
                <a:picLocks noChangeAspect="1"/>
              </p:cNvPicPr>
              <p:nvPr/>
            </p:nvPicPr>
            <p:blipFill>
              <a:blip r:embed="rId7"/>
              <a:stretch>
                <a:fillRect/>
              </a:stretch>
            </p:blipFill>
            <p:spPr>
              <a:xfrm>
                <a:off x="572135" y="5451475"/>
                <a:ext cx="457200" cy="457200"/>
              </a:xfrm>
              <a:prstGeom prst="rect">
                <a:avLst/>
              </a:prstGeom>
            </p:spPr>
          </p:pic>
        </p:grpSp>
        <p:sp>
          <p:nvSpPr>
            <p:cNvPr id="13" name="TextBox 12">
              <a:extLst>
                <a:ext uri="{FF2B5EF4-FFF2-40B4-BE49-F238E27FC236}">
                  <a16:creationId xmlns:a16="http://schemas.microsoft.com/office/drawing/2014/main" id="{B82FF5EC-4355-44DC-8F45-7BB5B205EBF7}"/>
                </a:ext>
              </a:extLst>
            </p:cNvPr>
            <p:cNvSpPr txBox="1"/>
            <p:nvPr/>
          </p:nvSpPr>
          <p:spPr>
            <a:xfrm>
              <a:off x="1581614" y="5314315"/>
              <a:ext cx="4883365" cy="830997"/>
            </a:xfrm>
            <a:prstGeom prst="rect">
              <a:avLst/>
            </a:prstGeom>
            <a:noFill/>
          </p:spPr>
          <p:txBody>
            <a:bodyPr wrap="square" lIns="0" tIns="0" rIns="0" bIns="0" rtlCol="0">
              <a:spAutoFit/>
            </a:bodyPr>
            <a:lstStyle/>
            <a:p>
              <a:pPr defTabSz="896214">
                <a:lnSpc>
                  <a:spcPct val="90000"/>
                </a:lnSpc>
                <a:spcBef>
                  <a:spcPts val="1176"/>
                </a:spcBef>
                <a:spcAft>
                  <a:spcPts val="2353"/>
                </a:spcAft>
                <a:buSzPct val="80000"/>
                <a:defRPr/>
              </a:pPr>
              <a:r>
                <a:rPr lang="en-US" sz="1961" kern="0">
                  <a:solidFill>
                    <a:srgbClr val="232F3E"/>
                  </a:solidFill>
                  <a:latin typeface="Segoe UI" panose="020B0502040204020203" pitchFamily="34" charset="0"/>
                  <a:ea typeface="Segoe UI Black" panose="020B0A02040204020203" pitchFamily="34" charset="0"/>
                  <a:cs typeface="Segoe UI" panose="020B0502040204020203" pitchFamily="34" charset="0"/>
                </a:rPr>
                <a:t>Can I leverage my company’s existing identity and access management solution to save costs?</a:t>
              </a:r>
            </a:p>
          </p:txBody>
        </p:sp>
      </p:grpSp>
    </p:spTree>
    <p:extLst>
      <p:ext uri="{BB962C8B-B14F-4D97-AF65-F5344CB8AC3E}">
        <p14:creationId xmlns:p14="http://schemas.microsoft.com/office/powerpoint/2010/main" val="383347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150"/>
                                  </p:stCondLst>
                                  <p:childTnLst>
                                    <p:animMotion origin="layout" path="M -6.48455E-7 -3.96278E-6 L -6.48455E-7 0.04358 " pathEditMode="relative" rAng="0" ptsTypes="AA">
                                      <p:cBhvr>
                                        <p:cTn id="9" dur="600" spd="-100000" fill="hold"/>
                                        <p:tgtEl>
                                          <p:spTgt spid="22"/>
                                        </p:tgtEl>
                                        <p:attrNameLst>
                                          <p:attrName>ppt_x</p:attrName>
                                          <p:attrName>ppt_y</p:attrName>
                                        </p:attrNameLst>
                                      </p:cBhvr>
                                      <p:rCtr x="0" y="2179"/>
                                    </p:animMotion>
                                  </p:childTnLst>
                                </p:cTn>
                              </p:par>
                              <p:par>
                                <p:cTn id="10" presetID="10" presetClass="entr" presetSubtype="0" fill="hold" nodeType="withEffect">
                                  <p:stCondLst>
                                    <p:cond delay="3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nodeType="withEffect">
                                  <p:stCondLst>
                                    <p:cond delay="300"/>
                                  </p:stCondLst>
                                  <p:childTnLst>
                                    <p:animMotion origin="layout" path="M -6.48455E-7 -5.85565E-7 L -6.48455E-7 0.04358 " pathEditMode="relative" rAng="0" ptsTypes="AA">
                                      <p:cBhvr>
                                        <p:cTn id="14" dur="600" spd="-100000" fill="hold"/>
                                        <p:tgtEl>
                                          <p:spTgt spid="21"/>
                                        </p:tgtEl>
                                        <p:attrNameLst>
                                          <p:attrName>ppt_x</p:attrName>
                                          <p:attrName>ppt_y</p:attrName>
                                        </p:attrNameLst>
                                      </p:cBhvr>
                                      <p:rCtr x="0" y="2179"/>
                                    </p:animMotion>
                                  </p:childTnLst>
                                </p:cTn>
                              </p:par>
                              <p:par>
                                <p:cTn id="15" presetID="10" presetClass="entr" presetSubtype="0" fill="hold" nodeType="withEffect">
                                  <p:stCondLst>
                                    <p:cond delay="4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450"/>
                                  </p:stCondLst>
                                  <p:childTnLst>
                                    <p:animMotion origin="layout" path="M -6.48455E-7 -2.32864E-6 L -6.48455E-7 0.04358 " pathEditMode="relative" rAng="0" ptsTypes="AA">
                                      <p:cBhvr>
                                        <p:cTn id="19" dur="600" spd="-100000" fill="hold"/>
                                        <p:tgtEl>
                                          <p:spTgt spid="23"/>
                                        </p:tgtEl>
                                        <p:attrNameLst>
                                          <p:attrName>ppt_x</p:attrName>
                                          <p:attrName>ppt_y</p:attrName>
                                        </p:attrNameLst>
                                      </p:cBhvr>
                                      <p:rCtr x="0" y="2179"/>
                                    </p:animMotion>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nodeType="withEffect">
                                  <p:stCondLst>
                                    <p:cond delay="0"/>
                                  </p:stCondLst>
                                  <p:childTnLst>
                                    <p:animMotion origin="layout" path="M -6.48455E-7 -3.04131E-7 L -6.48455E-7 0.04358 " pathEditMode="relative" rAng="0" ptsTypes="AA">
                                      <p:cBhvr>
                                        <p:cTn id="24" dur="600" spd="-100000" fill="hold"/>
                                        <p:tgtEl>
                                          <p:spTgt spid="24"/>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8028E31B-58AB-4931-8102-BF92BA63B99E}"/>
              </a:ext>
            </a:extLst>
          </p:cNvPr>
          <p:cNvSpPr>
            <a:spLocks noGrp="1"/>
          </p:cNvSpPr>
          <p:nvPr>
            <p:ph type="title"/>
          </p:nvPr>
        </p:nvSpPr>
        <p:spPr/>
        <p:txBody>
          <a:bodyPr/>
          <a:lstStyle/>
          <a:p>
            <a:r>
              <a:rPr lang="en-US"/>
              <a:t>Microsoft identity platform for developers</a:t>
            </a:r>
            <a:br>
              <a:rPr lang="en-US" sz="1961" spc="0">
                <a:latin typeface="+mn-lt"/>
                <a:cs typeface="Segoe UI"/>
              </a:rPr>
            </a:br>
            <a:r>
              <a:rPr lang="en-US" sz="1961" spc="0">
                <a:latin typeface="+mn-lt"/>
                <a:cs typeface="Segoe UI"/>
              </a:rPr>
              <a:t>Simplifying authentication and authorization so you can focus on building innovative applications</a:t>
            </a:r>
          </a:p>
        </p:txBody>
      </p:sp>
      <p:grpSp>
        <p:nvGrpSpPr>
          <p:cNvPr id="37" name="Group 36">
            <a:extLst>
              <a:ext uri="{FF2B5EF4-FFF2-40B4-BE49-F238E27FC236}">
                <a16:creationId xmlns:a16="http://schemas.microsoft.com/office/drawing/2014/main" id="{E1752545-BF94-40FC-B6F4-DB9BA47C270E}"/>
              </a:ext>
              <a:ext uri="{C183D7F6-B498-43B3-948B-1728B52AA6E4}">
                <adec:decorative xmlns:adec="http://schemas.microsoft.com/office/drawing/2017/decorative" val="1"/>
              </a:ext>
            </a:extLst>
          </p:cNvPr>
          <p:cNvGrpSpPr/>
          <p:nvPr/>
        </p:nvGrpSpPr>
        <p:grpSpPr>
          <a:xfrm>
            <a:off x="6832893" y="2112380"/>
            <a:ext cx="1748525" cy="1748525"/>
            <a:chOff x="9418741" y="2291329"/>
            <a:chExt cx="1783840" cy="1783840"/>
          </a:xfrm>
        </p:grpSpPr>
        <p:sp>
          <p:nvSpPr>
            <p:cNvPr id="38" name="Oval 37">
              <a:extLst>
                <a:ext uri="{FF2B5EF4-FFF2-40B4-BE49-F238E27FC236}">
                  <a16:creationId xmlns:a16="http://schemas.microsoft.com/office/drawing/2014/main" id="{FD87CE0E-A31E-4B0C-A9B4-46F62E008751}"/>
                </a:ext>
                <a:ext uri="{C183D7F6-B498-43B3-948B-1728B52AA6E4}">
                  <adec:decorative xmlns:adec="http://schemas.microsoft.com/office/drawing/2017/decorative" val="1"/>
                </a:ext>
              </a:extLst>
            </p:cNvPr>
            <p:cNvSpPr/>
            <p:nvPr/>
          </p:nvSpPr>
          <p:spPr bwMode="auto">
            <a:xfrm>
              <a:off x="9418741" y="2291329"/>
              <a:ext cx="1783840" cy="17838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39" name="Picture 38">
              <a:extLst>
                <a:ext uri="{FF2B5EF4-FFF2-40B4-BE49-F238E27FC236}">
                  <a16:creationId xmlns:a16="http://schemas.microsoft.com/office/drawing/2014/main" id="{F88FF74D-2B85-4607-BA25-C4744F0F8F5D}"/>
                </a:ext>
              </a:extLst>
            </p:cNvPr>
            <p:cNvPicPr>
              <a:picLocks noChangeAspect="1"/>
            </p:cNvPicPr>
            <p:nvPr/>
          </p:nvPicPr>
          <p:blipFill>
            <a:blip r:embed="rId3"/>
            <a:stretch>
              <a:fillRect/>
            </a:stretch>
          </p:blipFill>
          <p:spPr>
            <a:xfrm>
              <a:off x="9968321" y="2840909"/>
              <a:ext cx="684681" cy="684681"/>
            </a:xfrm>
            <a:prstGeom prst="rect">
              <a:avLst/>
            </a:prstGeom>
          </p:spPr>
        </p:pic>
      </p:grpSp>
      <p:grpSp>
        <p:nvGrpSpPr>
          <p:cNvPr id="10" name="Group 9" descr="Rich access to data&#10;">
            <a:extLst>
              <a:ext uri="{FF2B5EF4-FFF2-40B4-BE49-F238E27FC236}">
                <a16:creationId xmlns:a16="http://schemas.microsoft.com/office/drawing/2014/main" id="{691206DE-F0FE-44A4-86CF-E42710DF2B08}"/>
              </a:ext>
            </a:extLst>
          </p:cNvPr>
          <p:cNvGrpSpPr/>
          <p:nvPr/>
        </p:nvGrpSpPr>
        <p:grpSpPr>
          <a:xfrm>
            <a:off x="3865250" y="2112380"/>
            <a:ext cx="1748525" cy="1748525"/>
            <a:chOff x="9750951" y="2265147"/>
            <a:chExt cx="1783587" cy="1783587"/>
          </a:xfrm>
        </p:grpSpPr>
        <p:sp>
          <p:nvSpPr>
            <p:cNvPr id="17" name="Oval 16">
              <a:extLst>
                <a:ext uri="{FF2B5EF4-FFF2-40B4-BE49-F238E27FC236}">
                  <a16:creationId xmlns:a16="http://schemas.microsoft.com/office/drawing/2014/main" id="{4E047E50-B215-4C44-A89C-08C863B80286}"/>
                </a:ext>
                <a:ext uri="{C183D7F6-B498-43B3-948B-1728B52AA6E4}">
                  <adec:decorative xmlns:adec="http://schemas.microsoft.com/office/drawing/2017/decorative" val="1"/>
                </a:ext>
              </a:extLst>
            </p:cNvPr>
            <p:cNvSpPr/>
            <p:nvPr/>
          </p:nvSpPr>
          <p:spPr bwMode="auto">
            <a:xfrm>
              <a:off x="9750951" y="2265147"/>
              <a:ext cx="1783587" cy="1783587"/>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E3C2CE4A-0A34-43FA-82F9-049DDD026B8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283608" y="2797804"/>
              <a:ext cx="718273" cy="718273"/>
            </a:xfrm>
            <a:prstGeom prst="rect">
              <a:avLst/>
            </a:prstGeom>
          </p:spPr>
        </p:pic>
      </p:grpSp>
      <p:grpSp>
        <p:nvGrpSpPr>
          <p:cNvPr id="9" name="Group 8" descr="Enhanced security&#10;">
            <a:extLst>
              <a:ext uri="{FF2B5EF4-FFF2-40B4-BE49-F238E27FC236}">
                <a16:creationId xmlns:a16="http://schemas.microsoft.com/office/drawing/2014/main" id="{3F2A48AF-B53A-4C27-A4C8-D2AE5CFB043B}"/>
              </a:ext>
            </a:extLst>
          </p:cNvPr>
          <p:cNvGrpSpPr/>
          <p:nvPr/>
        </p:nvGrpSpPr>
        <p:grpSpPr>
          <a:xfrm>
            <a:off x="9649956" y="2112380"/>
            <a:ext cx="1748525" cy="1748527"/>
            <a:chOff x="3853069" y="2335454"/>
            <a:chExt cx="1783587" cy="1783589"/>
          </a:xfrm>
        </p:grpSpPr>
        <p:sp>
          <p:nvSpPr>
            <p:cNvPr id="35" name="Oval 34">
              <a:extLst>
                <a:ext uri="{FF2B5EF4-FFF2-40B4-BE49-F238E27FC236}">
                  <a16:creationId xmlns:a16="http://schemas.microsoft.com/office/drawing/2014/main" id="{CF6FB8B6-E4AC-43BB-9DAC-90548427AA07}"/>
                </a:ext>
                <a:ext uri="{C183D7F6-B498-43B3-948B-1728B52AA6E4}">
                  <adec:decorative xmlns:adec="http://schemas.microsoft.com/office/drawing/2017/decorative" val="1"/>
                </a:ext>
              </a:extLst>
            </p:cNvPr>
            <p:cNvSpPr/>
            <p:nvPr/>
          </p:nvSpPr>
          <p:spPr bwMode="auto">
            <a:xfrm>
              <a:off x="3853069" y="2335454"/>
              <a:ext cx="1783587" cy="1783589"/>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94FA343D-8391-43E1-B0AC-F1ADAE404B2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400729" y="2883115"/>
              <a:ext cx="688267" cy="688267"/>
            </a:xfrm>
            <a:prstGeom prst="rect">
              <a:avLst/>
            </a:prstGeom>
          </p:spPr>
        </p:pic>
      </p:grpSp>
      <p:grpSp>
        <p:nvGrpSpPr>
          <p:cNvPr id="8" name="Group 7" descr="Reduce sign-in friction&#10;">
            <a:extLst>
              <a:ext uri="{FF2B5EF4-FFF2-40B4-BE49-F238E27FC236}">
                <a16:creationId xmlns:a16="http://schemas.microsoft.com/office/drawing/2014/main" id="{EF7566F7-FDBB-46A7-8ACF-0B90D8FD9692}"/>
              </a:ext>
            </a:extLst>
          </p:cNvPr>
          <p:cNvGrpSpPr/>
          <p:nvPr/>
        </p:nvGrpSpPr>
        <p:grpSpPr>
          <a:xfrm>
            <a:off x="897606" y="2112380"/>
            <a:ext cx="1748525" cy="1748525"/>
            <a:chOff x="913017" y="2265147"/>
            <a:chExt cx="1783587" cy="1783587"/>
          </a:xfrm>
        </p:grpSpPr>
        <p:sp>
          <p:nvSpPr>
            <p:cNvPr id="41" name="Oval 40">
              <a:extLst>
                <a:ext uri="{FF2B5EF4-FFF2-40B4-BE49-F238E27FC236}">
                  <a16:creationId xmlns:a16="http://schemas.microsoft.com/office/drawing/2014/main" id="{806A0259-10DC-4E80-9E30-818CCA771B18}"/>
                </a:ext>
                <a:ext uri="{C183D7F6-B498-43B3-948B-1728B52AA6E4}">
                  <adec:decorative xmlns:adec="http://schemas.microsoft.com/office/drawing/2017/decorative" val="1"/>
                </a:ext>
              </a:extLst>
            </p:cNvPr>
            <p:cNvSpPr/>
            <p:nvPr/>
          </p:nvSpPr>
          <p:spPr bwMode="auto">
            <a:xfrm>
              <a:off x="913017" y="2265147"/>
              <a:ext cx="1783587" cy="1783587"/>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E34D572B-8AB1-4861-B0F7-FDF953A32FA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396811" y="2712931"/>
              <a:ext cx="803270" cy="803270"/>
            </a:xfrm>
            <a:prstGeom prst="rect">
              <a:avLst/>
            </a:prstGeom>
          </p:spPr>
        </p:pic>
      </p:grpSp>
      <p:sp>
        <p:nvSpPr>
          <p:cNvPr id="24" name="Text Placeholder 2">
            <a:extLst>
              <a:ext uri="{FF2B5EF4-FFF2-40B4-BE49-F238E27FC236}">
                <a16:creationId xmlns:a16="http://schemas.microsoft.com/office/drawing/2014/main" id="{60B5D9A7-7F4C-43E5-8BCA-F129FD2FD9A4}"/>
              </a:ext>
            </a:extLst>
          </p:cNvPr>
          <p:cNvSpPr txBox="1">
            <a:spLocks/>
          </p:cNvSpPr>
          <p:nvPr/>
        </p:nvSpPr>
        <p:spPr>
          <a:xfrm>
            <a:off x="698268" y="4612174"/>
            <a:ext cx="2075931" cy="8263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r>
              <a:rPr lang="en-US" sz="1567">
                <a:solidFill>
                  <a:srgbClr val="282828"/>
                </a:solidFill>
                <a:latin typeface="Segoe UI"/>
              </a:rPr>
              <a:t>Simplify sign-in to your app and reach millions of users</a:t>
            </a:r>
          </a:p>
        </p:txBody>
      </p:sp>
      <p:sp>
        <p:nvSpPr>
          <p:cNvPr id="25" name="Text Placeholder 3">
            <a:extLst>
              <a:ext uri="{FF2B5EF4-FFF2-40B4-BE49-F238E27FC236}">
                <a16:creationId xmlns:a16="http://schemas.microsoft.com/office/drawing/2014/main" id="{1EB68837-3087-45D7-8791-35D756A6D6B8}"/>
              </a:ext>
            </a:extLst>
          </p:cNvPr>
          <p:cNvSpPr txBox="1">
            <a:spLocks/>
          </p:cNvSpPr>
          <p:nvPr/>
        </p:nvSpPr>
        <p:spPr>
          <a:xfrm>
            <a:off x="9179580" y="4612172"/>
            <a:ext cx="2689274" cy="10675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r>
              <a:rPr lang="en-US" sz="1567">
                <a:solidFill>
                  <a:srgbClr val="282828"/>
                </a:solidFill>
                <a:latin typeface="Segoe UI"/>
              </a:rPr>
              <a:t>Protect access to your      app to only            authorized users</a:t>
            </a:r>
          </a:p>
        </p:txBody>
      </p:sp>
      <p:sp>
        <p:nvSpPr>
          <p:cNvPr id="26" name="Text Placeholder 4">
            <a:extLst>
              <a:ext uri="{FF2B5EF4-FFF2-40B4-BE49-F238E27FC236}">
                <a16:creationId xmlns:a16="http://schemas.microsoft.com/office/drawing/2014/main" id="{1301DABC-2CBC-4321-B72F-C810AFD8D21B}"/>
              </a:ext>
            </a:extLst>
          </p:cNvPr>
          <p:cNvSpPr txBox="1">
            <a:spLocks/>
          </p:cNvSpPr>
          <p:nvPr/>
        </p:nvSpPr>
        <p:spPr>
          <a:xfrm>
            <a:off x="6362518" y="4612172"/>
            <a:ext cx="2689274" cy="10675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r>
              <a:rPr lang="en-US" sz="1567">
                <a:solidFill>
                  <a:srgbClr val="282828"/>
                </a:solidFill>
                <a:latin typeface="Segoe UI"/>
              </a:rPr>
              <a:t>Meet enterprise </a:t>
            </a:r>
            <a:br>
              <a:rPr lang="en-US" sz="1567">
                <a:solidFill>
                  <a:srgbClr val="282828"/>
                </a:solidFill>
                <a:latin typeface="Segoe UI"/>
              </a:rPr>
            </a:br>
            <a:r>
              <a:rPr lang="en-US" sz="1567">
                <a:solidFill>
                  <a:srgbClr val="282828"/>
                </a:solidFill>
                <a:latin typeface="Segoe UI"/>
              </a:rPr>
              <a:t>security and compliance requirements</a:t>
            </a:r>
          </a:p>
        </p:txBody>
      </p:sp>
      <p:sp>
        <p:nvSpPr>
          <p:cNvPr id="27" name="Text Placeholder 9">
            <a:extLst>
              <a:ext uri="{FF2B5EF4-FFF2-40B4-BE49-F238E27FC236}">
                <a16:creationId xmlns:a16="http://schemas.microsoft.com/office/drawing/2014/main" id="{D6B069F8-97AE-4646-BC3E-36EF7443E87A}"/>
              </a:ext>
            </a:extLst>
          </p:cNvPr>
          <p:cNvSpPr txBox="1">
            <a:spLocks/>
          </p:cNvSpPr>
          <p:nvPr/>
        </p:nvSpPr>
        <p:spPr>
          <a:xfrm>
            <a:off x="3394874" y="4612172"/>
            <a:ext cx="2689274" cy="10675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r>
              <a:rPr lang="en-US" sz="1567">
                <a:solidFill>
                  <a:srgbClr val="282828"/>
                </a:solidFill>
                <a:latin typeface="Segoe UI"/>
              </a:rPr>
              <a:t>Customize, extend or connect your apps to APIs such as Microsoft Graph</a:t>
            </a:r>
          </a:p>
        </p:txBody>
      </p:sp>
      <p:sp>
        <p:nvSpPr>
          <p:cNvPr id="23" name="Text Placeholder 2">
            <a:extLst>
              <a:ext uri="{FF2B5EF4-FFF2-40B4-BE49-F238E27FC236}">
                <a16:creationId xmlns:a16="http://schemas.microsoft.com/office/drawing/2014/main" id="{847CECB4-527A-40DE-AC91-437740BC81DA}"/>
              </a:ext>
            </a:extLst>
          </p:cNvPr>
          <p:cNvSpPr txBox="1">
            <a:spLocks/>
          </p:cNvSpPr>
          <p:nvPr/>
        </p:nvSpPr>
        <p:spPr>
          <a:xfrm>
            <a:off x="427231" y="4118851"/>
            <a:ext cx="2689274" cy="362072"/>
          </a:xfrm>
          <a:prstGeom prst="rect">
            <a:avLst/>
          </a:prstGeom>
        </p:spPr>
        <p:txBody>
          <a:bodyP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r>
              <a:rPr lang="en-US" sz="1765" b="1">
                <a:solidFill>
                  <a:srgbClr val="0078D4"/>
                </a:solidFill>
                <a:latin typeface="Segoe UI Semibold"/>
              </a:rPr>
              <a:t>Reduce sign-in friction</a:t>
            </a:r>
          </a:p>
        </p:txBody>
      </p:sp>
      <p:sp>
        <p:nvSpPr>
          <p:cNvPr id="29" name="Text Placeholder 3">
            <a:extLst>
              <a:ext uri="{FF2B5EF4-FFF2-40B4-BE49-F238E27FC236}">
                <a16:creationId xmlns:a16="http://schemas.microsoft.com/office/drawing/2014/main" id="{EBF133ED-0823-4E81-9B42-9A6468EEEA3E}"/>
              </a:ext>
            </a:extLst>
          </p:cNvPr>
          <p:cNvSpPr txBox="1">
            <a:spLocks/>
          </p:cNvSpPr>
          <p:nvPr/>
        </p:nvSpPr>
        <p:spPr>
          <a:xfrm>
            <a:off x="9179580" y="4118850"/>
            <a:ext cx="2689274" cy="362072"/>
          </a:xfrm>
          <a:prstGeom prst="rect">
            <a:avLst/>
          </a:prstGeom>
        </p:spPr>
        <p:txBody>
          <a:bodyPr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r>
              <a:rPr lang="en-US" sz="1765" b="1">
                <a:solidFill>
                  <a:srgbClr val="0078D4"/>
                </a:solidFill>
                <a:latin typeface="Segoe UI Semibold"/>
                <a:cs typeface="Segoe UI"/>
              </a:rPr>
              <a:t>Safeguard access</a:t>
            </a:r>
          </a:p>
        </p:txBody>
      </p:sp>
      <p:sp>
        <p:nvSpPr>
          <p:cNvPr id="30" name="Text Placeholder 4">
            <a:extLst>
              <a:ext uri="{FF2B5EF4-FFF2-40B4-BE49-F238E27FC236}">
                <a16:creationId xmlns:a16="http://schemas.microsoft.com/office/drawing/2014/main" id="{925DAB49-C844-4136-915B-FA40A71D6813}"/>
              </a:ext>
            </a:extLst>
          </p:cNvPr>
          <p:cNvSpPr txBox="1">
            <a:spLocks/>
          </p:cNvSpPr>
          <p:nvPr/>
        </p:nvSpPr>
        <p:spPr>
          <a:xfrm>
            <a:off x="6362518" y="4118850"/>
            <a:ext cx="2689274" cy="362072"/>
          </a:xfrm>
          <a:prstGeom prst="rect">
            <a:avLst/>
          </a:prstGeom>
        </p:spPr>
        <p:txBody>
          <a:bodyP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r>
              <a:rPr lang="en-US" sz="1765" b="1">
                <a:solidFill>
                  <a:srgbClr val="0078D4"/>
                </a:solidFill>
                <a:latin typeface="Segoe UI Semibold"/>
              </a:rPr>
              <a:t>Comply with IT</a:t>
            </a:r>
          </a:p>
        </p:txBody>
      </p:sp>
      <p:sp>
        <p:nvSpPr>
          <p:cNvPr id="31" name="Text Placeholder 9">
            <a:extLst>
              <a:ext uri="{FF2B5EF4-FFF2-40B4-BE49-F238E27FC236}">
                <a16:creationId xmlns:a16="http://schemas.microsoft.com/office/drawing/2014/main" id="{DC71A602-ABFC-450A-94CD-C248EC8B8A87}"/>
              </a:ext>
            </a:extLst>
          </p:cNvPr>
          <p:cNvSpPr txBox="1">
            <a:spLocks/>
          </p:cNvSpPr>
          <p:nvPr/>
        </p:nvSpPr>
        <p:spPr>
          <a:xfrm>
            <a:off x="3188846" y="4118850"/>
            <a:ext cx="3104804" cy="362072"/>
          </a:xfrm>
          <a:prstGeom prst="rect">
            <a:avLst/>
          </a:prstGeom>
        </p:spPr>
        <p:txBody>
          <a:bodyPr wrap="square"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r>
              <a:rPr lang="en-US" sz="1765" b="1">
                <a:solidFill>
                  <a:srgbClr val="0078D4"/>
                </a:solidFill>
                <a:latin typeface="Segoe UI Semibold"/>
                <a:cs typeface="Segoe UI"/>
              </a:rPr>
              <a:t>Access organizational data</a:t>
            </a:r>
          </a:p>
        </p:txBody>
      </p:sp>
    </p:spTree>
    <p:extLst>
      <p:ext uri="{BB962C8B-B14F-4D97-AF65-F5344CB8AC3E}">
        <p14:creationId xmlns:p14="http://schemas.microsoft.com/office/powerpoint/2010/main" val="1457720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299"/>
                                          </p:stCondLst>
                                        </p:cTn>
                                        <p:tgtEl>
                                          <p:spTgt spid="8"/>
                                        </p:tgtEl>
                                        <p:attrNameLst>
                                          <p:attrName>style.visibility</p:attrName>
                                        </p:attrNameLst>
                                      </p:cBhvr>
                                      <p:to>
                                        <p:strVal val="visible"/>
                                      </p:to>
                                    </p:set>
                                  </p:childTnLst>
                                </p:cTn>
                              </p:par>
                              <p:par>
                                <p:cTn id="7" presetID="6" presetClass="emph" presetSubtype="0" accel="60000" autoRev="1" fill="hold" nodeType="withEffect">
                                  <p:stCondLst>
                                    <p:cond delay="0"/>
                                  </p:stCondLst>
                                  <p:childTnLst>
                                    <p:animScale>
                                      <p:cBhvr>
                                        <p:cTn id="8" dur="300" fill="hold"/>
                                        <p:tgtEl>
                                          <p:spTgt spid="8"/>
                                        </p:tgtEl>
                                      </p:cBhvr>
                                      <p:by x="0" y="0"/>
                                    </p:animScale>
                                  </p:childTnLst>
                                </p:cTn>
                              </p:par>
                              <p:par>
                                <p:cTn id="9" presetID="1" presetClass="entr" presetSubtype="0" fill="hold" nodeType="withEffect">
                                  <p:stCondLst>
                                    <p:cond delay="250"/>
                                  </p:stCondLst>
                                  <p:childTnLst>
                                    <p:set>
                                      <p:cBhvr>
                                        <p:cTn id="10" dur="1" fill="hold">
                                          <p:stCondLst>
                                            <p:cond delay="299"/>
                                          </p:stCondLst>
                                        </p:cTn>
                                        <p:tgtEl>
                                          <p:spTgt spid="9"/>
                                        </p:tgtEl>
                                        <p:attrNameLst>
                                          <p:attrName>style.visibility</p:attrName>
                                        </p:attrNameLst>
                                      </p:cBhvr>
                                      <p:to>
                                        <p:strVal val="visible"/>
                                      </p:to>
                                    </p:set>
                                  </p:childTnLst>
                                </p:cTn>
                              </p:par>
                              <p:par>
                                <p:cTn id="11" presetID="6" presetClass="emph" presetSubtype="0" accel="60000" autoRev="1" fill="hold" nodeType="withEffect">
                                  <p:stCondLst>
                                    <p:cond delay="250"/>
                                  </p:stCondLst>
                                  <p:childTnLst>
                                    <p:animScale>
                                      <p:cBhvr>
                                        <p:cTn id="12" dur="300" fill="hold"/>
                                        <p:tgtEl>
                                          <p:spTgt spid="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37"/>
                                        </p:tgtEl>
                                        <p:attrNameLst>
                                          <p:attrName>style.visibility</p:attrName>
                                        </p:attrNameLst>
                                      </p:cBhvr>
                                      <p:to>
                                        <p:strVal val="visible"/>
                                      </p:to>
                                    </p:set>
                                  </p:childTnLst>
                                </p:cTn>
                              </p:par>
                              <p:par>
                                <p:cTn id="15" presetID="6" presetClass="emph" presetSubtype="0" accel="60000" autoRev="1" fill="hold" nodeType="withEffect">
                                  <p:stCondLst>
                                    <p:cond delay="500"/>
                                  </p:stCondLst>
                                  <p:childTnLst>
                                    <p:animScale>
                                      <p:cBhvr>
                                        <p:cTn id="16" dur="300" fill="hold"/>
                                        <p:tgtEl>
                                          <p:spTgt spid="37"/>
                                        </p:tgtEl>
                                      </p:cBhvr>
                                      <p:by x="0" y="0"/>
                                    </p:animScale>
                                  </p:childTnLst>
                                </p:cTn>
                              </p:par>
                              <p:par>
                                <p:cTn id="17" presetID="1" presetClass="entr" presetSubtype="0" fill="hold" nodeType="withEffect">
                                  <p:stCondLst>
                                    <p:cond delay="750"/>
                                  </p:stCondLst>
                                  <p:childTnLst>
                                    <p:set>
                                      <p:cBhvr>
                                        <p:cTn id="18" dur="1" fill="hold">
                                          <p:stCondLst>
                                            <p:cond delay="299"/>
                                          </p:stCondLst>
                                        </p:cTn>
                                        <p:tgtEl>
                                          <p:spTgt spid="10"/>
                                        </p:tgtEl>
                                        <p:attrNameLst>
                                          <p:attrName>style.visibility</p:attrName>
                                        </p:attrNameLst>
                                      </p:cBhvr>
                                      <p:to>
                                        <p:strVal val="visible"/>
                                      </p:to>
                                    </p:set>
                                  </p:childTnLst>
                                </p:cTn>
                              </p:par>
                              <p:par>
                                <p:cTn id="19" presetID="6" presetClass="emph" presetSubtype="0" accel="60000" autoRev="1" fill="hold" nodeType="withEffect">
                                  <p:stCondLst>
                                    <p:cond delay="750"/>
                                  </p:stCondLst>
                                  <p:childTnLst>
                                    <p:animScale>
                                      <p:cBhvr>
                                        <p:cTn id="20" dur="300" fill="hold"/>
                                        <p:tgtEl>
                                          <p:spTgt spid="10"/>
                                        </p:tgtEl>
                                      </p:cBhvr>
                                      <p:by x="0" y="0"/>
                                    </p:animScale>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42" presetClass="path" presetSubtype="0" decel="100000" fill="hold" grpId="1" nodeType="withEffect">
                                  <p:stCondLst>
                                    <p:cond delay="0"/>
                                  </p:stCondLst>
                                  <p:childTnLst>
                                    <p:animMotion origin="layout" path="M 1.45833E-6 -3.7037E-6 L 1.45833E-6 0.04352 " pathEditMode="relative" rAng="0" ptsTypes="AA">
                                      <p:cBhvr>
                                        <p:cTn id="25" dur="600" spd="-100000" fill="hold"/>
                                        <p:tgtEl>
                                          <p:spTgt spid="23"/>
                                        </p:tgtEl>
                                        <p:attrNameLst>
                                          <p:attrName>ppt_x</p:attrName>
                                          <p:attrName>ppt_y</p:attrName>
                                        </p:attrNameLst>
                                      </p:cBhvr>
                                      <p:rCtr x="0" y="2176"/>
                                    </p:animMotion>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42" presetClass="path" presetSubtype="0" decel="100000" fill="hold" grpId="1" nodeType="withEffect">
                                  <p:stCondLst>
                                    <p:cond delay="0"/>
                                  </p:stCondLst>
                                  <p:childTnLst>
                                    <p:animMotion origin="layout" path="M 1.45833E-6 -3.7037E-6 L 1.45833E-6 0.04352 " pathEditMode="relative" rAng="0" ptsTypes="AA">
                                      <p:cBhvr>
                                        <p:cTn id="30" dur="600" spd="-100000" fill="hold"/>
                                        <p:tgtEl>
                                          <p:spTgt spid="24"/>
                                        </p:tgtEl>
                                        <p:attrNameLst>
                                          <p:attrName>ppt_x</p:attrName>
                                          <p:attrName>ppt_y</p:attrName>
                                        </p:attrNameLst>
                                      </p:cBhvr>
                                      <p:rCtr x="0" y="2176"/>
                                    </p:animMotion>
                                  </p:childTnLst>
                                </p:cTn>
                              </p:par>
                              <p:par>
                                <p:cTn id="31" presetID="10" presetClass="entr" presetSubtype="0" fill="hold" grpId="0" nodeType="withEffect">
                                  <p:stCondLst>
                                    <p:cond delay="25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path" presetSubtype="0" decel="100000" fill="hold" grpId="1" nodeType="withEffect">
                                  <p:stCondLst>
                                    <p:cond delay="250"/>
                                  </p:stCondLst>
                                  <p:childTnLst>
                                    <p:animMotion origin="layout" path="M 3.58438E-6 -2.44666E-6 L 3.58438E-6 0.04358 " pathEditMode="relative" rAng="0" ptsTypes="AA">
                                      <p:cBhvr>
                                        <p:cTn id="35" dur="600" spd="-100000" fill="hold"/>
                                        <p:tgtEl>
                                          <p:spTgt spid="29"/>
                                        </p:tgtEl>
                                        <p:attrNameLst>
                                          <p:attrName>ppt_x</p:attrName>
                                          <p:attrName>ppt_y</p:attrName>
                                        </p:attrNameLst>
                                      </p:cBhvr>
                                      <p:rCtr x="0" y="2179"/>
                                    </p:animMotion>
                                  </p:childTnLst>
                                </p:cTn>
                              </p:par>
                              <p:par>
                                <p:cTn id="36" presetID="10" presetClass="entr" presetSubtype="0" fill="hold" grpId="0" nodeType="withEffect">
                                  <p:stCondLst>
                                    <p:cond delay="25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42" presetClass="path" presetSubtype="0" decel="100000" fill="hold" grpId="1" nodeType="withEffect">
                                  <p:stCondLst>
                                    <p:cond delay="250"/>
                                  </p:stCondLst>
                                  <p:childTnLst>
                                    <p:animMotion origin="layout" path="M 3.58438E-6 -4.44848E-7 L 3.58438E-6 0.04358 " pathEditMode="relative" rAng="0" ptsTypes="AA">
                                      <p:cBhvr>
                                        <p:cTn id="40" dur="600" spd="-100000" fill="hold"/>
                                        <p:tgtEl>
                                          <p:spTgt spid="25"/>
                                        </p:tgtEl>
                                        <p:attrNameLst>
                                          <p:attrName>ppt_x</p:attrName>
                                          <p:attrName>ppt_y</p:attrName>
                                        </p:attrNameLst>
                                      </p:cBhvr>
                                      <p:rCtr x="0" y="2179"/>
                                    </p:animMotion>
                                  </p:childTnLst>
                                </p:cTn>
                              </p:par>
                              <p:par>
                                <p:cTn id="41" presetID="10" presetClass="entr" presetSubtype="0" fill="hold" grpId="0" nodeType="withEffect">
                                  <p:stCondLst>
                                    <p:cond delay="50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42" presetClass="path" presetSubtype="0" decel="100000" fill="hold" grpId="1" nodeType="withEffect">
                                  <p:stCondLst>
                                    <p:cond delay="500"/>
                                  </p:stCondLst>
                                  <p:childTnLst>
                                    <p:animMotion origin="layout" path="M -1.17692E-6 -2.44666E-6 L -1.17692E-6 0.04358 " pathEditMode="relative" rAng="0" ptsTypes="AA">
                                      <p:cBhvr>
                                        <p:cTn id="45" dur="600" spd="-100000" fill="hold"/>
                                        <p:tgtEl>
                                          <p:spTgt spid="30"/>
                                        </p:tgtEl>
                                        <p:attrNameLst>
                                          <p:attrName>ppt_x</p:attrName>
                                          <p:attrName>ppt_y</p:attrName>
                                        </p:attrNameLst>
                                      </p:cBhvr>
                                      <p:rCtr x="0" y="2179"/>
                                    </p:animMotion>
                                  </p:childTnLst>
                                </p:cTn>
                              </p:par>
                              <p:par>
                                <p:cTn id="46" presetID="10" presetClass="entr" presetSubtype="0" fill="hold" grpId="0" nodeType="withEffect">
                                  <p:stCondLst>
                                    <p:cond delay="50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42" presetClass="path" presetSubtype="0" decel="100000" fill="hold" grpId="1" nodeType="withEffect">
                                  <p:stCondLst>
                                    <p:cond delay="500"/>
                                  </p:stCondLst>
                                  <p:childTnLst>
                                    <p:animMotion origin="layout" path="M -1.17692E-6 -4.44848E-7 L -1.17692E-6 0.04358 " pathEditMode="relative" rAng="0" ptsTypes="AA">
                                      <p:cBhvr>
                                        <p:cTn id="50" dur="600" spd="-100000" fill="hold"/>
                                        <p:tgtEl>
                                          <p:spTgt spid="26"/>
                                        </p:tgtEl>
                                        <p:attrNameLst>
                                          <p:attrName>ppt_x</p:attrName>
                                          <p:attrName>ppt_y</p:attrName>
                                        </p:attrNameLst>
                                      </p:cBhvr>
                                      <p:rCtr x="0" y="2179"/>
                                    </p:animMotion>
                                  </p:childTnLst>
                                </p:cTn>
                              </p:par>
                              <p:par>
                                <p:cTn id="51" presetID="10" presetClass="entr" presetSubtype="0" fill="hold" grpId="0" nodeType="withEffect">
                                  <p:stCondLst>
                                    <p:cond delay="75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42" presetClass="path" presetSubtype="0" decel="100000" fill="hold" grpId="1" nodeType="withEffect">
                                  <p:stCondLst>
                                    <p:cond delay="750"/>
                                  </p:stCondLst>
                                  <p:childTnLst>
                                    <p:animMotion origin="layout" path="M -3.24228E-7 -2.44666E-6 L -3.24228E-7 0.04358 " pathEditMode="relative" rAng="0" ptsTypes="AA">
                                      <p:cBhvr>
                                        <p:cTn id="55" dur="600" spd="-100000" fill="hold"/>
                                        <p:tgtEl>
                                          <p:spTgt spid="31"/>
                                        </p:tgtEl>
                                        <p:attrNameLst>
                                          <p:attrName>ppt_x</p:attrName>
                                          <p:attrName>ppt_y</p:attrName>
                                        </p:attrNameLst>
                                      </p:cBhvr>
                                      <p:rCtr x="0" y="2179"/>
                                    </p:animMotion>
                                  </p:childTnLst>
                                </p:cTn>
                              </p:par>
                              <p:par>
                                <p:cTn id="56" presetID="10" presetClass="entr" presetSubtype="0" fill="hold" grpId="0" nodeType="withEffect">
                                  <p:stCondLst>
                                    <p:cond delay="75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42" presetClass="path" presetSubtype="0" decel="100000" fill="hold" grpId="1" nodeType="withEffect">
                                  <p:stCondLst>
                                    <p:cond delay="750"/>
                                  </p:stCondLst>
                                  <p:childTnLst>
                                    <p:animMotion origin="layout" path="M -3.24228E-7 -4.44848E-7 L -3.24228E-7 0.04358 " pathEditMode="relative" rAng="0" ptsTypes="AA">
                                      <p:cBhvr>
                                        <p:cTn id="60" dur="600" spd="-100000" fill="hold"/>
                                        <p:tgtEl>
                                          <p:spTgt spid="27"/>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26" grpId="0"/>
      <p:bldP spid="26" grpId="1"/>
      <p:bldP spid="27" grpId="0"/>
      <p:bldP spid="27" grpId="1"/>
      <p:bldP spid="23" grpId="0"/>
      <p:bldP spid="23" grpId="1"/>
      <p:bldP spid="29" grpId="0"/>
      <p:bldP spid="29" grpId="1"/>
      <p:bldP spid="30" grpId="0"/>
      <p:bldP spid="30" grpId="1"/>
      <p:bldP spid="31" grpId="0"/>
      <p:bldP spid="3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F5074F-8BF6-47CB-B9E1-567E43B93D65}"/>
              </a:ext>
              <a:ext uri="{C183D7F6-B498-43B3-948B-1728B52AA6E4}">
                <adec:decorative xmlns:adec="http://schemas.microsoft.com/office/drawing/2017/decorative" val="1"/>
              </a:ext>
            </a:extLst>
          </p:cNvPr>
          <p:cNvSpPr/>
          <p:nvPr/>
        </p:nvSpPr>
        <p:spPr bwMode="auto">
          <a:xfrm>
            <a:off x="2919220" y="5367837"/>
            <a:ext cx="8858596" cy="723214"/>
          </a:xfrm>
          <a:prstGeom prst="rect">
            <a:avLst/>
          </a:prstGeom>
          <a:solidFill>
            <a:schemeClr val="bg2">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8963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ts val="294"/>
              </a:spcAft>
            </a:pPr>
            <a:endParaRPr lang="en-US" sz="1077">
              <a:solidFill>
                <a:srgbClr val="282828"/>
              </a:solidFill>
              <a:latin typeface="Segoe UI"/>
              <a:cs typeface="Segoe UI" pitchFamily="34" charset="0"/>
            </a:endParaRPr>
          </a:p>
        </p:txBody>
      </p:sp>
      <p:sp>
        <p:nvSpPr>
          <p:cNvPr id="4" name="Rectangle 3">
            <a:extLst>
              <a:ext uri="{FF2B5EF4-FFF2-40B4-BE49-F238E27FC236}">
                <a16:creationId xmlns:a16="http://schemas.microsoft.com/office/drawing/2014/main" id="{0ACA35C1-032D-4EC5-A2E7-3244EF51ED97}"/>
              </a:ext>
              <a:ext uri="{C183D7F6-B498-43B3-948B-1728B52AA6E4}">
                <adec:decorative xmlns:adec="http://schemas.microsoft.com/office/drawing/2017/decorative" val="1"/>
              </a:ext>
            </a:extLst>
          </p:cNvPr>
          <p:cNvSpPr/>
          <p:nvPr/>
        </p:nvSpPr>
        <p:spPr bwMode="auto">
          <a:xfrm>
            <a:off x="2906798" y="3562932"/>
            <a:ext cx="8858596" cy="1423266"/>
          </a:xfrm>
          <a:prstGeom prst="rect">
            <a:avLst/>
          </a:prstGeom>
          <a:solidFill>
            <a:schemeClr val="bg2">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8963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ts val="294"/>
              </a:spcAft>
              <a:defRPr/>
            </a:pPr>
            <a:endParaRPr lang="en-US" sz="1077">
              <a:solidFill>
                <a:srgbClr val="282828"/>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4D2312B9-F29E-43D6-9DC5-3C5E76534018}"/>
              </a:ext>
              <a:ext uri="{C183D7F6-B498-43B3-948B-1728B52AA6E4}">
                <adec:decorative xmlns:adec="http://schemas.microsoft.com/office/drawing/2017/decorative" val="1"/>
              </a:ext>
            </a:extLst>
          </p:cNvPr>
          <p:cNvCxnSpPr>
            <a:cxnSpLocks/>
          </p:cNvCxnSpPr>
          <p:nvPr/>
        </p:nvCxnSpPr>
        <p:spPr>
          <a:xfrm>
            <a:off x="427230" y="5179378"/>
            <a:ext cx="11338164" cy="0"/>
          </a:xfrm>
          <a:prstGeom prst="line">
            <a:avLst/>
          </a:prstGeom>
          <a:ln w="19050">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p:txBody>
          <a:bodyPr/>
          <a:lstStyle/>
          <a:p>
            <a:r>
              <a:rPr lang="en-US"/>
              <a:t>Microsoft identity platform for developers</a:t>
            </a:r>
            <a:br>
              <a:rPr lang="en-US" sz="1961" spc="0">
                <a:latin typeface="+mn-lt"/>
                <a:cs typeface="Segoe UI"/>
              </a:rPr>
            </a:br>
            <a:r>
              <a:rPr lang="en-US" sz="1961" spc="0">
                <a:latin typeface="+mn-lt"/>
                <a:cs typeface="Segoe UI"/>
              </a:rPr>
              <a:t>A toolkit to integrate identity and authentication into your apps</a:t>
            </a:r>
            <a:br>
              <a:rPr lang="en-US" sz="1961" spc="0">
                <a:latin typeface="+mn-lt"/>
                <a:cs typeface="Segoe UI"/>
              </a:rPr>
            </a:br>
            <a:endParaRPr lang="en-US" sz="1961" spc="0">
              <a:latin typeface="+mn-lt"/>
              <a:cs typeface="Segoe UI"/>
            </a:endParaRPr>
          </a:p>
        </p:txBody>
      </p:sp>
      <p:pic>
        <p:nvPicPr>
          <p:cNvPr id="10" name="Picture 9" descr="A close up of a sign&#10;&#10;Description automatically generated">
            <a:extLst>
              <a:ext uri="{FF2B5EF4-FFF2-40B4-BE49-F238E27FC236}">
                <a16:creationId xmlns:a16="http://schemas.microsoft.com/office/drawing/2014/main" id="{6636DED6-170C-47DA-BB87-F439DD59ED2A}"/>
              </a:ext>
            </a:extLst>
          </p:cNvPr>
          <p:cNvPicPr>
            <a:picLocks noChangeAspect="1"/>
          </p:cNvPicPr>
          <p:nvPr/>
        </p:nvPicPr>
        <p:blipFill>
          <a:blip r:embed="rId3"/>
          <a:stretch>
            <a:fillRect/>
          </a:stretch>
        </p:blipFill>
        <p:spPr>
          <a:xfrm>
            <a:off x="4248303" y="5478379"/>
            <a:ext cx="461788" cy="459920"/>
          </a:xfrm>
          <a:prstGeom prst="rect">
            <a:avLst/>
          </a:prstGeom>
        </p:spPr>
      </p:pic>
      <p:pic>
        <p:nvPicPr>
          <p:cNvPr id="1026" name="Picture 2" descr="SCIM: System for Cross-domain Identity Management">
            <a:extLst>
              <a:ext uri="{FF2B5EF4-FFF2-40B4-BE49-F238E27FC236}">
                <a16:creationId xmlns:a16="http://schemas.microsoft.com/office/drawing/2014/main" id="{F315731A-D4D4-46DB-9485-C41A0B078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455" y="5562934"/>
            <a:ext cx="941041" cy="3199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5B2C66-8BD2-4758-9C35-DCFE74152D7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4829" y="5562936"/>
            <a:ext cx="1657073" cy="319947"/>
          </a:xfrm>
          <a:prstGeom prst="rect">
            <a:avLst/>
          </a:prstGeom>
        </p:spPr>
      </p:pic>
      <p:cxnSp>
        <p:nvCxnSpPr>
          <p:cNvPr id="22" name="Straight Connector 21">
            <a:extLst>
              <a:ext uri="{FF2B5EF4-FFF2-40B4-BE49-F238E27FC236}">
                <a16:creationId xmlns:a16="http://schemas.microsoft.com/office/drawing/2014/main" id="{5B294757-68DA-4660-889F-BCB6FC104220}"/>
              </a:ext>
              <a:ext uri="{C183D7F6-B498-43B3-948B-1728B52AA6E4}">
                <adec:decorative xmlns:adec="http://schemas.microsoft.com/office/drawing/2017/decorative" val="1"/>
              </a:ext>
            </a:extLst>
          </p:cNvPr>
          <p:cNvCxnSpPr>
            <a:cxnSpLocks/>
          </p:cNvCxnSpPr>
          <p:nvPr/>
        </p:nvCxnSpPr>
        <p:spPr>
          <a:xfrm>
            <a:off x="427230" y="3394846"/>
            <a:ext cx="11338164" cy="0"/>
          </a:xfrm>
          <a:prstGeom prst="line">
            <a:avLst/>
          </a:prstGeom>
          <a:ln w="19050">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99A871F7-13E1-4DC6-A3E0-C17AFCEBAEDE}"/>
              </a:ext>
              <a:ext uri="{C183D7F6-B498-43B3-948B-1728B52AA6E4}">
                <adec:decorative xmlns:adec="http://schemas.microsoft.com/office/drawing/2017/decorative" val="1"/>
              </a:ext>
            </a:extLst>
          </p:cNvPr>
          <p:cNvSpPr/>
          <p:nvPr/>
        </p:nvSpPr>
        <p:spPr bwMode="auto">
          <a:xfrm>
            <a:off x="8839816" y="1715529"/>
            <a:ext cx="2941038" cy="653043"/>
          </a:xfrm>
          <a:prstGeom prst="rect">
            <a:avLst/>
          </a:prstGeom>
          <a:solidFill>
            <a:schemeClr val="bg2">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8963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ts val="294"/>
              </a:spcAft>
              <a:defRPr/>
            </a:pPr>
            <a:r>
              <a:rPr lang="en-US" sz="1175" b="1">
                <a:solidFill>
                  <a:srgbClr val="282828"/>
                </a:solidFill>
                <a:latin typeface="Segoe UI"/>
                <a:cs typeface="Segoe UI" pitchFamily="34" charset="0"/>
              </a:rPr>
              <a:t>Microsoft Authentication Libraries</a:t>
            </a:r>
          </a:p>
          <a:p>
            <a:pPr algn="ctr" defTabSz="913927" fontAlgn="base">
              <a:lnSpc>
                <a:spcPct val="90000"/>
              </a:lnSpc>
              <a:spcBef>
                <a:spcPct val="0"/>
              </a:spcBef>
              <a:spcAft>
                <a:spcPct val="0"/>
              </a:spcAft>
              <a:defRPr/>
            </a:pPr>
            <a:r>
              <a:rPr lang="en-US" sz="1077">
                <a:solidFill>
                  <a:srgbClr val="282828"/>
                </a:solidFill>
                <a:latin typeface="Segoe UI"/>
                <a:ea typeface="Segoe UI" pitchFamily="34" charset="0"/>
                <a:cs typeface="Segoe UI" pitchFamily="34" charset="0"/>
              </a:rPr>
              <a:t>For clients and services</a:t>
            </a:r>
          </a:p>
        </p:txBody>
      </p:sp>
      <p:sp>
        <p:nvSpPr>
          <p:cNvPr id="39" name="Rectangle 38">
            <a:extLst>
              <a:ext uri="{FF2B5EF4-FFF2-40B4-BE49-F238E27FC236}">
                <a16:creationId xmlns:a16="http://schemas.microsoft.com/office/drawing/2014/main" id="{BB5F7D0B-A536-4C34-B5C3-6ED0BB653EB4}"/>
              </a:ext>
              <a:ext uri="{C183D7F6-B498-43B3-948B-1728B52AA6E4}">
                <adec:decorative xmlns:adec="http://schemas.microsoft.com/office/drawing/2017/decorative" val="1"/>
              </a:ext>
            </a:extLst>
          </p:cNvPr>
          <p:cNvSpPr/>
          <p:nvPr/>
        </p:nvSpPr>
        <p:spPr bwMode="auto">
          <a:xfrm>
            <a:off x="2908458" y="1715529"/>
            <a:ext cx="2941038" cy="653043"/>
          </a:xfrm>
          <a:prstGeom prst="rect">
            <a:avLst/>
          </a:prstGeom>
          <a:solidFill>
            <a:schemeClr val="bg2">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89630" bIns="0" numCol="1" spcCol="0" rtlCol="0" fromWordArt="0" anchor="ctr" anchorCtr="0" forceAA="0" compatLnSpc="1">
            <a:prstTxWarp prst="textNoShape">
              <a:avLst/>
            </a:prstTxWarp>
            <a:noAutofit/>
          </a:bodyPr>
          <a:lstStyle/>
          <a:p>
            <a:pPr algn="ctr" defTabSz="913927" fontAlgn="base">
              <a:spcBef>
                <a:spcPct val="0"/>
              </a:spcBef>
              <a:defRPr/>
            </a:pPr>
            <a:r>
              <a:rPr lang="en-US" sz="1175" b="1">
                <a:solidFill>
                  <a:srgbClr val="282828"/>
                </a:solidFill>
                <a:latin typeface="Segoe UI"/>
                <a:cs typeface="Segoe UI" pitchFamily="34" charset="0"/>
              </a:rPr>
              <a:t>Azure portal and </a:t>
            </a:r>
          </a:p>
          <a:p>
            <a:pPr algn="ctr" defTabSz="913927" fontAlgn="base">
              <a:spcBef>
                <a:spcPct val="0"/>
              </a:spcBef>
              <a:defRPr/>
            </a:pPr>
            <a:r>
              <a:rPr lang="en-US" sz="1175" b="1">
                <a:solidFill>
                  <a:srgbClr val="282828"/>
                </a:solidFill>
                <a:latin typeface="Segoe UI"/>
                <a:cs typeface="Segoe UI" pitchFamily="34" charset="0"/>
              </a:rPr>
              <a:t>Microsoft Graph App API </a:t>
            </a:r>
          </a:p>
        </p:txBody>
      </p:sp>
      <p:sp>
        <p:nvSpPr>
          <p:cNvPr id="111" name="Rectangle 110">
            <a:extLst>
              <a:ext uri="{FF2B5EF4-FFF2-40B4-BE49-F238E27FC236}">
                <a16:creationId xmlns:a16="http://schemas.microsoft.com/office/drawing/2014/main" id="{DE594CBB-C503-44C1-B7F8-68B80761026C}"/>
              </a:ext>
              <a:ext uri="{C183D7F6-B498-43B3-948B-1728B52AA6E4}">
                <adec:decorative xmlns:adec="http://schemas.microsoft.com/office/drawing/2017/decorative" val="1"/>
              </a:ext>
            </a:extLst>
          </p:cNvPr>
          <p:cNvSpPr/>
          <p:nvPr/>
        </p:nvSpPr>
        <p:spPr bwMode="auto">
          <a:xfrm>
            <a:off x="8839816" y="2547275"/>
            <a:ext cx="2941038" cy="654390"/>
          </a:xfrm>
          <a:prstGeom prst="rect">
            <a:avLst/>
          </a:prstGeom>
          <a:solidFill>
            <a:schemeClr val="bg2">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8963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ts val="294"/>
              </a:spcAft>
              <a:defRPr/>
            </a:pPr>
            <a:r>
              <a:rPr lang="en-US" sz="1175" b="1">
                <a:solidFill>
                  <a:srgbClr val="282828"/>
                </a:solidFill>
                <a:latin typeface="Segoe UI"/>
                <a:cs typeface="Segoe UI" pitchFamily="34" charset="0"/>
              </a:rPr>
              <a:t>OIDC Certified Endpoints</a:t>
            </a:r>
          </a:p>
        </p:txBody>
      </p:sp>
      <p:sp>
        <p:nvSpPr>
          <p:cNvPr id="99" name="Rectangle 98">
            <a:extLst>
              <a:ext uri="{FF2B5EF4-FFF2-40B4-BE49-F238E27FC236}">
                <a16:creationId xmlns:a16="http://schemas.microsoft.com/office/drawing/2014/main" id="{4B087B03-9643-439B-8D86-AA09E64A7CC3}"/>
              </a:ext>
              <a:ext uri="{C183D7F6-B498-43B3-948B-1728B52AA6E4}">
                <adec:decorative xmlns:adec="http://schemas.microsoft.com/office/drawing/2017/decorative" val="1"/>
              </a:ext>
            </a:extLst>
          </p:cNvPr>
          <p:cNvSpPr/>
          <p:nvPr/>
        </p:nvSpPr>
        <p:spPr bwMode="auto">
          <a:xfrm>
            <a:off x="2908458" y="2547275"/>
            <a:ext cx="2941038" cy="654390"/>
          </a:xfrm>
          <a:prstGeom prst="rect">
            <a:avLst/>
          </a:prstGeom>
          <a:solidFill>
            <a:schemeClr val="bg2">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8963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ts val="294"/>
              </a:spcAft>
              <a:defRPr/>
            </a:pPr>
            <a:r>
              <a:rPr lang="en-US" sz="1175" b="1">
                <a:solidFill>
                  <a:srgbClr val="282828"/>
                </a:solidFill>
                <a:latin typeface="Segoe UI"/>
                <a:ea typeface="Segoe UI" pitchFamily="34" charset="0"/>
                <a:cs typeface="Segoe UI" pitchFamily="34" charset="0"/>
              </a:rPr>
              <a:t>Web API</a:t>
            </a:r>
          </a:p>
          <a:p>
            <a:pPr algn="ctr" defTabSz="913927" fontAlgn="base">
              <a:lnSpc>
                <a:spcPct val="90000"/>
              </a:lnSpc>
              <a:spcBef>
                <a:spcPct val="0"/>
              </a:spcBef>
              <a:spcAft>
                <a:spcPct val="0"/>
              </a:spcAft>
              <a:defRPr/>
            </a:pPr>
            <a:r>
              <a:rPr lang="en-US" sz="1077">
                <a:solidFill>
                  <a:srgbClr val="282828"/>
                </a:solidFill>
                <a:latin typeface="Segoe UI"/>
                <a:ea typeface="Segoe UI" pitchFamily="34" charset="0"/>
                <a:cs typeface="Segoe UI" pitchFamily="34" charset="0"/>
              </a:rPr>
              <a:t>Including Microsoft Graph,</a:t>
            </a:r>
            <a:br>
              <a:rPr lang="en-US" sz="1077">
                <a:solidFill>
                  <a:srgbClr val="282828"/>
                </a:solidFill>
                <a:latin typeface="Segoe UI"/>
                <a:ea typeface="Segoe UI" pitchFamily="34" charset="0"/>
                <a:cs typeface="Segoe UI" pitchFamily="34" charset="0"/>
              </a:rPr>
            </a:br>
            <a:r>
              <a:rPr lang="en-US" sz="1077">
                <a:solidFill>
                  <a:srgbClr val="282828"/>
                </a:solidFill>
                <a:latin typeface="Segoe UI"/>
                <a:ea typeface="Segoe UI" pitchFamily="34" charset="0"/>
                <a:cs typeface="Segoe UI" pitchFamily="34" charset="0"/>
              </a:rPr>
              <a:t>Azure, and your own APIs</a:t>
            </a:r>
          </a:p>
        </p:txBody>
      </p:sp>
      <p:cxnSp>
        <p:nvCxnSpPr>
          <p:cNvPr id="109" name="Straight Connector 108">
            <a:extLst>
              <a:ext uri="{FF2B5EF4-FFF2-40B4-BE49-F238E27FC236}">
                <a16:creationId xmlns:a16="http://schemas.microsoft.com/office/drawing/2014/main" id="{4113456F-7AD7-4E22-81E5-855AB6980205}"/>
              </a:ext>
              <a:ext uri="{C183D7F6-B498-43B3-948B-1728B52AA6E4}">
                <adec:decorative xmlns:adec="http://schemas.microsoft.com/office/drawing/2017/decorative" val="1"/>
              </a:ext>
            </a:extLst>
          </p:cNvPr>
          <p:cNvCxnSpPr>
            <a:cxnSpLocks/>
          </p:cNvCxnSpPr>
          <p:nvPr/>
        </p:nvCxnSpPr>
        <p:spPr>
          <a:xfrm>
            <a:off x="7716485" y="2874470"/>
            <a:ext cx="1123331"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120C33A0-28D4-4898-A995-DE9E59DAF2B8}"/>
              </a:ext>
            </a:extLst>
          </p:cNvPr>
          <p:cNvSpPr txBox="1"/>
          <p:nvPr/>
        </p:nvSpPr>
        <p:spPr>
          <a:xfrm>
            <a:off x="6958176" y="2765947"/>
            <a:ext cx="1023301" cy="217047"/>
          </a:xfrm>
          <a:prstGeom prst="rect">
            <a:avLst/>
          </a:prstGeom>
          <a:solidFill>
            <a:schemeClr val="bg1"/>
          </a:solidFill>
        </p:spPr>
        <p:txBody>
          <a:bodyPr wrap="square" lIns="0" tIns="0" rIns="0" bIns="0" rtlCol="0" anchor="ctr" anchorCtr="0">
            <a:spAutoFit/>
          </a:bodyPr>
          <a:lstStyle/>
          <a:p>
            <a:pPr defTabSz="914139">
              <a:lnSpc>
                <a:spcPct val="90000"/>
              </a:lnSpc>
              <a:spcAft>
                <a:spcPts val="588"/>
              </a:spcAft>
              <a:defRPr/>
            </a:pPr>
            <a:r>
              <a:rPr lang="en-US" sz="1567">
                <a:gradFill>
                  <a:gsLst>
                    <a:gs pos="2917">
                      <a:srgbClr val="282828"/>
                    </a:gs>
                    <a:gs pos="30000">
                      <a:srgbClr val="282828"/>
                    </a:gs>
                  </a:gsLst>
                  <a:lin ang="5400000" scaled="0"/>
                </a:gradFill>
                <a:latin typeface="Segoe UI Semibold"/>
              </a:rPr>
              <a:t>Endpoints</a:t>
            </a:r>
          </a:p>
        </p:txBody>
      </p:sp>
      <p:sp>
        <p:nvSpPr>
          <p:cNvPr id="112" name="Oval 111">
            <a:extLst>
              <a:ext uri="{FF2B5EF4-FFF2-40B4-BE49-F238E27FC236}">
                <a16:creationId xmlns:a16="http://schemas.microsoft.com/office/drawing/2014/main" id="{33773698-E21B-4F2F-BA76-4B47E4F14E36}"/>
              </a:ext>
              <a:ext uri="{C183D7F6-B498-43B3-948B-1728B52AA6E4}">
                <adec:decorative xmlns:adec="http://schemas.microsoft.com/office/drawing/2017/decorative" val="1"/>
              </a:ext>
            </a:extLst>
          </p:cNvPr>
          <p:cNvSpPr/>
          <p:nvPr/>
        </p:nvSpPr>
        <p:spPr bwMode="auto">
          <a:xfrm>
            <a:off x="8722909" y="2765356"/>
            <a:ext cx="218228" cy="21822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13" name="Oval 112">
            <a:extLst>
              <a:ext uri="{FF2B5EF4-FFF2-40B4-BE49-F238E27FC236}">
                <a16:creationId xmlns:a16="http://schemas.microsoft.com/office/drawing/2014/main" id="{DAD669A7-2D45-4946-A86F-2477E75658E1}"/>
              </a:ext>
              <a:ext uri="{C183D7F6-B498-43B3-948B-1728B52AA6E4}">
                <adec:decorative xmlns:adec="http://schemas.microsoft.com/office/drawing/2017/decorative" val="1"/>
              </a:ext>
            </a:extLst>
          </p:cNvPr>
          <p:cNvSpPr/>
          <p:nvPr/>
        </p:nvSpPr>
        <p:spPr bwMode="auto">
          <a:xfrm>
            <a:off x="8761879" y="2804326"/>
            <a:ext cx="140289" cy="140289"/>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cxnSp>
        <p:nvCxnSpPr>
          <p:cNvPr id="97" name="Straight Connector 96">
            <a:extLst>
              <a:ext uri="{FF2B5EF4-FFF2-40B4-BE49-F238E27FC236}">
                <a16:creationId xmlns:a16="http://schemas.microsoft.com/office/drawing/2014/main" id="{0B4B5173-2537-4127-AA1C-DDABD891E433}"/>
              </a:ext>
              <a:ext uri="{C183D7F6-B498-43B3-948B-1728B52AA6E4}">
                <adec:decorative xmlns:adec="http://schemas.microsoft.com/office/drawing/2017/decorative" val="1"/>
              </a:ext>
            </a:extLst>
          </p:cNvPr>
          <p:cNvCxnSpPr>
            <a:cxnSpLocks/>
          </p:cNvCxnSpPr>
          <p:nvPr/>
        </p:nvCxnSpPr>
        <p:spPr>
          <a:xfrm>
            <a:off x="1785126" y="2874470"/>
            <a:ext cx="1123331"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07F88AE-6F63-4279-A29D-478238438361}"/>
              </a:ext>
            </a:extLst>
          </p:cNvPr>
          <p:cNvSpPr txBox="1"/>
          <p:nvPr/>
        </p:nvSpPr>
        <p:spPr>
          <a:xfrm>
            <a:off x="1026819" y="2765947"/>
            <a:ext cx="898598" cy="217047"/>
          </a:xfrm>
          <a:prstGeom prst="rect">
            <a:avLst/>
          </a:prstGeom>
          <a:solidFill>
            <a:schemeClr val="bg1"/>
          </a:solidFill>
        </p:spPr>
        <p:txBody>
          <a:bodyPr wrap="square" lIns="0" tIns="0" rIns="0" bIns="0" rtlCol="0" anchor="ctr" anchorCtr="0">
            <a:spAutoFit/>
          </a:bodyPr>
          <a:lstStyle/>
          <a:p>
            <a:pPr defTabSz="914139">
              <a:lnSpc>
                <a:spcPct val="90000"/>
              </a:lnSpc>
              <a:spcAft>
                <a:spcPts val="588"/>
              </a:spcAft>
              <a:defRPr/>
            </a:pPr>
            <a:r>
              <a:rPr lang="en-US" sz="1567">
                <a:gradFill>
                  <a:gsLst>
                    <a:gs pos="2917">
                      <a:srgbClr val="282828"/>
                    </a:gs>
                    <a:gs pos="30000">
                      <a:srgbClr val="282828"/>
                    </a:gs>
                  </a:gsLst>
                  <a:lin ang="5400000" scaled="0"/>
                </a:gradFill>
                <a:latin typeface="Segoe UI Semibold"/>
              </a:rPr>
              <a:t>Web API</a:t>
            </a:r>
          </a:p>
        </p:txBody>
      </p:sp>
      <p:sp>
        <p:nvSpPr>
          <p:cNvPr id="100" name="Oval 99">
            <a:extLst>
              <a:ext uri="{FF2B5EF4-FFF2-40B4-BE49-F238E27FC236}">
                <a16:creationId xmlns:a16="http://schemas.microsoft.com/office/drawing/2014/main" id="{7A5C6FDD-5663-4255-A6D3-A59E8DB6A824}"/>
              </a:ext>
              <a:ext uri="{C183D7F6-B498-43B3-948B-1728B52AA6E4}">
                <adec:decorative xmlns:adec="http://schemas.microsoft.com/office/drawing/2017/decorative" val="1"/>
              </a:ext>
            </a:extLst>
          </p:cNvPr>
          <p:cNvSpPr/>
          <p:nvPr/>
        </p:nvSpPr>
        <p:spPr bwMode="auto">
          <a:xfrm>
            <a:off x="2791550" y="2765356"/>
            <a:ext cx="218228" cy="21822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01" name="Oval 100">
            <a:extLst>
              <a:ext uri="{FF2B5EF4-FFF2-40B4-BE49-F238E27FC236}">
                <a16:creationId xmlns:a16="http://schemas.microsoft.com/office/drawing/2014/main" id="{F07B4813-4B05-4B51-AD01-BC6D87B44597}"/>
              </a:ext>
              <a:ext uri="{C183D7F6-B498-43B3-948B-1728B52AA6E4}">
                <adec:decorative xmlns:adec="http://schemas.microsoft.com/office/drawing/2017/decorative" val="1"/>
              </a:ext>
            </a:extLst>
          </p:cNvPr>
          <p:cNvSpPr/>
          <p:nvPr/>
        </p:nvSpPr>
        <p:spPr bwMode="auto">
          <a:xfrm>
            <a:off x="2830520" y="2804326"/>
            <a:ext cx="140289" cy="140289"/>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cxnSp>
        <p:nvCxnSpPr>
          <p:cNvPr id="103" name="Straight Connector 102">
            <a:extLst>
              <a:ext uri="{FF2B5EF4-FFF2-40B4-BE49-F238E27FC236}">
                <a16:creationId xmlns:a16="http://schemas.microsoft.com/office/drawing/2014/main" id="{011EB532-181A-4F9A-9AE9-0DD9CAB0DCA6}"/>
              </a:ext>
              <a:ext uri="{C183D7F6-B498-43B3-948B-1728B52AA6E4}">
                <adec:decorative xmlns:adec="http://schemas.microsoft.com/office/drawing/2017/decorative" val="1"/>
              </a:ext>
            </a:extLst>
          </p:cNvPr>
          <p:cNvCxnSpPr>
            <a:cxnSpLocks/>
          </p:cNvCxnSpPr>
          <p:nvPr/>
        </p:nvCxnSpPr>
        <p:spPr>
          <a:xfrm>
            <a:off x="7716485" y="2042050"/>
            <a:ext cx="1123331"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B21E6FE8-EBB6-40BC-B77A-2C418A553EB9}"/>
              </a:ext>
            </a:extLst>
          </p:cNvPr>
          <p:cNvSpPr txBox="1"/>
          <p:nvPr/>
        </p:nvSpPr>
        <p:spPr>
          <a:xfrm>
            <a:off x="6958177" y="1933527"/>
            <a:ext cx="898598" cy="217047"/>
          </a:xfrm>
          <a:prstGeom prst="rect">
            <a:avLst/>
          </a:prstGeom>
          <a:solidFill>
            <a:schemeClr val="bg1"/>
          </a:solidFill>
        </p:spPr>
        <p:txBody>
          <a:bodyPr wrap="square" lIns="0" tIns="0" rIns="0" bIns="0" rtlCol="0" anchor="ctr" anchorCtr="0">
            <a:spAutoFit/>
          </a:bodyPr>
          <a:lstStyle/>
          <a:p>
            <a:pPr defTabSz="914139">
              <a:lnSpc>
                <a:spcPct val="90000"/>
              </a:lnSpc>
              <a:spcAft>
                <a:spcPts val="588"/>
              </a:spcAft>
              <a:defRPr/>
            </a:pPr>
            <a:r>
              <a:rPr lang="en-US" sz="1567">
                <a:gradFill>
                  <a:gsLst>
                    <a:gs pos="2917">
                      <a:srgbClr val="282828"/>
                    </a:gs>
                    <a:gs pos="30000">
                      <a:srgbClr val="282828"/>
                    </a:gs>
                  </a:gsLst>
                  <a:lin ang="5400000" scaled="0"/>
                </a:gradFill>
                <a:latin typeface="Segoe UI Semibold"/>
              </a:rPr>
              <a:t>Libraries</a:t>
            </a:r>
          </a:p>
        </p:txBody>
      </p:sp>
      <p:sp>
        <p:nvSpPr>
          <p:cNvPr id="106" name="Oval 105">
            <a:extLst>
              <a:ext uri="{FF2B5EF4-FFF2-40B4-BE49-F238E27FC236}">
                <a16:creationId xmlns:a16="http://schemas.microsoft.com/office/drawing/2014/main" id="{AF2A738F-0B58-4898-ADA5-FA3AA0352ED7}"/>
              </a:ext>
              <a:ext uri="{C183D7F6-B498-43B3-948B-1728B52AA6E4}">
                <adec:decorative xmlns:adec="http://schemas.microsoft.com/office/drawing/2017/decorative" val="1"/>
              </a:ext>
            </a:extLst>
          </p:cNvPr>
          <p:cNvSpPr/>
          <p:nvPr/>
        </p:nvSpPr>
        <p:spPr bwMode="auto">
          <a:xfrm>
            <a:off x="8722909" y="1932936"/>
            <a:ext cx="218228" cy="21822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07" name="Oval 106">
            <a:extLst>
              <a:ext uri="{FF2B5EF4-FFF2-40B4-BE49-F238E27FC236}">
                <a16:creationId xmlns:a16="http://schemas.microsoft.com/office/drawing/2014/main" id="{6857282A-3FA0-4CA0-96FA-C78B8B210542}"/>
              </a:ext>
              <a:ext uri="{C183D7F6-B498-43B3-948B-1728B52AA6E4}">
                <adec:decorative xmlns:adec="http://schemas.microsoft.com/office/drawing/2017/decorative" val="1"/>
              </a:ext>
            </a:extLst>
          </p:cNvPr>
          <p:cNvSpPr/>
          <p:nvPr/>
        </p:nvSpPr>
        <p:spPr bwMode="auto">
          <a:xfrm>
            <a:off x="8761879" y="1971906"/>
            <a:ext cx="140289" cy="140289"/>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cxnSp>
        <p:nvCxnSpPr>
          <p:cNvPr id="31" name="Straight Connector 30">
            <a:extLst>
              <a:ext uri="{FF2B5EF4-FFF2-40B4-BE49-F238E27FC236}">
                <a16:creationId xmlns:a16="http://schemas.microsoft.com/office/drawing/2014/main" id="{AE728EC9-CD82-440F-9FA1-99833795779E}"/>
              </a:ext>
              <a:ext uri="{C183D7F6-B498-43B3-948B-1728B52AA6E4}">
                <adec:decorative xmlns:adec="http://schemas.microsoft.com/office/drawing/2017/decorative" val="1"/>
              </a:ext>
            </a:extLst>
          </p:cNvPr>
          <p:cNvCxnSpPr>
            <a:cxnSpLocks/>
          </p:cNvCxnSpPr>
          <p:nvPr/>
        </p:nvCxnSpPr>
        <p:spPr>
          <a:xfrm>
            <a:off x="2556723" y="2042050"/>
            <a:ext cx="341989"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E93E2B6-CF60-4535-8677-FCD7F0E54B49}"/>
              </a:ext>
            </a:extLst>
          </p:cNvPr>
          <p:cNvSpPr txBox="1"/>
          <p:nvPr/>
        </p:nvSpPr>
        <p:spPr>
          <a:xfrm>
            <a:off x="1026818" y="1933527"/>
            <a:ext cx="1529903" cy="217047"/>
          </a:xfrm>
          <a:prstGeom prst="rect">
            <a:avLst/>
          </a:prstGeom>
          <a:solidFill>
            <a:schemeClr val="bg1"/>
          </a:solidFill>
        </p:spPr>
        <p:txBody>
          <a:bodyPr wrap="square" lIns="0" tIns="0" rIns="0" bIns="0" rtlCol="0" anchor="ctr" anchorCtr="0">
            <a:spAutoFit/>
          </a:bodyPr>
          <a:lstStyle/>
          <a:p>
            <a:pPr defTabSz="914139">
              <a:lnSpc>
                <a:spcPct val="90000"/>
              </a:lnSpc>
              <a:spcAft>
                <a:spcPts val="588"/>
              </a:spcAft>
              <a:defRPr/>
            </a:pPr>
            <a:r>
              <a:rPr lang="en-US" sz="1567">
                <a:gradFill>
                  <a:gsLst>
                    <a:gs pos="2917">
                      <a:srgbClr val="282828"/>
                    </a:gs>
                    <a:gs pos="30000">
                      <a:srgbClr val="282828"/>
                    </a:gs>
                  </a:gsLst>
                  <a:lin ang="5400000" scaled="0"/>
                </a:gradFill>
                <a:latin typeface="Segoe UI Semibold"/>
              </a:rPr>
              <a:t>App registration</a:t>
            </a:r>
          </a:p>
        </p:txBody>
      </p:sp>
      <p:sp>
        <p:nvSpPr>
          <p:cNvPr id="94" name="Oval 93">
            <a:extLst>
              <a:ext uri="{FF2B5EF4-FFF2-40B4-BE49-F238E27FC236}">
                <a16:creationId xmlns:a16="http://schemas.microsoft.com/office/drawing/2014/main" id="{B4481FB7-6049-4843-A135-6CAD8DF5C7A1}"/>
              </a:ext>
              <a:ext uri="{C183D7F6-B498-43B3-948B-1728B52AA6E4}">
                <adec:decorative xmlns:adec="http://schemas.microsoft.com/office/drawing/2017/decorative" val="1"/>
              </a:ext>
            </a:extLst>
          </p:cNvPr>
          <p:cNvSpPr/>
          <p:nvPr/>
        </p:nvSpPr>
        <p:spPr bwMode="auto">
          <a:xfrm>
            <a:off x="2791550" y="1932936"/>
            <a:ext cx="218228" cy="21822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1" name="Oval 40">
            <a:extLst>
              <a:ext uri="{FF2B5EF4-FFF2-40B4-BE49-F238E27FC236}">
                <a16:creationId xmlns:a16="http://schemas.microsoft.com/office/drawing/2014/main" id="{96096154-9520-46BE-8C77-96A11ACA90DE}"/>
              </a:ext>
              <a:ext uri="{C183D7F6-B498-43B3-948B-1728B52AA6E4}">
                <adec:decorative xmlns:adec="http://schemas.microsoft.com/office/drawing/2017/decorative" val="1"/>
              </a:ext>
            </a:extLst>
          </p:cNvPr>
          <p:cNvSpPr/>
          <p:nvPr/>
        </p:nvSpPr>
        <p:spPr bwMode="auto">
          <a:xfrm>
            <a:off x="2830520" y="1971906"/>
            <a:ext cx="140289" cy="140289"/>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26" name="Group 25" descr="Azure AD External Identities (includes Azure AD B2C) &#10;">
            <a:extLst>
              <a:ext uri="{FF2B5EF4-FFF2-40B4-BE49-F238E27FC236}">
                <a16:creationId xmlns:a16="http://schemas.microsoft.com/office/drawing/2014/main" id="{DD6335F4-AC62-40F2-978A-F55BD1E6EC51}"/>
              </a:ext>
            </a:extLst>
          </p:cNvPr>
          <p:cNvGrpSpPr/>
          <p:nvPr/>
        </p:nvGrpSpPr>
        <p:grpSpPr>
          <a:xfrm>
            <a:off x="7552174" y="3672631"/>
            <a:ext cx="3953979" cy="1078291"/>
            <a:chOff x="7817910" y="3898178"/>
            <a:chExt cx="4033265" cy="1099913"/>
          </a:xfrm>
        </p:grpSpPr>
        <p:sp>
          <p:nvSpPr>
            <p:cNvPr id="119" name="Rectangle 118">
              <a:extLst>
                <a:ext uri="{FF2B5EF4-FFF2-40B4-BE49-F238E27FC236}">
                  <a16:creationId xmlns:a16="http://schemas.microsoft.com/office/drawing/2014/main" id="{01E7AFC3-AFAD-4381-A453-E4FC387407F0}"/>
                </a:ext>
              </a:extLst>
            </p:cNvPr>
            <p:cNvSpPr/>
            <p:nvPr/>
          </p:nvSpPr>
          <p:spPr bwMode="auto">
            <a:xfrm>
              <a:off x="8124138" y="3898178"/>
              <a:ext cx="3420808" cy="435362"/>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89630" rIns="0" bIns="0" numCol="1" spcCol="0" rtlCol="0" fromWordArt="0" anchor="t" anchorCtr="0" forceAA="0" compatLnSpc="1">
              <a:prstTxWarp prst="textNoShape">
                <a:avLst/>
              </a:prstTxWarp>
              <a:spAutoFit/>
            </a:bodyPr>
            <a:lstStyle/>
            <a:p>
              <a:pPr algn="ctr" defTabSz="913927" fontAlgn="base">
                <a:lnSpc>
                  <a:spcPct val="90000"/>
                </a:lnSpc>
                <a:spcBef>
                  <a:spcPct val="0"/>
                </a:spcBef>
                <a:spcAft>
                  <a:spcPts val="294"/>
                </a:spcAft>
                <a:defRPr/>
              </a:pPr>
              <a:r>
                <a:rPr lang="en-US" sz="1077">
                  <a:solidFill>
                    <a:srgbClr val="282828"/>
                  </a:solidFill>
                  <a:latin typeface="Segoe UI"/>
                  <a:cs typeface="Segoe UI" pitchFamily="34" charset="0"/>
                </a:rPr>
                <a:t>Customer and Partner accounts</a:t>
              </a:r>
            </a:p>
            <a:p>
              <a:pPr algn="ctr" defTabSz="913927" fontAlgn="base">
                <a:lnSpc>
                  <a:spcPct val="90000"/>
                </a:lnSpc>
                <a:spcBef>
                  <a:spcPct val="0"/>
                </a:spcBef>
                <a:spcAft>
                  <a:spcPts val="294"/>
                </a:spcAft>
              </a:pPr>
              <a:r>
                <a:rPr lang="en-US" sz="1078">
                  <a:solidFill>
                    <a:srgbClr val="282828"/>
                  </a:solidFill>
                  <a:latin typeface="Segoe UI Semibold"/>
                  <a:cs typeface="Segoe UI" pitchFamily="34" charset="0"/>
                </a:rPr>
                <a:t>Azure AD External Identities (includes Azure AD B2C) </a:t>
              </a:r>
            </a:p>
          </p:txBody>
        </p:sp>
        <p:grpSp>
          <p:nvGrpSpPr>
            <p:cNvPr id="123" name="Group 122">
              <a:extLst>
                <a:ext uri="{FF2B5EF4-FFF2-40B4-BE49-F238E27FC236}">
                  <a16:creationId xmlns:a16="http://schemas.microsoft.com/office/drawing/2014/main" id="{92244DB5-2002-4347-9641-47B87C4DECF6}"/>
                </a:ext>
                <a:ext uri="{C183D7F6-B498-43B3-948B-1728B52AA6E4}">
                  <adec:decorative xmlns:adec="http://schemas.microsoft.com/office/drawing/2017/decorative" val="1"/>
                </a:ext>
              </a:extLst>
            </p:cNvPr>
            <p:cNvGrpSpPr/>
            <p:nvPr/>
          </p:nvGrpSpPr>
          <p:grpSpPr>
            <a:xfrm>
              <a:off x="8203847" y="4605165"/>
              <a:ext cx="3261390" cy="392926"/>
              <a:chOff x="7669929" y="5324475"/>
              <a:chExt cx="3261852" cy="392982"/>
            </a:xfrm>
          </p:grpSpPr>
          <p:grpSp>
            <p:nvGrpSpPr>
              <p:cNvPr id="124" name="!! Customer email">
                <a:extLst>
                  <a:ext uri="{FF2B5EF4-FFF2-40B4-BE49-F238E27FC236}">
                    <a16:creationId xmlns:a16="http://schemas.microsoft.com/office/drawing/2014/main" id="{5292BE2A-DB9C-42EF-B847-60C094F40C2E}"/>
                  </a:ext>
                </a:extLst>
              </p:cNvPr>
              <p:cNvGrpSpPr/>
              <p:nvPr/>
            </p:nvGrpSpPr>
            <p:grpSpPr>
              <a:xfrm>
                <a:off x="10538797" y="5324475"/>
                <a:ext cx="392984" cy="392982"/>
                <a:chOff x="9482716" y="5223353"/>
                <a:chExt cx="580030" cy="580028"/>
              </a:xfrm>
            </p:grpSpPr>
            <p:sp>
              <p:nvSpPr>
                <p:cNvPr id="165" name="Oval 164">
                  <a:extLst>
                    <a:ext uri="{FF2B5EF4-FFF2-40B4-BE49-F238E27FC236}">
                      <a16:creationId xmlns:a16="http://schemas.microsoft.com/office/drawing/2014/main" id="{05B56FD0-404E-4637-94EE-A46C21220894}"/>
                    </a:ext>
                  </a:extLst>
                </p:cNvPr>
                <p:cNvSpPr/>
                <p:nvPr/>
              </p:nvSpPr>
              <p:spPr bwMode="auto">
                <a:xfrm>
                  <a:off x="9482716" y="5223353"/>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grpSp>
              <p:nvGrpSpPr>
                <p:cNvPr id="166" name="Group 265">
                  <a:extLst>
                    <a:ext uri="{FF2B5EF4-FFF2-40B4-BE49-F238E27FC236}">
                      <a16:creationId xmlns:a16="http://schemas.microsoft.com/office/drawing/2014/main" id="{EC225E65-2DF3-45EA-9776-6B0F22DF3306}"/>
                    </a:ext>
                  </a:extLst>
                </p:cNvPr>
                <p:cNvGrpSpPr>
                  <a:grpSpLocks noChangeAspect="1"/>
                </p:cNvGrpSpPr>
                <p:nvPr/>
              </p:nvGrpSpPr>
              <p:grpSpPr bwMode="auto">
                <a:xfrm>
                  <a:off x="9609482" y="5411721"/>
                  <a:ext cx="326499" cy="203292"/>
                  <a:chOff x="5013" y="3413"/>
                  <a:chExt cx="265" cy="165"/>
                </a:xfrm>
                <a:solidFill>
                  <a:srgbClr val="0078D4"/>
                </a:solidFill>
              </p:grpSpPr>
              <p:sp>
                <p:nvSpPr>
                  <p:cNvPr id="167" name="Freeform 266">
                    <a:extLst>
                      <a:ext uri="{FF2B5EF4-FFF2-40B4-BE49-F238E27FC236}">
                        <a16:creationId xmlns:a16="http://schemas.microsoft.com/office/drawing/2014/main" id="{D1B8D9D3-6981-4669-A642-AB86F636FA2F}"/>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grpFill/>
                  <a:ln w="0">
                    <a:noFill/>
                    <a:prstDash val="solid"/>
                    <a:round/>
                    <a:headEnd/>
                    <a:tailEnd/>
                  </a:ln>
                </p:spPr>
                <p:txBody>
                  <a:bodyPr vert="horz" wrap="square" lIns="109696" tIns="54848" rIns="109696" bIns="54848" numCol="1" anchor="t" anchorCtr="0" compatLnSpc="1">
                    <a:prstTxWarp prst="textNoShape">
                      <a:avLst/>
                    </a:prstTxWarp>
                  </a:bodyPr>
                  <a:lstStyle/>
                  <a:p>
                    <a:pPr defTabSz="932329">
                      <a:defRPr/>
                    </a:pPr>
                    <a:endParaRPr lang="en-US" sz="1836" kern="0">
                      <a:solidFill>
                        <a:srgbClr val="3C3C41"/>
                      </a:solidFill>
                      <a:latin typeface="Segoe UI"/>
                    </a:endParaRPr>
                  </a:p>
                </p:txBody>
              </p:sp>
              <p:sp>
                <p:nvSpPr>
                  <p:cNvPr id="168" name="Rectangle 267">
                    <a:extLst>
                      <a:ext uri="{FF2B5EF4-FFF2-40B4-BE49-F238E27FC236}">
                        <a16:creationId xmlns:a16="http://schemas.microsoft.com/office/drawing/2014/main" id="{6E5B5646-8224-430B-9654-ACDB85FE9C32}"/>
                      </a:ext>
                    </a:extLst>
                  </p:cNvPr>
                  <p:cNvSpPr>
                    <a:spLocks noChangeArrowheads="1"/>
                  </p:cNvSpPr>
                  <p:nvPr/>
                </p:nvSpPr>
                <p:spPr bwMode="auto">
                  <a:xfrm>
                    <a:off x="5277" y="3431"/>
                    <a:ext cx="1" cy="1"/>
                  </a:xfrm>
                  <a:prstGeom prst="rect">
                    <a:avLst/>
                  </a:prstGeom>
                  <a:grpFill/>
                  <a:ln w="0">
                    <a:noFill/>
                    <a:prstDash val="solid"/>
                    <a:miter lim="800000"/>
                    <a:headEnd/>
                    <a:tailEnd/>
                  </a:ln>
                </p:spPr>
                <p:txBody>
                  <a:bodyPr vert="horz" wrap="square" lIns="109696" tIns="54848" rIns="109696" bIns="54848" numCol="1" anchor="t" anchorCtr="0" compatLnSpc="1">
                    <a:prstTxWarp prst="textNoShape">
                      <a:avLst/>
                    </a:prstTxWarp>
                  </a:bodyPr>
                  <a:lstStyle/>
                  <a:p>
                    <a:pPr defTabSz="932329">
                      <a:defRPr/>
                    </a:pPr>
                    <a:endParaRPr lang="en-US" sz="1836" kern="0">
                      <a:solidFill>
                        <a:srgbClr val="3C3C41"/>
                      </a:solidFill>
                      <a:latin typeface="Segoe UI"/>
                    </a:endParaRPr>
                  </a:p>
                </p:txBody>
              </p:sp>
              <p:sp>
                <p:nvSpPr>
                  <p:cNvPr id="169" name="Rectangle 268">
                    <a:extLst>
                      <a:ext uri="{FF2B5EF4-FFF2-40B4-BE49-F238E27FC236}">
                        <a16:creationId xmlns:a16="http://schemas.microsoft.com/office/drawing/2014/main" id="{D8272755-8439-4CD9-BC02-32EB680045A2}"/>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696" tIns="54848" rIns="109696" bIns="54848" numCol="1" anchor="t" anchorCtr="0" compatLnSpc="1">
                    <a:prstTxWarp prst="textNoShape">
                      <a:avLst/>
                    </a:prstTxWarp>
                  </a:bodyPr>
                  <a:lstStyle/>
                  <a:p>
                    <a:pPr defTabSz="932329">
                      <a:defRPr/>
                    </a:pPr>
                    <a:endParaRPr lang="en-US" sz="1836" kern="0">
                      <a:solidFill>
                        <a:srgbClr val="3C3C41"/>
                      </a:solidFill>
                      <a:latin typeface="Segoe UI"/>
                    </a:endParaRPr>
                  </a:p>
                </p:txBody>
              </p:sp>
              <p:sp>
                <p:nvSpPr>
                  <p:cNvPr id="170" name="Freeform 269">
                    <a:extLst>
                      <a:ext uri="{FF2B5EF4-FFF2-40B4-BE49-F238E27FC236}">
                        <a16:creationId xmlns:a16="http://schemas.microsoft.com/office/drawing/2014/main" id="{1049BB81-4FD2-4539-B5B5-DE859EE5E74A}"/>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0078D4">
                      <a:lumMod val="50000"/>
                    </a:srgbClr>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29">
                      <a:defRPr/>
                    </a:pPr>
                    <a:endParaRPr lang="en-US" sz="1836" kern="0">
                      <a:solidFill>
                        <a:srgbClr val="3C3C41"/>
                      </a:solidFill>
                      <a:latin typeface="Segoe UI"/>
                    </a:endParaRPr>
                  </a:p>
                </p:txBody>
              </p:sp>
              <p:sp>
                <p:nvSpPr>
                  <p:cNvPr id="171" name="Freeform 270">
                    <a:extLst>
                      <a:ext uri="{FF2B5EF4-FFF2-40B4-BE49-F238E27FC236}">
                        <a16:creationId xmlns:a16="http://schemas.microsoft.com/office/drawing/2014/main" id="{883B1931-F7A1-4EEB-A849-9E94C1A579F6}"/>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lumMod val="50000"/>
                    </a:srgbClr>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29">
                      <a:defRPr/>
                    </a:pPr>
                    <a:endParaRPr lang="en-US" sz="1836" kern="0">
                      <a:solidFill>
                        <a:srgbClr val="3C3C41"/>
                      </a:solidFill>
                      <a:latin typeface="Segoe UI"/>
                    </a:endParaRPr>
                  </a:p>
                </p:txBody>
              </p:sp>
            </p:grpSp>
          </p:grpSp>
          <p:grpSp>
            <p:nvGrpSpPr>
              <p:cNvPr id="125" name="!! Customer facebook">
                <a:extLst>
                  <a:ext uri="{FF2B5EF4-FFF2-40B4-BE49-F238E27FC236}">
                    <a16:creationId xmlns:a16="http://schemas.microsoft.com/office/drawing/2014/main" id="{1200F98D-EAC5-479A-9CC5-2211108903D4}"/>
                  </a:ext>
                </a:extLst>
              </p:cNvPr>
              <p:cNvGrpSpPr/>
              <p:nvPr/>
            </p:nvGrpSpPr>
            <p:grpSpPr>
              <a:xfrm>
                <a:off x="9104363" y="5324475"/>
                <a:ext cx="392984" cy="392982"/>
                <a:chOff x="10088872" y="5762368"/>
                <a:chExt cx="580030" cy="580028"/>
              </a:xfrm>
            </p:grpSpPr>
            <p:sp>
              <p:nvSpPr>
                <p:cNvPr id="163" name="Oval 162">
                  <a:extLst>
                    <a:ext uri="{FF2B5EF4-FFF2-40B4-BE49-F238E27FC236}">
                      <a16:creationId xmlns:a16="http://schemas.microsoft.com/office/drawing/2014/main" id="{48304DC4-2E35-4571-9A27-2399F0699BF7}"/>
                    </a:ext>
                  </a:extLst>
                </p:cNvPr>
                <p:cNvSpPr/>
                <p:nvPr/>
              </p:nvSpPr>
              <p:spPr bwMode="auto">
                <a:xfrm>
                  <a:off x="10088872" y="5762368"/>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4" name="Picture 163" descr="A close up of a sign&#10;&#10;Description generated with high confidence">
                  <a:extLst>
                    <a:ext uri="{FF2B5EF4-FFF2-40B4-BE49-F238E27FC236}">
                      <a16:creationId xmlns:a16="http://schemas.microsoft.com/office/drawing/2014/main" id="{908E1E2C-4A39-486F-9CE4-BC51D37763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222144" y="5894005"/>
                  <a:ext cx="297741" cy="297741"/>
                </a:xfrm>
                <a:prstGeom prst="rect">
                  <a:avLst/>
                </a:prstGeom>
              </p:spPr>
            </p:pic>
          </p:grpSp>
          <p:grpSp>
            <p:nvGrpSpPr>
              <p:cNvPr id="126" name="!! Customer google">
                <a:extLst>
                  <a:ext uri="{FF2B5EF4-FFF2-40B4-BE49-F238E27FC236}">
                    <a16:creationId xmlns:a16="http://schemas.microsoft.com/office/drawing/2014/main" id="{1DFCF0E3-06EE-467C-A084-4DF848A47356}"/>
                  </a:ext>
                </a:extLst>
              </p:cNvPr>
              <p:cNvGrpSpPr/>
              <p:nvPr/>
            </p:nvGrpSpPr>
            <p:grpSpPr>
              <a:xfrm>
                <a:off x="9821580" y="5324475"/>
                <a:ext cx="392984" cy="392982"/>
                <a:chOff x="10885586" y="5702449"/>
                <a:chExt cx="580030" cy="580028"/>
              </a:xfrm>
            </p:grpSpPr>
            <p:sp>
              <p:nvSpPr>
                <p:cNvPr id="161" name="Oval 160">
                  <a:extLst>
                    <a:ext uri="{FF2B5EF4-FFF2-40B4-BE49-F238E27FC236}">
                      <a16:creationId xmlns:a16="http://schemas.microsoft.com/office/drawing/2014/main" id="{F144B8CE-F9D9-4E43-8549-A6856FF0C3FB}"/>
                    </a:ext>
                  </a:extLst>
                </p:cNvPr>
                <p:cNvSpPr/>
                <p:nvPr/>
              </p:nvSpPr>
              <p:spPr bwMode="auto">
                <a:xfrm>
                  <a:off x="10885586" y="5702449"/>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2" name="Picture 161">
                  <a:extLst>
                    <a:ext uri="{FF2B5EF4-FFF2-40B4-BE49-F238E27FC236}">
                      <a16:creationId xmlns:a16="http://schemas.microsoft.com/office/drawing/2014/main" id="{440B99D2-5F36-4365-838A-1AFBBB0169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968616" y="5785478"/>
                  <a:ext cx="413970" cy="413970"/>
                </a:xfrm>
                <a:prstGeom prst="rect">
                  <a:avLst/>
                </a:prstGeom>
              </p:spPr>
            </p:pic>
          </p:grpSp>
          <p:grpSp>
            <p:nvGrpSpPr>
              <p:cNvPr id="153" name="!! Partner Azure">
                <a:extLst>
                  <a:ext uri="{FF2B5EF4-FFF2-40B4-BE49-F238E27FC236}">
                    <a16:creationId xmlns:a16="http://schemas.microsoft.com/office/drawing/2014/main" id="{772E2DE4-CF5C-4CC2-B89F-BA426F4D4474}"/>
                  </a:ext>
                </a:extLst>
              </p:cNvPr>
              <p:cNvGrpSpPr/>
              <p:nvPr/>
            </p:nvGrpSpPr>
            <p:grpSpPr>
              <a:xfrm>
                <a:off x="7669929" y="5324475"/>
                <a:ext cx="392984" cy="392982"/>
                <a:chOff x="1720683" y="3531961"/>
                <a:chExt cx="580030" cy="580028"/>
              </a:xfrm>
            </p:grpSpPr>
            <p:sp>
              <p:nvSpPr>
                <p:cNvPr id="159" name="Oval 158">
                  <a:extLst>
                    <a:ext uri="{FF2B5EF4-FFF2-40B4-BE49-F238E27FC236}">
                      <a16:creationId xmlns:a16="http://schemas.microsoft.com/office/drawing/2014/main" id="{C0E0ACE4-E58C-4714-A3D7-4DDCC83B5374}"/>
                    </a:ext>
                  </a:extLst>
                </p:cNvPr>
                <p:cNvSpPr/>
                <p:nvPr/>
              </p:nvSpPr>
              <p:spPr bwMode="auto">
                <a:xfrm>
                  <a:off x="1720683" y="353196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0" name="Graphic 159">
                  <a:extLst>
                    <a:ext uri="{FF2B5EF4-FFF2-40B4-BE49-F238E27FC236}">
                      <a16:creationId xmlns:a16="http://schemas.microsoft.com/office/drawing/2014/main" id="{BDA10DB6-1753-4AED-9FFE-E02487B6C0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18748" y="3630025"/>
                  <a:ext cx="383900" cy="383901"/>
                </a:xfrm>
                <a:prstGeom prst="rect">
                  <a:avLst/>
                </a:prstGeom>
              </p:spPr>
            </p:pic>
          </p:grpSp>
          <p:grpSp>
            <p:nvGrpSpPr>
              <p:cNvPr id="154" name="!! Partner microsoft">
                <a:extLst>
                  <a:ext uri="{FF2B5EF4-FFF2-40B4-BE49-F238E27FC236}">
                    <a16:creationId xmlns:a16="http://schemas.microsoft.com/office/drawing/2014/main" id="{A50DE680-5D0E-4B1F-A359-3026DE39072F}"/>
                  </a:ext>
                </a:extLst>
              </p:cNvPr>
              <p:cNvGrpSpPr/>
              <p:nvPr/>
            </p:nvGrpSpPr>
            <p:grpSpPr>
              <a:xfrm>
                <a:off x="8387146" y="5324475"/>
                <a:ext cx="392984" cy="392982"/>
                <a:chOff x="10983594" y="5091201"/>
                <a:chExt cx="580030" cy="580028"/>
              </a:xfrm>
            </p:grpSpPr>
            <p:sp>
              <p:nvSpPr>
                <p:cNvPr id="155" name="Oval 154">
                  <a:extLst>
                    <a:ext uri="{FF2B5EF4-FFF2-40B4-BE49-F238E27FC236}">
                      <a16:creationId xmlns:a16="http://schemas.microsoft.com/office/drawing/2014/main" id="{E4EB4D5B-F106-450B-B5B4-679A0CC31024}"/>
                    </a:ext>
                  </a:extLst>
                </p:cNvPr>
                <p:cNvSpPr/>
                <p:nvPr/>
              </p:nvSpPr>
              <p:spPr bwMode="auto">
                <a:xfrm>
                  <a:off x="10983594" y="509120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56" name="Picture 155">
                  <a:extLst>
                    <a:ext uri="{FF2B5EF4-FFF2-40B4-BE49-F238E27FC236}">
                      <a16:creationId xmlns:a16="http://schemas.microsoft.com/office/drawing/2014/main" id="{CD1A9219-139B-457C-B1E3-50B2CDFAA18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cxnSp>
          <p:nvCxnSpPr>
            <p:cNvPr id="172" name="Straight Connector 171">
              <a:extLst>
                <a:ext uri="{FF2B5EF4-FFF2-40B4-BE49-F238E27FC236}">
                  <a16:creationId xmlns:a16="http://schemas.microsoft.com/office/drawing/2014/main" id="{251FBC24-650C-46EF-B3F5-40B8853CA55D}"/>
                </a:ext>
                <a:ext uri="{C183D7F6-B498-43B3-948B-1728B52AA6E4}">
                  <adec:decorative xmlns:adec="http://schemas.microsoft.com/office/drawing/2017/decorative" val="1"/>
                </a:ext>
              </a:extLst>
            </p:cNvPr>
            <p:cNvCxnSpPr>
              <a:cxnSpLocks/>
            </p:cNvCxnSpPr>
            <p:nvPr/>
          </p:nvCxnSpPr>
          <p:spPr>
            <a:xfrm>
              <a:off x="7817910" y="4464206"/>
              <a:ext cx="403326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descr="MSA&#10;">
            <a:extLst>
              <a:ext uri="{FF2B5EF4-FFF2-40B4-BE49-F238E27FC236}">
                <a16:creationId xmlns:a16="http://schemas.microsoft.com/office/drawing/2014/main" id="{BC929B6D-F8EB-462A-852D-13CDCE04680A}"/>
              </a:ext>
            </a:extLst>
          </p:cNvPr>
          <p:cNvGrpSpPr/>
          <p:nvPr/>
        </p:nvGrpSpPr>
        <p:grpSpPr>
          <a:xfrm>
            <a:off x="5383169" y="3749684"/>
            <a:ext cx="1948596" cy="1001235"/>
            <a:chOff x="5644645" y="3976776"/>
            <a:chExt cx="1987669" cy="1021312"/>
          </a:xfrm>
        </p:grpSpPr>
        <p:sp>
          <p:nvSpPr>
            <p:cNvPr id="118" name="Rectangle 117">
              <a:extLst>
                <a:ext uri="{FF2B5EF4-FFF2-40B4-BE49-F238E27FC236}">
                  <a16:creationId xmlns:a16="http://schemas.microsoft.com/office/drawing/2014/main" id="{483F424F-928F-4DF5-A04E-F908BDB868F3}"/>
                </a:ext>
              </a:extLst>
            </p:cNvPr>
            <p:cNvSpPr/>
            <p:nvPr/>
          </p:nvSpPr>
          <p:spPr bwMode="auto">
            <a:xfrm>
              <a:off x="6076626" y="3976776"/>
              <a:ext cx="1123706" cy="35676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ts val="294"/>
                </a:spcAft>
                <a:defRPr/>
              </a:pPr>
              <a:r>
                <a:rPr lang="en-US" sz="1077">
                  <a:solidFill>
                    <a:srgbClr val="282828"/>
                  </a:solidFill>
                  <a:latin typeface="Segoe UI"/>
                  <a:cs typeface="Segoe UI" pitchFamily="34" charset="0"/>
                </a:rPr>
                <a:t>Personal accounts</a:t>
              </a:r>
            </a:p>
            <a:p>
              <a:pPr algn="ctr" defTabSz="913927" fontAlgn="base">
                <a:lnSpc>
                  <a:spcPct val="90000"/>
                </a:lnSpc>
                <a:spcBef>
                  <a:spcPct val="0"/>
                </a:spcBef>
                <a:spcAft>
                  <a:spcPts val="294"/>
                </a:spcAft>
                <a:defRPr/>
              </a:pPr>
              <a:r>
                <a:rPr lang="en-US" sz="1175">
                  <a:solidFill>
                    <a:srgbClr val="282828"/>
                  </a:solidFill>
                  <a:latin typeface="Segoe UI Semibold"/>
                  <a:cs typeface="Segoe UI" pitchFamily="34" charset="0"/>
                </a:rPr>
                <a:t>MSA</a:t>
              </a:r>
            </a:p>
          </p:txBody>
        </p:sp>
        <p:grpSp>
          <p:nvGrpSpPr>
            <p:cNvPr id="115" name="!! Partner microsoft">
              <a:extLst>
                <a:ext uri="{FF2B5EF4-FFF2-40B4-BE49-F238E27FC236}">
                  <a16:creationId xmlns:a16="http://schemas.microsoft.com/office/drawing/2014/main" id="{27A935EE-F695-4E9A-AFFD-94358752477A}"/>
                </a:ext>
                <a:ext uri="{C183D7F6-B498-43B3-948B-1728B52AA6E4}">
                  <adec:decorative xmlns:adec="http://schemas.microsoft.com/office/drawing/2017/decorative" val="1"/>
                </a:ext>
              </a:extLst>
            </p:cNvPr>
            <p:cNvGrpSpPr/>
            <p:nvPr/>
          </p:nvGrpSpPr>
          <p:grpSpPr>
            <a:xfrm>
              <a:off x="6442015" y="4605162"/>
              <a:ext cx="392929" cy="392926"/>
              <a:chOff x="10983595" y="5091206"/>
              <a:chExt cx="580030" cy="580029"/>
            </a:xfrm>
          </p:grpSpPr>
          <p:sp>
            <p:nvSpPr>
              <p:cNvPr id="120" name="Oval 119">
                <a:extLst>
                  <a:ext uri="{FF2B5EF4-FFF2-40B4-BE49-F238E27FC236}">
                    <a16:creationId xmlns:a16="http://schemas.microsoft.com/office/drawing/2014/main" id="{24C7551C-5303-4D5B-8699-7D47AFF7F346}"/>
                  </a:ext>
                </a:extLst>
              </p:cNvPr>
              <p:cNvSpPr/>
              <p:nvPr/>
            </p:nvSpPr>
            <p:spPr bwMode="auto">
              <a:xfrm>
                <a:off x="10983595" y="5091206"/>
                <a:ext cx="580030"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22" name="Picture 121">
                <a:extLst>
                  <a:ext uri="{FF2B5EF4-FFF2-40B4-BE49-F238E27FC236}">
                    <a16:creationId xmlns:a16="http://schemas.microsoft.com/office/drawing/2014/main" id="{A8E06E27-9572-4DD0-B834-93E5C53D9A3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cxnSp>
          <p:nvCxnSpPr>
            <p:cNvPr id="173" name="Straight Connector 172">
              <a:extLst>
                <a:ext uri="{FF2B5EF4-FFF2-40B4-BE49-F238E27FC236}">
                  <a16:creationId xmlns:a16="http://schemas.microsoft.com/office/drawing/2014/main" id="{1EE9EABD-C40A-482E-9029-49A4BD64DC60}"/>
                </a:ext>
                <a:ext uri="{C183D7F6-B498-43B3-948B-1728B52AA6E4}">
                  <adec:decorative xmlns:adec="http://schemas.microsoft.com/office/drawing/2017/decorative" val="1"/>
                </a:ext>
              </a:extLst>
            </p:cNvPr>
            <p:cNvCxnSpPr>
              <a:cxnSpLocks/>
            </p:cNvCxnSpPr>
            <p:nvPr/>
          </p:nvCxnSpPr>
          <p:spPr>
            <a:xfrm>
              <a:off x="5644645" y="4464206"/>
              <a:ext cx="198766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descr="Azure AD&#10;">
            <a:extLst>
              <a:ext uri="{FF2B5EF4-FFF2-40B4-BE49-F238E27FC236}">
                <a16:creationId xmlns:a16="http://schemas.microsoft.com/office/drawing/2014/main" id="{7D4F5CBE-CF4E-41B8-B2AD-E40145712F9C}"/>
              </a:ext>
            </a:extLst>
          </p:cNvPr>
          <p:cNvGrpSpPr/>
          <p:nvPr/>
        </p:nvGrpSpPr>
        <p:grpSpPr>
          <a:xfrm>
            <a:off x="3214164" y="3749684"/>
            <a:ext cx="1948596" cy="1001236"/>
            <a:chOff x="3392914" y="3976776"/>
            <a:chExt cx="1987669" cy="1021313"/>
          </a:xfrm>
        </p:grpSpPr>
        <p:sp>
          <p:nvSpPr>
            <p:cNvPr id="117" name="Rectangle 116">
              <a:extLst>
                <a:ext uri="{FF2B5EF4-FFF2-40B4-BE49-F238E27FC236}">
                  <a16:creationId xmlns:a16="http://schemas.microsoft.com/office/drawing/2014/main" id="{824BC395-6DF4-4B49-A191-35BC2C6145CD}"/>
                </a:ext>
              </a:extLst>
            </p:cNvPr>
            <p:cNvSpPr/>
            <p:nvPr/>
          </p:nvSpPr>
          <p:spPr bwMode="auto">
            <a:xfrm>
              <a:off x="3563606" y="3976776"/>
              <a:ext cx="1646284" cy="35676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ts val="294"/>
                </a:spcAft>
                <a:defRPr/>
              </a:pPr>
              <a:r>
                <a:rPr lang="en-US" sz="1077">
                  <a:solidFill>
                    <a:srgbClr val="282828"/>
                  </a:solidFill>
                  <a:latin typeface="Segoe UI"/>
                  <a:cs typeface="Segoe UI" pitchFamily="34" charset="0"/>
                </a:rPr>
                <a:t>Work and school accounts</a:t>
              </a:r>
            </a:p>
            <a:p>
              <a:pPr algn="ctr" defTabSz="913927" fontAlgn="base">
                <a:lnSpc>
                  <a:spcPct val="90000"/>
                </a:lnSpc>
                <a:spcBef>
                  <a:spcPct val="0"/>
                </a:spcBef>
                <a:spcAft>
                  <a:spcPts val="294"/>
                </a:spcAft>
                <a:defRPr/>
              </a:pPr>
              <a:r>
                <a:rPr lang="en-US" sz="1175">
                  <a:solidFill>
                    <a:srgbClr val="282828"/>
                  </a:solidFill>
                  <a:latin typeface="Segoe UI Semibold"/>
                  <a:cs typeface="Segoe UI" pitchFamily="34" charset="0"/>
                </a:rPr>
                <a:t>Azure AD</a:t>
              </a:r>
            </a:p>
          </p:txBody>
        </p:sp>
        <p:grpSp>
          <p:nvGrpSpPr>
            <p:cNvPr id="95" name="!! Partner Azure">
              <a:extLst>
                <a:ext uri="{FF2B5EF4-FFF2-40B4-BE49-F238E27FC236}">
                  <a16:creationId xmlns:a16="http://schemas.microsoft.com/office/drawing/2014/main" id="{97169067-BCAF-4B90-9761-EC41ECACF4CE}"/>
                </a:ext>
                <a:ext uri="{C183D7F6-B498-43B3-948B-1728B52AA6E4}">
                  <adec:decorative xmlns:adec="http://schemas.microsoft.com/office/drawing/2017/decorative" val="1"/>
                </a:ext>
              </a:extLst>
            </p:cNvPr>
            <p:cNvGrpSpPr/>
            <p:nvPr/>
          </p:nvGrpSpPr>
          <p:grpSpPr>
            <a:xfrm>
              <a:off x="4190284" y="4605163"/>
              <a:ext cx="392929" cy="392926"/>
              <a:chOff x="1720682" y="3531964"/>
              <a:chExt cx="580029" cy="580029"/>
            </a:xfrm>
          </p:grpSpPr>
          <p:sp>
            <p:nvSpPr>
              <p:cNvPr id="96" name="Oval 95">
                <a:extLst>
                  <a:ext uri="{FF2B5EF4-FFF2-40B4-BE49-F238E27FC236}">
                    <a16:creationId xmlns:a16="http://schemas.microsoft.com/office/drawing/2014/main" id="{CBBA2ADC-D6B8-469E-9930-0ADCDBB41827}"/>
                  </a:ext>
                </a:extLst>
              </p:cNvPr>
              <p:cNvSpPr/>
              <p:nvPr/>
            </p:nvSpPr>
            <p:spPr bwMode="auto">
              <a:xfrm>
                <a:off x="1720682" y="3531964"/>
                <a:ext cx="580029"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14" name="Graphic 113">
                <a:extLst>
                  <a:ext uri="{FF2B5EF4-FFF2-40B4-BE49-F238E27FC236}">
                    <a16:creationId xmlns:a16="http://schemas.microsoft.com/office/drawing/2014/main" id="{330A033D-D233-46F6-B200-2E40288F54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18749" y="3630025"/>
                <a:ext cx="383900" cy="383902"/>
              </a:xfrm>
              <a:prstGeom prst="rect">
                <a:avLst/>
              </a:prstGeom>
            </p:spPr>
          </p:pic>
        </p:grpSp>
        <p:cxnSp>
          <p:nvCxnSpPr>
            <p:cNvPr id="174" name="Straight Connector 173">
              <a:extLst>
                <a:ext uri="{FF2B5EF4-FFF2-40B4-BE49-F238E27FC236}">
                  <a16:creationId xmlns:a16="http://schemas.microsoft.com/office/drawing/2014/main" id="{E74D6B83-C991-440F-A47F-68AFDA7D7497}"/>
                </a:ext>
                <a:ext uri="{C183D7F6-B498-43B3-948B-1728B52AA6E4}">
                  <adec:decorative xmlns:adec="http://schemas.microsoft.com/office/drawing/2017/decorative" val="1"/>
                </a:ext>
              </a:extLst>
            </p:cNvPr>
            <p:cNvCxnSpPr>
              <a:cxnSpLocks/>
            </p:cNvCxnSpPr>
            <p:nvPr/>
          </p:nvCxnSpPr>
          <p:spPr>
            <a:xfrm>
              <a:off x="3392914" y="4464206"/>
              <a:ext cx="198766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84" name="Picture 83">
            <a:extLst>
              <a:ext uri="{FF2B5EF4-FFF2-40B4-BE49-F238E27FC236}">
                <a16:creationId xmlns:a16="http://schemas.microsoft.com/office/drawing/2014/main" id="{E248EC81-A4DF-4E4D-8170-2F748461A895}"/>
              </a:ext>
              <a:ext uri="{C183D7F6-B498-43B3-948B-1728B52AA6E4}">
                <adec:decorative xmlns:adec="http://schemas.microsoft.com/office/drawing/2017/decorative" val="1"/>
              </a:ext>
            </a:extLst>
          </p:cNvPr>
          <p:cNvPicPr>
            <a:picLocks noChangeAspect="1"/>
          </p:cNvPicPr>
          <p:nvPr/>
        </p:nvPicPr>
        <p:blipFill>
          <a:blip r:embed="rId11">
            <a:clrChange>
              <a:clrFrom>
                <a:srgbClr val="F2F2F2"/>
              </a:clrFrom>
              <a:clrTo>
                <a:srgbClr val="F2F2F2">
                  <a:alpha val="0"/>
                </a:srgbClr>
              </a:clrTo>
            </a:clrChange>
          </a:blip>
          <a:stretch>
            <a:fillRect/>
          </a:stretch>
        </p:blipFill>
        <p:spPr>
          <a:xfrm>
            <a:off x="5753471" y="5480157"/>
            <a:ext cx="456978" cy="456978"/>
          </a:xfrm>
          <a:prstGeom prst="rect">
            <a:avLst/>
          </a:prstGeom>
        </p:spPr>
      </p:pic>
      <p:cxnSp>
        <p:nvCxnSpPr>
          <p:cNvPr id="9" name="Straight Connector 8">
            <a:extLst>
              <a:ext uri="{FF2B5EF4-FFF2-40B4-BE49-F238E27FC236}">
                <a16:creationId xmlns:a16="http://schemas.microsoft.com/office/drawing/2014/main" id="{9CB707D0-B408-4685-8B65-F4C9F8D31D1F}"/>
              </a:ext>
              <a:ext uri="{C183D7F6-B498-43B3-948B-1728B52AA6E4}">
                <adec:decorative xmlns:adec="http://schemas.microsoft.com/office/drawing/2017/decorative" val="1"/>
              </a:ext>
            </a:extLst>
          </p:cNvPr>
          <p:cNvCxnSpPr>
            <a:cxnSpLocks/>
          </p:cNvCxnSpPr>
          <p:nvPr/>
        </p:nvCxnSpPr>
        <p:spPr>
          <a:xfrm>
            <a:off x="1707189" y="4225660"/>
            <a:ext cx="1123331"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14F390-A2B1-4445-B081-A601F145B337}"/>
              </a:ext>
            </a:extLst>
          </p:cNvPr>
          <p:cNvSpPr txBox="1"/>
          <p:nvPr/>
        </p:nvSpPr>
        <p:spPr>
          <a:xfrm>
            <a:off x="1026819" y="4008614"/>
            <a:ext cx="1071003" cy="434093"/>
          </a:xfrm>
          <a:prstGeom prst="rect">
            <a:avLst/>
          </a:prstGeom>
          <a:solidFill>
            <a:schemeClr val="bg1"/>
          </a:solidFill>
        </p:spPr>
        <p:txBody>
          <a:bodyPr wrap="square" lIns="0" tIns="0" rIns="0" bIns="0" rtlCol="0" anchor="ctr" anchorCtr="0">
            <a:spAutoFit/>
          </a:bodyPr>
          <a:lstStyle/>
          <a:p>
            <a:pPr defTabSz="914139">
              <a:lnSpc>
                <a:spcPct val="90000"/>
              </a:lnSpc>
              <a:spcAft>
                <a:spcPts val="588"/>
              </a:spcAft>
              <a:defRPr/>
            </a:pPr>
            <a:r>
              <a:rPr lang="en-US" sz="1567">
                <a:gradFill>
                  <a:gsLst>
                    <a:gs pos="2917">
                      <a:srgbClr val="282828"/>
                    </a:gs>
                    <a:gs pos="30000">
                      <a:srgbClr val="282828"/>
                    </a:gs>
                  </a:gsLst>
                  <a:lin ang="5400000" scaled="0"/>
                </a:gradFill>
                <a:latin typeface="Segoe UI Semibold"/>
              </a:rPr>
              <a:t>Supported identities</a:t>
            </a:r>
          </a:p>
        </p:txBody>
      </p:sp>
      <p:cxnSp>
        <p:nvCxnSpPr>
          <p:cNvPr id="13" name="Straight Connector 12">
            <a:extLst>
              <a:ext uri="{FF2B5EF4-FFF2-40B4-BE49-F238E27FC236}">
                <a16:creationId xmlns:a16="http://schemas.microsoft.com/office/drawing/2014/main" id="{49FE5D8A-F57E-4A95-8EC5-A2880E1FE979}"/>
              </a:ext>
              <a:ext uri="{C183D7F6-B498-43B3-948B-1728B52AA6E4}">
                <adec:decorative xmlns:adec="http://schemas.microsoft.com/office/drawing/2017/decorative" val="1"/>
              </a:ext>
            </a:extLst>
          </p:cNvPr>
          <p:cNvCxnSpPr>
            <a:cxnSpLocks/>
          </p:cNvCxnSpPr>
          <p:nvPr/>
        </p:nvCxnSpPr>
        <p:spPr>
          <a:xfrm>
            <a:off x="1775380" y="5685315"/>
            <a:ext cx="1123331"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611F9A-9606-4332-9543-2A8BFFDAE6A0}"/>
              </a:ext>
            </a:extLst>
          </p:cNvPr>
          <p:cNvSpPr txBox="1"/>
          <p:nvPr/>
        </p:nvSpPr>
        <p:spPr>
          <a:xfrm>
            <a:off x="1095012" y="5457443"/>
            <a:ext cx="1071003" cy="434093"/>
          </a:xfrm>
          <a:prstGeom prst="rect">
            <a:avLst/>
          </a:prstGeom>
          <a:solidFill>
            <a:schemeClr val="bg1"/>
          </a:solidFill>
        </p:spPr>
        <p:txBody>
          <a:bodyPr wrap="square" lIns="0" tIns="0" rIns="0" bIns="0" rtlCol="0" anchor="ctr" anchorCtr="0">
            <a:spAutoFit/>
          </a:bodyPr>
          <a:lstStyle/>
          <a:p>
            <a:pPr defTabSz="914139">
              <a:lnSpc>
                <a:spcPct val="90000"/>
              </a:lnSpc>
              <a:spcAft>
                <a:spcPts val="588"/>
              </a:spcAft>
              <a:defRPr/>
            </a:pPr>
            <a:r>
              <a:rPr lang="en-US" sz="1567">
                <a:gradFill>
                  <a:gsLst>
                    <a:gs pos="2917">
                      <a:srgbClr val="282828"/>
                    </a:gs>
                    <a:gs pos="30000">
                      <a:srgbClr val="282828"/>
                    </a:gs>
                  </a:gsLst>
                  <a:lin ang="5400000" scaled="0"/>
                </a:gradFill>
                <a:latin typeface="Segoe UI Semibold"/>
              </a:rPr>
              <a:t>Industry standards</a:t>
            </a:r>
          </a:p>
        </p:txBody>
      </p:sp>
      <p:grpSp>
        <p:nvGrpSpPr>
          <p:cNvPr id="15" name="Group 14">
            <a:extLst>
              <a:ext uri="{FF2B5EF4-FFF2-40B4-BE49-F238E27FC236}">
                <a16:creationId xmlns:a16="http://schemas.microsoft.com/office/drawing/2014/main" id="{6416AF73-835A-40F0-902C-A600BD013554}"/>
              </a:ext>
              <a:ext uri="{C183D7F6-B498-43B3-948B-1728B52AA6E4}">
                <adec:decorative xmlns:adec="http://schemas.microsoft.com/office/drawing/2017/decorative" val="1"/>
              </a:ext>
            </a:extLst>
          </p:cNvPr>
          <p:cNvGrpSpPr/>
          <p:nvPr/>
        </p:nvGrpSpPr>
        <p:grpSpPr>
          <a:xfrm>
            <a:off x="2791550" y="4116546"/>
            <a:ext cx="218228" cy="218228"/>
            <a:chOff x="-932343" y="4833531"/>
            <a:chExt cx="222636" cy="222636"/>
          </a:xfrm>
        </p:grpSpPr>
        <p:sp>
          <p:nvSpPr>
            <p:cNvPr id="6" name="Oval 5">
              <a:extLst>
                <a:ext uri="{FF2B5EF4-FFF2-40B4-BE49-F238E27FC236}">
                  <a16:creationId xmlns:a16="http://schemas.microsoft.com/office/drawing/2014/main" id="{470B212E-3A30-4127-8AA0-E9E3F606DA08}"/>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7" name="Oval 6">
              <a:extLst>
                <a:ext uri="{FF2B5EF4-FFF2-40B4-BE49-F238E27FC236}">
                  <a16:creationId xmlns:a16="http://schemas.microsoft.com/office/drawing/2014/main" id="{61517CA4-4FB1-433C-A96A-ACD14C8B7052}"/>
                </a:ext>
              </a:extLst>
            </p:cNvPr>
            <p:cNvSpPr/>
            <p:nvPr/>
          </p:nvSpPr>
          <p:spPr bwMode="auto">
            <a:xfrm>
              <a:off x="-892586" y="4873288"/>
              <a:ext cx="143122" cy="143122"/>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grpSp>
      <p:grpSp>
        <p:nvGrpSpPr>
          <p:cNvPr id="16" name="Group 15">
            <a:extLst>
              <a:ext uri="{FF2B5EF4-FFF2-40B4-BE49-F238E27FC236}">
                <a16:creationId xmlns:a16="http://schemas.microsoft.com/office/drawing/2014/main" id="{D10395B1-7951-4ACC-A20D-04DDE3ACA3AE}"/>
              </a:ext>
              <a:ext uri="{C183D7F6-B498-43B3-948B-1728B52AA6E4}">
                <adec:decorative xmlns:adec="http://schemas.microsoft.com/office/drawing/2017/decorative" val="1"/>
              </a:ext>
            </a:extLst>
          </p:cNvPr>
          <p:cNvGrpSpPr/>
          <p:nvPr/>
        </p:nvGrpSpPr>
        <p:grpSpPr>
          <a:xfrm>
            <a:off x="2810107" y="5599225"/>
            <a:ext cx="218228" cy="218228"/>
            <a:chOff x="-932343" y="4833531"/>
            <a:chExt cx="222636" cy="222636"/>
          </a:xfrm>
        </p:grpSpPr>
        <p:sp>
          <p:nvSpPr>
            <p:cNvPr id="129" name="Oval 128">
              <a:extLst>
                <a:ext uri="{FF2B5EF4-FFF2-40B4-BE49-F238E27FC236}">
                  <a16:creationId xmlns:a16="http://schemas.microsoft.com/office/drawing/2014/main" id="{127BC625-EC79-4859-8C62-C29AF0BE1F85}"/>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30" name="Oval 129">
              <a:extLst>
                <a:ext uri="{FF2B5EF4-FFF2-40B4-BE49-F238E27FC236}">
                  <a16:creationId xmlns:a16="http://schemas.microsoft.com/office/drawing/2014/main" id="{435C786F-017B-41C7-9FC4-A16E9CD9A80B}"/>
                </a:ext>
              </a:extLst>
            </p:cNvPr>
            <p:cNvSpPr/>
            <p:nvPr/>
          </p:nvSpPr>
          <p:spPr bwMode="auto">
            <a:xfrm>
              <a:off x="-892586" y="4873288"/>
              <a:ext cx="143122" cy="143122"/>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grpSp>
      <p:grpSp>
        <p:nvGrpSpPr>
          <p:cNvPr id="29" name="Group 28" descr="App registration&#10;">
            <a:extLst>
              <a:ext uri="{FF2B5EF4-FFF2-40B4-BE49-F238E27FC236}">
                <a16:creationId xmlns:a16="http://schemas.microsoft.com/office/drawing/2014/main" id="{DFF25893-ACAE-4F2D-BCD9-6ABCA90B9885}"/>
              </a:ext>
            </a:extLst>
          </p:cNvPr>
          <p:cNvGrpSpPr/>
          <p:nvPr/>
        </p:nvGrpSpPr>
        <p:grpSpPr>
          <a:xfrm>
            <a:off x="402737" y="1817944"/>
            <a:ext cx="448212" cy="448212"/>
            <a:chOff x="410812" y="1853901"/>
            <a:chExt cx="457200" cy="457200"/>
          </a:xfrm>
        </p:grpSpPr>
        <p:sp>
          <p:nvSpPr>
            <p:cNvPr id="108" name="Oval 107">
              <a:extLst>
                <a:ext uri="{FF2B5EF4-FFF2-40B4-BE49-F238E27FC236}">
                  <a16:creationId xmlns:a16="http://schemas.microsoft.com/office/drawing/2014/main" id="{764926FA-2C00-4EFD-B6D2-D4D2A8038A04}"/>
                </a:ext>
                <a:ext uri="{C183D7F6-B498-43B3-948B-1728B52AA6E4}">
                  <adec:decorative xmlns:adec="http://schemas.microsoft.com/office/drawing/2017/decorative" val="1"/>
                </a:ext>
              </a:extLst>
            </p:cNvPr>
            <p:cNvSpPr/>
            <p:nvPr/>
          </p:nvSpPr>
          <p:spPr bwMode="auto">
            <a:xfrm>
              <a:off x="410812" y="1853901"/>
              <a:ext cx="457200" cy="45720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02" name="Picture 101">
              <a:extLst>
                <a:ext uri="{FF2B5EF4-FFF2-40B4-BE49-F238E27FC236}">
                  <a16:creationId xmlns:a16="http://schemas.microsoft.com/office/drawing/2014/main" id="{BB8361AF-625B-4FFE-A661-50DD2CF5460B}"/>
                </a:ext>
              </a:extLst>
            </p:cNvPr>
            <p:cNvPicPr>
              <a:picLocks noChangeAspect="1"/>
            </p:cNvPicPr>
            <p:nvPr/>
          </p:nvPicPr>
          <p:blipFill>
            <a:blip r:embed="rId12"/>
            <a:stretch>
              <a:fillRect/>
            </a:stretch>
          </p:blipFill>
          <p:spPr>
            <a:xfrm>
              <a:off x="507547" y="1945119"/>
              <a:ext cx="274765" cy="274765"/>
            </a:xfrm>
            <a:prstGeom prst="rect">
              <a:avLst/>
            </a:prstGeom>
          </p:spPr>
        </p:pic>
      </p:grpSp>
      <p:grpSp>
        <p:nvGrpSpPr>
          <p:cNvPr id="30" name="Group 29" descr="Web API&#10;">
            <a:extLst>
              <a:ext uri="{FF2B5EF4-FFF2-40B4-BE49-F238E27FC236}">
                <a16:creationId xmlns:a16="http://schemas.microsoft.com/office/drawing/2014/main" id="{75FC2E4B-A24C-4849-A374-3A2FE48EA862}"/>
              </a:ext>
            </a:extLst>
          </p:cNvPr>
          <p:cNvGrpSpPr/>
          <p:nvPr/>
        </p:nvGrpSpPr>
        <p:grpSpPr>
          <a:xfrm>
            <a:off x="402737" y="2649005"/>
            <a:ext cx="448212" cy="448212"/>
            <a:chOff x="410812" y="2701626"/>
            <a:chExt cx="457200" cy="457200"/>
          </a:xfrm>
        </p:grpSpPr>
        <p:sp>
          <p:nvSpPr>
            <p:cNvPr id="121" name="Oval 120">
              <a:extLst>
                <a:ext uri="{FF2B5EF4-FFF2-40B4-BE49-F238E27FC236}">
                  <a16:creationId xmlns:a16="http://schemas.microsoft.com/office/drawing/2014/main" id="{82BCA363-03D5-4836-B698-2AA60F603F13}"/>
                </a:ext>
                <a:ext uri="{C183D7F6-B498-43B3-948B-1728B52AA6E4}">
                  <adec:decorative xmlns:adec="http://schemas.microsoft.com/office/drawing/2017/decorative" val="1"/>
                </a:ext>
              </a:extLst>
            </p:cNvPr>
            <p:cNvSpPr/>
            <p:nvPr/>
          </p:nvSpPr>
          <p:spPr bwMode="auto">
            <a:xfrm>
              <a:off x="410812" y="2701626"/>
              <a:ext cx="457200" cy="45720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27" name="Picture 126">
              <a:extLst>
                <a:ext uri="{FF2B5EF4-FFF2-40B4-BE49-F238E27FC236}">
                  <a16:creationId xmlns:a16="http://schemas.microsoft.com/office/drawing/2014/main" id="{75001F69-F474-4D2A-9BD6-56F7F78ACB6E}"/>
                </a:ext>
              </a:extLst>
            </p:cNvPr>
            <p:cNvPicPr>
              <a:picLocks noChangeAspect="1"/>
            </p:cNvPicPr>
            <p:nvPr/>
          </p:nvPicPr>
          <p:blipFill>
            <a:blip r:embed="rId13"/>
            <a:stretch>
              <a:fillRect/>
            </a:stretch>
          </p:blipFill>
          <p:spPr>
            <a:xfrm>
              <a:off x="481591" y="2774797"/>
              <a:ext cx="308048" cy="308048"/>
            </a:xfrm>
            <a:prstGeom prst="rect">
              <a:avLst/>
            </a:prstGeom>
          </p:spPr>
        </p:pic>
      </p:grpSp>
      <p:grpSp>
        <p:nvGrpSpPr>
          <p:cNvPr id="18" name="Group 17" descr="Endpoints&#10;">
            <a:extLst>
              <a:ext uri="{FF2B5EF4-FFF2-40B4-BE49-F238E27FC236}">
                <a16:creationId xmlns:a16="http://schemas.microsoft.com/office/drawing/2014/main" id="{B2416588-3742-4DC1-B5EB-B323D0D32BBC}"/>
              </a:ext>
            </a:extLst>
          </p:cNvPr>
          <p:cNvGrpSpPr/>
          <p:nvPr/>
        </p:nvGrpSpPr>
        <p:grpSpPr>
          <a:xfrm>
            <a:off x="6322876" y="2649005"/>
            <a:ext cx="448212" cy="448212"/>
            <a:chOff x="6449662" y="2701626"/>
            <a:chExt cx="457200" cy="457200"/>
          </a:xfrm>
        </p:grpSpPr>
        <p:sp>
          <p:nvSpPr>
            <p:cNvPr id="131" name="Oval 130">
              <a:extLst>
                <a:ext uri="{FF2B5EF4-FFF2-40B4-BE49-F238E27FC236}">
                  <a16:creationId xmlns:a16="http://schemas.microsoft.com/office/drawing/2014/main" id="{C1E1138C-517F-42FF-8015-9E74B44303EC}"/>
                </a:ext>
                <a:ext uri="{C183D7F6-B498-43B3-948B-1728B52AA6E4}">
                  <adec:decorative xmlns:adec="http://schemas.microsoft.com/office/drawing/2017/decorative" val="1"/>
                </a:ext>
              </a:extLst>
            </p:cNvPr>
            <p:cNvSpPr/>
            <p:nvPr/>
          </p:nvSpPr>
          <p:spPr bwMode="auto">
            <a:xfrm>
              <a:off x="6449662" y="2701626"/>
              <a:ext cx="457200" cy="45720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3BE43F63-0BD0-4423-909B-9C86F371525B}"/>
                </a:ext>
              </a:extLst>
            </p:cNvPr>
            <p:cNvPicPr>
              <a:picLocks noChangeAspect="1"/>
            </p:cNvPicPr>
            <p:nvPr/>
          </p:nvPicPr>
          <p:blipFill>
            <a:blip r:embed="rId14"/>
            <a:stretch>
              <a:fillRect/>
            </a:stretch>
          </p:blipFill>
          <p:spPr>
            <a:xfrm>
              <a:off x="6530115" y="2782079"/>
              <a:ext cx="296294" cy="296294"/>
            </a:xfrm>
            <a:prstGeom prst="rect">
              <a:avLst/>
            </a:prstGeom>
          </p:spPr>
        </p:pic>
      </p:grpSp>
      <p:grpSp>
        <p:nvGrpSpPr>
          <p:cNvPr id="17" name="Group 16" descr="Libraries&#10;">
            <a:extLst>
              <a:ext uri="{FF2B5EF4-FFF2-40B4-BE49-F238E27FC236}">
                <a16:creationId xmlns:a16="http://schemas.microsoft.com/office/drawing/2014/main" id="{D576F979-EFA6-4D57-9742-3DBA0F4AE01B}"/>
              </a:ext>
            </a:extLst>
          </p:cNvPr>
          <p:cNvGrpSpPr/>
          <p:nvPr/>
        </p:nvGrpSpPr>
        <p:grpSpPr>
          <a:xfrm>
            <a:off x="6322876" y="1817944"/>
            <a:ext cx="448212" cy="448212"/>
            <a:chOff x="6449662" y="1853901"/>
            <a:chExt cx="457200" cy="457200"/>
          </a:xfrm>
        </p:grpSpPr>
        <p:sp>
          <p:nvSpPr>
            <p:cNvPr id="128" name="Oval 127">
              <a:extLst>
                <a:ext uri="{FF2B5EF4-FFF2-40B4-BE49-F238E27FC236}">
                  <a16:creationId xmlns:a16="http://schemas.microsoft.com/office/drawing/2014/main" id="{3890AA86-3F0A-4D22-90A2-951B4686635A}"/>
                </a:ext>
                <a:ext uri="{C183D7F6-B498-43B3-948B-1728B52AA6E4}">
                  <adec:decorative xmlns:adec="http://schemas.microsoft.com/office/drawing/2017/decorative" val="1"/>
                </a:ext>
              </a:extLst>
            </p:cNvPr>
            <p:cNvSpPr/>
            <p:nvPr/>
          </p:nvSpPr>
          <p:spPr bwMode="auto">
            <a:xfrm>
              <a:off x="6449662" y="1853901"/>
              <a:ext cx="457200" cy="45720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34" name="Picture 133">
              <a:extLst>
                <a:ext uri="{FF2B5EF4-FFF2-40B4-BE49-F238E27FC236}">
                  <a16:creationId xmlns:a16="http://schemas.microsoft.com/office/drawing/2014/main" id="{05CFA8AA-6582-43A0-9D0C-C617808AEC7F}"/>
                </a:ext>
              </a:extLst>
            </p:cNvPr>
            <p:cNvPicPr>
              <a:picLocks noChangeAspect="1"/>
            </p:cNvPicPr>
            <p:nvPr/>
          </p:nvPicPr>
          <p:blipFill>
            <a:blip r:embed="rId15"/>
            <a:stretch>
              <a:fillRect/>
            </a:stretch>
          </p:blipFill>
          <p:spPr>
            <a:xfrm>
              <a:off x="6545482" y="1949721"/>
              <a:ext cx="265560" cy="265560"/>
            </a:xfrm>
            <a:prstGeom prst="rect">
              <a:avLst/>
            </a:prstGeom>
          </p:spPr>
        </p:pic>
      </p:grpSp>
      <p:grpSp>
        <p:nvGrpSpPr>
          <p:cNvPr id="20" name="Group 19" descr="Industry standards&#10;">
            <a:extLst>
              <a:ext uri="{FF2B5EF4-FFF2-40B4-BE49-F238E27FC236}">
                <a16:creationId xmlns:a16="http://schemas.microsoft.com/office/drawing/2014/main" id="{4B203204-43FE-42FB-86F4-27D689C53BF7}"/>
              </a:ext>
            </a:extLst>
          </p:cNvPr>
          <p:cNvGrpSpPr/>
          <p:nvPr/>
        </p:nvGrpSpPr>
        <p:grpSpPr>
          <a:xfrm>
            <a:off x="402737" y="5432561"/>
            <a:ext cx="448212" cy="448212"/>
            <a:chOff x="410812" y="5540998"/>
            <a:chExt cx="457200" cy="457200"/>
          </a:xfrm>
        </p:grpSpPr>
        <p:sp>
          <p:nvSpPr>
            <p:cNvPr id="137" name="Oval 136">
              <a:extLst>
                <a:ext uri="{FF2B5EF4-FFF2-40B4-BE49-F238E27FC236}">
                  <a16:creationId xmlns:a16="http://schemas.microsoft.com/office/drawing/2014/main" id="{88DB610C-E99A-4BB3-BB89-9799B1F8F748}"/>
                </a:ext>
                <a:ext uri="{C183D7F6-B498-43B3-948B-1728B52AA6E4}">
                  <adec:decorative xmlns:adec="http://schemas.microsoft.com/office/drawing/2017/decorative" val="1"/>
                </a:ext>
              </a:extLst>
            </p:cNvPr>
            <p:cNvSpPr/>
            <p:nvPr/>
          </p:nvSpPr>
          <p:spPr bwMode="auto">
            <a:xfrm>
              <a:off x="410812" y="5540998"/>
              <a:ext cx="457200" cy="45720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38" name="Picture 137">
              <a:extLst>
                <a:ext uri="{FF2B5EF4-FFF2-40B4-BE49-F238E27FC236}">
                  <a16:creationId xmlns:a16="http://schemas.microsoft.com/office/drawing/2014/main" id="{F8FF9D3E-F905-4F18-8F35-61EE150440A7}"/>
                </a:ext>
              </a:extLst>
            </p:cNvPr>
            <p:cNvPicPr>
              <a:picLocks noChangeAspect="1"/>
            </p:cNvPicPr>
            <p:nvPr/>
          </p:nvPicPr>
          <p:blipFill>
            <a:blip r:embed="rId16"/>
            <a:stretch>
              <a:fillRect/>
            </a:stretch>
          </p:blipFill>
          <p:spPr>
            <a:xfrm rot="5400000">
              <a:off x="486786" y="5616972"/>
              <a:ext cx="305253" cy="305253"/>
            </a:xfrm>
            <a:prstGeom prst="rect">
              <a:avLst/>
            </a:prstGeom>
          </p:spPr>
        </p:pic>
      </p:grpSp>
      <p:grpSp>
        <p:nvGrpSpPr>
          <p:cNvPr id="25" name="Group 24" descr="Supported identities&#10;">
            <a:extLst>
              <a:ext uri="{FF2B5EF4-FFF2-40B4-BE49-F238E27FC236}">
                <a16:creationId xmlns:a16="http://schemas.microsoft.com/office/drawing/2014/main" id="{BDC0CD16-CC40-4884-B23B-77F6F6FE6C0B}"/>
              </a:ext>
            </a:extLst>
          </p:cNvPr>
          <p:cNvGrpSpPr/>
          <p:nvPr/>
        </p:nvGrpSpPr>
        <p:grpSpPr>
          <a:xfrm>
            <a:off x="402737" y="4001554"/>
            <a:ext cx="448212" cy="448212"/>
            <a:chOff x="410812" y="4214392"/>
            <a:chExt cx="457200" cy="457200"/>
          </a:xfrm>
        </p:grpSpPr>
        <p:sp>
          <p:nvSpPr>
            <p:cNvPr id="136" name="Oval 135">
              <a:extLst>
                <a:ext uri="{FF2B5EF4-FFF2-40B4-BE49-F238E27FC236}">
                  <a16:creationId xmlns:a16="http://schemas.microsoft.com/office/drawing/2014/main" id="{ABC17BBB-E908-43C2-8312-F1B3A4FF835F}"/>
                </a:ext>
                <a:ext uri="{C183D7F6-B498-43B3-948B-1728B52AA6E4}">
                  <adec:decorative xmlns:adec="http://schemas.microsoft.com/office/drawing/2017/decorative" val="1"/>
                </a:ext>
              </a:extLst>
            </p:cNvPr>
            <p:cNvSpPr/>
            <p:nvPr/>
          </p:nvSpPr>
          <p:spPr bwMode="auto">
            <a:xfrm>
              <a:off x="410812" y="4214392"/>
              <a:ext cx="457200" cy="45720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39" name="Picture 138">
              <a:extLst>
                <a:ext uri="{FF2B5EF4-FFF2-40B4-BE49-F238E27FC236}">
                  <a16:creationId xmlns:a16="http://schemas.microsoft.com/office/drawing/2014/main" id="{1387A566-C9FD-4F37-9A32-BF9EE0DCDF8F}"/>
                </a:ext>
              </a:extLst>
            </p:cNvPr>
            <p:cNvPicPr>
              <a:picLocks noChangeAspect="1"/>
            </p:cNvPicPr>
            <p:nvPr/>
          </p:nvPicPr>
          <p:blipFill>
            <a:blip r:embed="rId17"/>
            <a:stretch>
              <a:fillRect/>
            </a:stretch>
          </p:blipFill>
          <p:spPr>
            <a:xfrm>
              <a:off x="485372" y="4288952"/>
              <a:ext cx="308081" cy="308081"/>
            </a:xfrm>
            <a:prstGeom prst="rect">
              <a:avLst/>
            </a:prstGeom>
          </p:spPr>
        </p:pic>
      </p:grpSp>
    </p:spTree>
    <p:extLst>
      <p:ext uri="{BB962C8B-B14F-4D97-AF65-F5344CB8AC3E}">
        <p14:creationId xmlns:p14="http://schemas.microsoft.com/office/powerpoint/2010/main" val="367801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500"/>
                                        <p:tgtEl>
                                          <p:spTgt spid="9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fade">
                                      <p:cBhvr>
                                        <p:cTn id="33" dur="500"/>
                                        <p:tgtEl>
                                          <p:spTgt spid="10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fade">
                                      <p:cBhvr>
                                        <p:cTn id="45" dur="500"/>
                                        <p:tgtEl>
                                          <p:spTgt spid="1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fade">
                                      <p:cBhvr>
                                        <p:cTn id="48" dur="500"/>
                                        <p:tgtEl>
                                          <p:spTgt spid="113"/>
                                        </p:tgtEl>
                                      </p:cBhvr>
                                    </p:animEffect>
                                  </p:childTnLst>
                                </p:cTn>
                              </p:par>
                              <p:par>
                                <p:cTn id="49" presetID="10"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fade">
                                      <p:cBhvr>
                                        <p:cTn id="57" dur="500"/>
                                        <p:tgtEl>
                                          <p:spTgt spid="10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7"/>
                                        </p:tgtEl>
                                        <p:attrNameLst>
                                          <p:attrName>style.visibility</p:attrName>
                                        </p:attrNameLst>
                                      </p:cBhvr>
                                      <p:to>
                                        <p:strVal val="visible"/>
                                      </p:to>
                                    </p:set>
                                    <p:animEffect transition="in" filter="fade">
                                      <p:cBhvr>
                                        <p:cTn id="60" dur="500"/>
                                        <p:tgtEl>
                                          <p:spTgt spid="10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fade">
                                      <p:cBhvr>
                                        <p:cTn id="65" dur="500"/>
                                        <p:tgtEl>
                                          <p:spTgt spid="99"/>
                                        </p:tgtEl>
                                      </p:cBhvr>
                                    </p:animEffect>
                                  </p:childTnLst>
                                </p:cTn>
                              </p:par>
                              <p:par>
                                <p:cTn id="66" presetID="10" presetClass="entr" presetSubtype="0" fill="hold" nodeType="with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500"/>
                                        <p:tgtEl>
                                          <p:spTgt spid="98"/>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500"/>
                                        <p:tgtEl>
                                          <p:spTgt spid="10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500"/>
                                        <p:tgtEl>
                                          <p:spTgt spid="10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fade">
                                      <p:cBhvr>
                                        <p:cTn id="85" dur="500"/>
                                        <p:tgtEl>
                                          <p:spTgt spid="4"/>
                                        </p:tgtEl>
                                      </p:cBhvr>
                                    </p:animEffect>
                                  </p:childTnLst>
                                </p:cTn>
                              </p:par>
                              <p:par>
                                <p:cTn id="86" presetID="10" presetClass="entr" presetSubtype="0" fill="hold" nodeType="with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par>
                                <p:cTn id="89" presetID="10"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childTnLst>
                                </p:cTn>
                              </p:par>
                              <p:par>
                                <p:cTn id="95" presetID="10" presetClass="entr" presetSubtype="0" fill="hold"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nodeType="with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500"/>
                                        <p:tgtEl>
                                          <p:spTgt spid="15"/>
                                        </p:tgtEl>
                                      </p:cBhvr>
                                    </p:animEffect>
                                  </p:childTnLst>
                                </p:cTn>
                              </p:par>
                              <p:par>
                                <p:cTn id="101" presetID="10" presetClass="entr" presetSubtype="0" fill="hold" nodeType="with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500"/>
                                        <p:tgtEl>
                                          <p:spTgt spid="26"/>
                                        </p:tgtEl>
                                      </p:cBhvr>
                                    </p:animEffect>
                                  </p:childTnLst>
                                </p:cTn>
                              </p:par>
                              <p:par>
                                <p:cTn id="104" presetID="10" presetClass="entr" presetSubtype="0" fill="hold"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10" presetClass="entr" presetSubtype="0"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0" presetClass="entr" presetSubtype="0" fill="hold" nodeType="withEffect">
                                  <p:stCondLst>
                                    <p:cond delay="0"/>
                                  </p:stCondLst>
                                  <p:childTnLst>
                                    <p:set>
                                      <p:cBhvr>
                                        <p:cTn id="116" dur="1" fill="hold">
                                          <p:stCondLst>
                                            <p:cond delay="0"/>
                                          </p:stCondLst>
                                        </p:cTn>
                                        <p:tgtEl>
                                          <p:spTgt spid="157"/>
                                        </p:tgtEl>
                                        <p:attrNameLst>
                                          <p:attrName>style.visibility</p:attrName>
                                        </p:attrNameLst>
                                      </p:cBhvr>
                                      <p:to>
                                        <p:strVal val="visible"/>
                                      </p:to>
                                    </p:set>
                                    <p:animEffect transition="in" filter="fade">
                                      <p:cBhvr>
                                        <p:cTn id="117" dur="500"/>
                                        <p:tgtEl>
                                          <p:spTgt spid="157"/>
                                        </p:tgtEl>
                                      </p:cBhvr>
                                    </p:animEffect>
                                  </p:childTnLst>
                                </p:cTn>
                              </p:par>
                              <p:par>
                                <p:cTn id="118" presetID="10" presetClass="entr" presetSubtype="0" fill="hold" nodeType="withEffect">
                                  <p:stCondLst>
                                    <p:cond delay="0"/>
                                  </p:stCondLst>
                                  <p:childTnLst>
                                    <p:set>
                                      <p:cBhvr>
                                        <p:cTn id="119" dur="1" fill="hold">
                                          <p:stCondLst>
                                            <p:cond delay="0"/>
                                          </p:stCondLst>
                                        </p:cTn>
                                        <p:tgtEl>
                                          <p:spTgt spid="10"/>
                                        </p:tgtEl>
                                        <p:attrNameLst>
                                          <p:attrName>style.visibility</p:attrName>
                                        </p:attrNameLst>
                                      </p:cBhvr>
                                      <p:to>
                                        <p:strVal val="visible"/>
                                      </p:to>
                                    </p:set>
                                    <p:animEffect transition="in" filter="fade">
                                      <p:cBhvr>
                                        <p:cTn id="120" dur="500"/>
                                        <p:tgtEl>
                                          <p:spTgt spid="10"/>
                                        </p:tgtEl>
                                      </p:cBhvr>
                                    </p:animEffect>
                                  </p:childTnLst>
                                </p:cTn>
                              </p:par>
                              <p:par>
                                <p:cTn id="121" presetID="10" presetClass="entr" presetSubtype="0" fill="hold" nodeType="withEffect">
                                  <p:stCondLst>
                                    <p:cond delay="0"/>
                                  </p:stCondLst>
                                  <p:childTnLst>
                                    <p:set>
                                      <p:cBhvr>
                                        <p:cTn id="122" dur="1" fill="hold">
                                          <p:stCondLst>
                                            <p:cond delay="0"/>
                                          </p:stCondLst>
                                        </p:cTn>
                                        <p:tgtEl>
                                          <p:spTgt spid="1026"/>
                                        </p:tgtEl>
                                        <p:attrNameLst>
                                          <p:attrName>style.visibility</p:attrName>
                                        </p:attrNameLst>
                                      </p:cBhvr>
                                      <p:to>
                                        <p:strVal val="visible"/>
                                      </p:to>
                                    </p:set>
                                    <p:animEffect transition="in" filter="fade">
                                      <p:cBhvr>
                                        <p:cTn id="123" dur="500"/>
                                        <p:tgtEl>
                                          <p:spTgt spid="1026"/>
                                        </p:tgtEl>
                                      </p:cBhvr>
                                    </p:animEffect>
                                  </p:childTnLst>
                                </p:cTn>
                              </p:par>
                              <p:par>
                                <p:cTn id="124" presetID="10" presetClass="entr" presetSubtype="0" fill="hold"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500"/>
                                        <p:tgtEl>
                                          <p:spTgt spid="5"/>
                                        </p:tgtEl>
                                      </p:cBhvr>
                                    </p:animEffect>
                                  </p:childTnLst>
                                </p:cTn>
                              </p:par>
                              <p:par>
                                <p:cTn id="127" presetID="10" presetClass="entr" presetSubtype="0" fill="hold" nodeType="withEffect">
                                  <p:stCondLst>
                                    <p:cond delay="0"/>
                                  </p:stCondLst>
                                  <p:childTnLst>
                                    <p:set>
                                      <p:cBhvr>
                                        <p:cTn id="128" dur="1" fill="hold">
                                          <p:stCondLst>
                                            <p:cond delay="0"/>
                                          </p:stCondLst>
                                        </p:cTn>
                                        <p:tgtEl>
                                          <p:spTgt spid="84"/>
                                        </p:tgtEl>
                                        <p:attrNameLst>
                                          <p:attrName>style.visibility</p:attrName>
                                        </p:attrNameLst>
                                      </p:cBhvr>
                                      <p:to>
                                        <p:strVal val="visible"/>
                                      </p:to>
                                    </p:set>
                                    <p:animEffect transition="in" filter="fade">
                                      <p:cBhvr>
                                        <p:cTn id="129" dur="500"/>
                                        <p:tgtEl>
                                          <p:spTgt spid="84"/>
                                        </p:tgtEl>
                                      </p:cBhvr>
                                    </p:animEffect>
                                  </p:childTnLst>
                                </p:cTn>
                              </p:par>
                              <p:par>
                                <p:cTn id="130" presetID="10" presetClass="entr" presetSubtype="0" fill="hold" nodeType="with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fade">
                                      <p:cBhvr>
                                        <p:cTn id="132" dur="500"/>
                                        <p:tgtEl>
                                          <p:spTgt spid="1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4"/>
                                        </p:tgtEl>
                                        <p:attrNameLst>
                                          <p:attrName>style.visibility</p:attrName>
                                        </p:attrNameLst>
                                      </p:cBhvr>
                                      <p:to>
                                        <p:strVal val="visible"/>
                                      </p:to>
                                    </p:set>
                                    <p:animEffect transition="in" filter="fade">
                                      <p:cBhvr>
                                        <p:cTn id="135" dur="500"/>
                                        <p:tgtEl>
                                          <p:spTgt spid="14"/>
                                        </p:tgtEl>
                                      </p:cBhvr>
                                    </p:animEffect>
                                  </p:childTnLst>
                                </p:cTn>
                              </p:par>
                              <p:par>
                                <p:cTn id="136" presetID="10" presetClass="entr" presetSubtype="0" fill="hold" nodeType="withEffect">
                                  <p:stCondLst>
                                    <p:cond delay="0"/>
                                  </p:stCondLst>
                                  <p:childTnLst>
                                    <p:set>
                                      <p:cBhvr>
                                        <p:cTn id="137" dur="1" fill="hold">
                                          <p:stCondLst>
                                            <p:cond delay="0"/>
                                          </p:stCondLst>
                                        </p:cTn>
                                        <p:tgtEl>
                                          <p:spTgt spid="16"/>
                                        </p:tgtEl>
                                        <p:attrNameLst>
                                          <p:attrName>style.visibility</p:attrName>
                                        </p:attrNameLst>
                                      </p:cBhvr>
                                      <p:to>
                                        <p:strVal val="visible"/>
                                      </p:to>
                                    </p:set>
                                    <p:animEffect transition="in" filter="fade">
                                      <p:cBhvr>
                                        <p:cTn id="138" dur="500"/>
                                        <p:tgtEl>
                                          <p:spTgt spid="16"/>
                                        </p:tgtEl>
                                      </p:cBhvr>
                                    </p:animEffect>
                                  </p:childTnLst>
                                </p:cTn>
                              </p:par>
                              <p:par>
                                <p:cTn id="139" presetID="10" presetClass="entr" presetSubtype="0" fill="hold" nodeType="withEffect">
                                  <p:stCondLst>
                                    <p:cond delay="0"/>
                                  </p:stCondLst>
                                  <p:childTnLst>
                                    <p:set>
                                      <p:cBhvr>
                                        <p:cTn id="140" dur="1" fill="hold">
                                          <p:stCondLst>
                                            <p:cond delay="0"/>
                                          </p:stCondLst>
                                        </p:cTn>
                                        <p:tgtEl>
                                          <p:spTgt spid="20"/>
                                        </p:tgtEl>
                                        <p:attrNameLst>
                                          <p:attrName>style.visibility</p:attrName>
                                        </p:attrNameLst>
                                      </p:cBhvr>
                                      <p:to>
                                        <p:strVal val="visible"/>
                                      </p:to>
                                    </p:set>
                                    <p:animEffect transition="in" filter="fade">
                                      <p:cBhvr>
                                        <p:cTn id="1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105" grpId="0" animBg="1"/>
      <p:bldP spid="39" grpId="0" animBg="1"/>
      <p:bldP spid="111" grpId="0" animBg="1"/>
      <p:bldP spid="99" grpId="0" animBg="1"/>
      <p:bldP spid="110" grpId="0" animBg="1"/>
      <p:bldP spid="112" grpId="0" animBg="1"/>
      <p:bldP spid="113" grpId="0" animBg="1"/>
      <p:bldP spid="98" grpId="0" animBg="1"/>
      <p:bldP spid="100" grpId="0" animBg="1"/>
      <p:bldP spid="101" grpId="0" animBg="1"/>
      <p:bldP spid="104" grpId="0" animBg="1"/>
      <p:bldP spid="106" grpId="0" animBg="1"/>
      <p:bldP spid="107" grpId="0" animBg="1"/>
      <p:bldP spid="23" grpId="0" animBg="1"/>
      <p:bldP spid="94" grpId="0" animBg="1"/>
      <p:bldP spid="41" grpId="0" animBg="1"/>
      <p:bldP spid="11"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7020F-C21A-49B1-9D5B-C822A1CDE709}"/>
              </a:ext>
            </a:extLst>
          </p:cNvPr>
          <p:cNvSpPr>
            <a:spLocks noGrp="1"/>
          </p:cNvSpPr>
          <p:nvPr>
            <p:ph type="title"/>
          </p:nvPr>
        </p:nvSpPr>
        <p:spPr/>
        <p:txBody>
          <a:bodyPr/>
          <a:lstStyle/>
          <a:p>
            <a:r>
              <a:rPr lang="en-US"/>
              <a:t>Come as you are</a:t>
            </a:r>
          </a:p>
        </p:txBody>
      </p:sp>
      <p:sp>
        <p:nvSpPr>
          <p:cNvPr id="4" name="Text Placeholder 3">
            <a:extLst>
              <a:ext uri="{FF2B5EF4-FFF2-40B4-BE49-F238E27FC236}">
                <a16:creationId xmlns:a16="http://schemas.microsoft.com/office/drawing/2014/main" id="{F8CE763A-8103-4848-9224-84D8DF24ABCD}"/>
              </a:ext>
            </a:extLst>
          </p:cNvPr>
          <p:cNvSpPr>
            <a:spLocks noGrp="1"/>
          </p:cNvSpPr>
          <p:nvPr>
            <p:ph type="body" sz="quarter" idx="10"/>
          </p:nvPr>
        </p:nvSpPr>
        <p:spPr>
          <a:xfrm>
            <a:off x="584200" y="3535541"/>
            <a:ext cx="4162425" cy="492443"/>
          </a:xfrm>
        </p:spPr>
        <p:txBody>
          <a:bodyPr/>
          <a:lstStyle/>
          <a:p>
            <a:r>
              <a:rPr lang="en-US"/>
              <a:t>Bring your own developer tools, services &amp; platforms</a:t>
            </a:r>
          </a:p>
        </p:txBody>
      </p:sp>
      <p:pic>
        <p:nvPicPr>
          <p:cNvPr id="3074" name="Picture 2" descr="See the source image">
            <a:extLst>
              <a:ext uri="{FF2B5EF4-FFF2-40B4-BE49-F238E27FC236}">
                <a16:creationId xmlns:a16="http://schemas.microsoft.com/office/drawing/2014/main" id="{D404DD19-FBC4-46D0-A35A-498DF1783A28}"/>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6715" r="1671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661257"/>
      </p:ext>
    </p:extLst>
  </p:cSld>
  <p:clrMapOvr>
    <a:masterClrMapping/>
  </p:clrMapOvr>
  <p:transition>
    <p:fade/>
  </p:transition>
</p:sld>
</file>

<file path=ppt/theme/theme1.xml><?xml version="1.0" encoding="utf-8"?>
<a:theme xmlns:a="http://schemas.openxmlformats.org/drawingml/2006/main" name="LIGHT GRAY TEMPLATE">
  <a:themeElements>
    <a:clrScheme name="Microsoft Security 1">
      <a:dk1>
        <a:srgbClr val="1A1A1A"/>
      </a:dk1>
      <a:lt1>
        <a:srgbClr val="FFFFFF"/>
      </a:lt1>
      <a:dk2>
        <a:srgbClr val="0D0D0D"/>
      </a:dk2>
      <a:lt2>
        <a:srgbClr val="E6E6E6"/>
      </a:lt2>
      <a:accent1>
        <a:srgbClr val="0078D4"/>
      </a:accent1>
      <a:accent2>
        <a:srgbClr val="2C2E2E"/>
      </a:accent2>
      <a:accent3>
        <a:srgbClr val="4F504F"/>
      </a:accent3>
      <a:accent4>
        <a:srgbClr val="747272"/>
      </a:accent4>
      <a:accent5>
        <a:srgbClr val="D3D1D0"/>
      </a:accent5>
      <a:accent6>
        <a:srgbClr val="E6E4E6"/>
      </a:accent6>
      <a:hlink>
        <a:srgbClr val="0078D3"/>
      </a:hlink>
      <a:folHlink>
        <a:srgbClr val="0078D3"/>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Security_PowerPoint_Template_Master" id="{D81D7923-02C0-B646-ABD1-628D86F7DEBB}" vid="{86CF169B-9943-4A40-A837-D2D2122D31B9}"/>
    </a:ext>
  </a:extLst>
</a:theme>
</file>

<file path=ppt/theme/theme2.xml><?xml version="1.0" encoding="utf-8"?>
<a:theme xmlns:a="http://schemas.openxmlformats.org/drawingml/2006/main" name="DARK GRAY TEMPLATE">
  <a:themeElements>
    <a:clrScheme name="Microsoft Security 1">
      <a:dk1>
        <a:srgbClr val="1A1A1A"/>
      </a:dk1>
      <a:lt1>
        <a:srgbClr val="FFFFFF"/>
      </a:lt1>
      <a:dk2>
        <a:srgbClr val="0D0D0D"/>
      </a:dk2>
      <a:lt2>
        <a:srgbClr val="E6E6E6"/>
      </a:lt2>
      <a:accent1>
        <a:srgbClr val="0078D4"/>
      </a:accent1>
      <a:accent2>
        <a:srgbClr val="2C2E2E"/>
      </a:accent2>
      <a:accent3>
        <a:srgbClr val="4F504F"/>
      </a:accent3>
      <a:accent4>
        <a:srgbClr val="747272"/>
      </a:accent4>
      <a:accent5>
        <a:srgbClr val="D3D1D0"/>
      </a:accent5>
      <a:accent6>
        <a:srgbClr val="E6E4E6"/>
      </a:accent6>
      <a:hlink>
        <a:srgbClr val="0078D3"/>
      </a:hlink>
      <a:folHlink>
        <a:srgbClr val="0078D3"/>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Security_PowerPoint_Template_Master" id="{D81D7923-02C0-B646-ABD1-628D86F7DEBB}" vid="{03FD795B-8C5A-824E-B60C-C1A6E80FEDEE}"/>
    </a:ext>
  </a:extLst>
</a:theme>
</file>

<file path=ppt/theme/theme3.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f81ad06e-93a8-4c59-84ce-80c748bfb699" xsi:nil="true"/>
    <OneNoteFluid_FileOrder xmlns="f81ad06e-93a8-4c59-84ce-80c748bfb699">=</OneNoteFluid_FileOrder>
    <OneNoteFluid_Labels xmlns="f81ad06e-93a8-4c59-84ce-80c748bfb699"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2AD053E0710745924D1B79B7D2A4C7" ma:contentTypeVersion="17" ma:contentTypeDescription="Create a new document." ma:contentTypeScope="" ma:versionID="39143c8c1fb6e40865b5236c604481a0">
  <xsd:schema xmlns:xsd="http://www.w3.org/2001/XMLSchema" xmlns:xs="http://www.w3.org/2001/XMLSchema" xmlns:p="http://schemas.microsoft.com/office/2006/metadata/properties" xmlns:ns1="http://schemas.microsoft.com/sharepoint/v3" xmlns:ns2="f81ad06e-93a8-4c59-84ce-80c748bfb699" xmlns:ns3="f602f24a-875b-4c49-a2d9-65a3b322b97a" targetNamespace="http://schemas.microsoft.com/office/2006/metadata/properties" ma:root="true" ma:fieldsID="17918c8bb6e6defb96e848be861191eb" ns1:_="" ns2:_="" ns3:_="">
    <xsd:import namespace="http://schemas.microsoft.com/sharepoint/v3"/>
    <xsd:import namespace="f81ad06e-93a8-4c59-84ce-80c748bfb699"/>
    <xsd:import namespace="f602f24a-875b-4c49-a2d9-65a3b322b97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2:OneNoteFluid_FileOrder" minOccurs="0"/>
                <xsd:element ref="ns2:OneNoteFluid_Labe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1ad06e-93a8-4c59-84ce-80c748bfb69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OneNoteFluid_FileOrder" ma:index="21" nillable="true" ma:displayName="OneNoteFluid_FileOrder" ma:default="=" ma:internalName="OneNoteFluid_FileOrder">
      <xsd:simpleType>
        <xsd:restriction base="dms:Text">
          <xsd:maxLength value="255"/>
        </xsd:restriction>
      </xsd:simpleType>
    </xsd:element>
    <xsd:element name="OneNoteFluid_Labels" ma:index="22" nillable="true" ma:displayName="OneNoteFluid_Labels" ma:internalName="OneNoteFluid_Labels">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602f24a-875b-4c49-a2d9-65a3b322b97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www.w3.org/XML/1998/namespace"/>
    <ds:schemaRef ds:uri="http://purl.org/dc/dcmitype/"/>
    <ds:schemaRef ds:uri="http://purl.org/dc/elements/1.1/"/>
    <ds:schemaRef ds:uri="http://schemas.microsoft.com/office/2006/metadata/properties"/>
    <ds:schemaRef ds:uri="f81ad06e-93a8-4c59-84ce-80c748bfb699"/>
    <ds:schemaRef ds:uri="f602f24a-875b-4c49-a2d9-65a3b322b97a"/>
    <ds:schemaRef ds:uri="http://schemas.microsoft.com/office/infopath/2007/PartnerControls"/>
    <ds:schemaRef ds:uri="http://schemas.openxmlformats.org/package/2006/metadata/core-properties"/>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FD4864A-DAC4-4AFE-B269-9E68BAD6E100}">
  <ds:schemaRefs>
    <ds:schemaRef ds:uri="f602f24a-875b-4c49-a2d9-65a3b322b97a"/>
    <ds:schemaRef ds:uri="f81ad06e-93a8-4c59-84ce-80c748bfb6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Microsoft Security brand template</Template>
  <TotalTime>779</TotalTime>
  <Words>2897</Words>
  <Application>Microsoft Office PowerPoint</Application>
  <PresentationFormat>Widescreen</PresentationFormat>
  <Paragraphs>291</Paragraphs>
  <Slides>21</Slides>
  <Notes>14</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21</vt:i4>
      </vt:variant>
    </vt:vector>
  </HeadingPairs>
  <TitlesOfParts>
    <vt:vector size="34" baseType="lpstr">
      <vt:lpstr>Arial</vt:lpstr>
      <vt:lpstr>Calibri</vt:lpstr>
      <vt:lpstr>Consolas</vt:lpstr>
      <vt:lpstr>Georgia</vt:lpstr>
      <vt:lpstr>Segoe UI</vt:lpstr>
      <vt:lpstr>Segoe UI Light</vt:lpstr>
      <vt:lpstr>Segoe UI Semibold</vt:lpstr>
      <vt:lpstr>Segoe UI Semilight</vt:lpstr>
      <vt:lpstr>Wingdings</vt:lpstr>
      <vt:lpstr>LIGHT GRAY TEMPLATE</vt:lpstr>
      <vt:lpstr>DARK GRAY TEMPLATE</vt:lpstr>
      <vt:lpstr>1_Microsoft 365 PPT Template - 2018</vt:lpstr>
      <vt:lpstr>Microsoft 365 PPT Template - 2018</vt:lpstr>
      <vt:lpstr>PowerPoint Presentation</vt:lpstr>
      <vt:lpstr>Bringing Desktop Apps to the Cloud with Azure and MS Graph</vt:lpstr>
      <vt:lpstr>Javier Lozano  MVP Developer Technologies, Microsoft  Board Member, .NET Foundation  Founder, Lozanotek, Inc.  Des Moines, Iowa  @jglozano javier@lozanotek.com </vt:lpstr>
      <vt:lpstr>So you want to store your users’ passwords?</vt:lpstr>
      <vt:lpstr>Azure Active Directory - the world’s largest cloud identity service</vt:lpstr>
      <vt:lpstr>What developers ask for with identity and access management</vt:lpstr>
      <vt:lpstr>Microsoft identity platform for developers Simplifying authentication and authorization so you can focus on building innovative applications</vt:lpstr>
      <vt:lpstr>Microsoft identity platform for developers A toolkit to integrate identity and authentication into your apps </vt:lpstr>
      <vt:lpstr>Come as you are</vt:lpstr>
      <vt:lpstr>Bring your own developer tools, services and platforms</vt:lpstr>
      <vt:lpstr>Integrated with Microsoft’s developer ecosystem</vt:lpstr>
      <vt:lpstr>Ways to integrate single sign-on</vt:lpstr>
      <vt:lpstr>Simplify sign-in with our authentication libraries Fastest, simplest integration with the Microsoft identity platform</vt:lpstr>
      <vt:lpstr>Create seamless,  connected experiences  with Microsoft Graph</vt:lpstr>
      <vt:lpstr>Enrich your apps with Microsoft Graph </vt:lpstr>
      <vt:lpstr>Win App AAD + MS Graph Demo</vt:lpstr>
      <vt:lpstr>Engage with customers, consumers, and citizens</vt:lpstr>
      <vt:lpstr>Eliminating friction from the customer experience</vt:lpstr>
      <vt:lpstr>Win App B2C Demo</vt:lpstr>
      <vt:lpstr>PowerPoint Presentation</vt:lpstr>
      <vt:lpstr>Thanks for joining!</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John Patrick Dandison</dc:creator>
  <cp:keywords/>
  <dc:description/>
  <cp:lastModifiedBy>Javier Lozano</cp:lastModifiedBy>
  <cp:revision>24</cp:revision>
  <dcterms:created xsi:type="dcterms:W3CDTF">2020-09-17T19:42:43Z</dcterms:created>
  <dcterms:modified xsi:type="dcterms:W3CDTF">2021-02-25T22:33:33Z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0x010100D62AD053E0710745924D1B79B7D2A4C7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